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7"/>
  </p:notesMasterIdLst>
  <p:handoutMasterIdLst>
    <p:handoutMasterId r:id="rId58"/>
  </p:handoutMasterIdLst>
  <p:sldIdLst>
    <p:sldId id="258" r:id="rId5"/>
    <p:sldId id="311" r:id="rId6"/>
    <p:sldId id="273" r:id="rId7"/>
    <p:sldId id="320" r:id="rId8"/>
    <p:sldId id="664" r:id="rId9"/>
    <p:sldId id="665" r:id="rId10"/>
    <p:sldId id="666" r:id="rId11"/>
    <p:sldId id="667" r:id="rId12"/>
    <p:sldId id="668" r:id="rId13"/>
    <p:sldId id="669" r:id="rId14"/>
    <p:sldId id="670" r:id="rId15"/>
    <p:sldId id="671" r:id="rId16"/>
    <p:sldId id="672" r:id="rId17"/>
    <p:sldId id="673" r:id="rId18"/>
    <p:sldId id="674" r:id="rId19"/>
    <p:sldId id="675" r:id="rId20"/>
    <p:sldId id="676" r:id="rId21"/>
    <p:sldId id="679" r:id="rId22"/>
    <p:sldId id="680" r:id="rId23"/>
    <p:sldId id="677" r:id="rId24"/>
    <p:sldId id="681" r:id="rId25"/>
    <p:sldId id="682" r:id="rId26"/>
    <p:sldId id="683" r:id="rId27"/>
    <p:sldId id="684" r:id="rId28"/>
    <p:sldId id="685" r:id="rId29"/>
    <p:sldId id="688" r:id="rId30"/>
    <p:sldId id="689" r:id="rId31"/>
    <p:sldId id="690" r:id="rId32"/>
    <p:sldId id="691" r:id="rId33"/>
    <p:sldId id="692" r:id="rId34"/>
    <p:sldId id="693" r:id="rId35"/>
    <p:sldId id="694" r:id="rId36"/>
    <p:sldId id="695" r:id="rId37"/>
    <p:sldId id="698" r:id="rId38"/>
    <p:sldId id="699" r:id="rId39"/>
    <p:sldId id="700" r:id="rId40"/>
    <p:sldId id="701" r:id="rId41"/>
    <p:sldId id="702" r:id="rId42"/>
    <p:sldId id="703" r:id="rId43"/>
    <p:sldId id="704" r:id="rId44"/>
    <p:sldId id="705" r:id="rId45"/>
    <p:sldId id="706" r:id="rId46"/>
    <p:sldId id="707" r:id="rId47"/>
    <p:sldId id="710" r:id="rId48"/>
    <p:sldId id="711" r:id="rId49"/>
    <p:sldId id="712" r:id="rId50"/>
    <p:sldId id="713" r:id="rId51"/>
    <p:sldId id="714" r:id="rId52"/>
    <p:sldId id="715" r:id="rId53"/>
    <p:sldId id="716" r:id="rId54"/>
    <p:sldId id="717" r:id="rId55"/>
    <p:sldId id="650" r:id="rId56"/>
  </p:sldIdLst>
  <p:sldSz cx="12192000" cy="6858000"/>
  <p:notesSz cx="9144000" cy="6858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rzan Chen" initials="TC" lastIdx="1" clrIdx="0">
    <p:extLst>
      <p:ext uri="{19B8F6BF-5375-455C-9EA6-DF929625EA0E}">
        <p15:presenceInfo xmlns:p15="http://schemas.microsoft.com/office/powerpoint/2012/main" userId="4eeffd712c4baa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40FF"/>
    <a:srgbClr val="E73A1C"/>
    <a:srgbClr val="0070C0"/>
    <a:srgbClr val="D91F14"/>
    <a:srgbClr val="104E87"/>
    <a:srgbClr val="DBEEF4"/>
    <a:srgbClr val="FBFDFD"/>
    <a:srgbClr val="09429F"/>
    <a:srgbClr val="C5E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06799F8-075E-4A3A-A7F6-7FBC6576F1A4}" styleName="主题样式 2 - 个性色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个性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07" autoAdjust="0"/>
    <p:restoredTop sz="95610" autoAdjust="0"/>
  </p:normalViewPr>
  <p:slideViewPr>
    <p:cSldViewPr snapToGrid="0" snapToObjects="1">
      <p:cViewPr varScale="1">
        <p:scale>
          <a:sx n="217" d="100"/>
          <a:sy n="217" d="100"/>
        </p:scale>
        <p:origin x="360" y="168"/>
      </p:cViewPr>
      <p:guideLst>
        <p:guide orient="horz" pos="958"/>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31770"/>
    </p:cViewPr>
  </p:sorterViewPr>
  <p:notesViewPr>
    <p:cSldViewPr snapToGrid="0" snapToObjects="1">
      <p:cViewPr varScale="1">
        <p:scale>
          <a:sx n="108" d="100"/>
          <a:sy n="108" d="100"/>
        </p:scale>
        <p:origin x="17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37B5320-0450-4A1E-A360-E5891B87260F}"/>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7141C78-51C5-48D7-A012-73F26BE0CA10}"/>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54AB7612-775A-407D-B3CA-96BCDEF041C7}" type="datetimeFigureOut">
              <a:rPr lang="zh-CN" altLang="en-US" smtClean="0"/>
              <a:t>2021/5/6</a:t>
            </a:fld>
            <a:endParaRPr lang="zh-CN" altLang="en-US"/>
          </a:p>
        </p:txBody>
      </p:sp>
      <p:sp>
        <p:nvSpPr>
          <p:cNvPr id="4" name="页脚占位符 3">
            <a:extLst>
              <a:ext uri="{FF2B5EF4-FFF2-40B4-BE49-F238E27FC236}">
                <a16:creationId xmlns:a16="http://schemas.microsoft.com/office/drawing/2014/main" id="{B2E41566-F7BC-4CCC-936C-490526DFCD9F}"/>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8F55AE7-695C-4B12-A6AD-1FF9F38FFC88}"/>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6F0B7A01-109C-43B6-BFB6-6AE260045A99}" type="slidenum">
              <a:rPr lang="zh-CN" altLang="en-US" smtClean="0"/>
              <a:t>‹#›</a:t>
            </a:fld>
            <a:endParaRPr lang="zh-CN" altLang="en-US"/>
          </a:p>
        </p:txBody>
      </p:sp>
    </p:spTree>
    <p:extLst>
      <p:ext uri="{BB962C8B-B14F-4D97-AF65-F5344CB8AC3E}">
        <p14:creationId xmlns:p14="http://schemas.microsoft.com/office/powerpoint/2010/main" val="15194106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5CD7CE4F-55EC-46C0-A1F9-6BD8F4BE0E6B}" type="datetimeFigureOut">
              <a:rPr lang="zh-CN" altLang="en-US" smtClean="0"/>
              <a:t>2021/5/6</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A8ABDA6A-29CD-4D28-B6EA-E8D4FFDF6043}" type="slidenum">
              <a:rPr lang="zh-CN" altLang="en-US" smtClean="0"/>
              <a:t>‹#›</a:t>
            </a:fld>
            <a:endParaRPr lang="zh-CN" altLang="en-US"/>
          </a:p>
        </p:txBody>
      </p:sp>
    </p:spTree>
    <p:extLst>
      <p:ext uri="{BB962C8B-B14F-4D97-AF65-F5344CB8AC3E}">
        <p14:creationId xmlns:p14="http://schemas.microsoft.com/office/powerpoint/2010/main" val="2901064037"/>
      </p:ext>
    </p:extLst>
  </p:cSld>
  <p:clrMap bg1="lt1" tx1="dk1" bg2="lt2" tx2="dk2" accent1="accent1" accent2="accent2" accent3="accent3" accent4="accent4" accent5="accent5" accent6="accent6" hlink="hlink" folHlink="folHlink"/>
  <p:notesStyle>
    <a:lvl1pPr marL="0" algn="l" defTabSz="1219261" rtl="0" eaLnBrk="1" latinLnBrk="0" hangingPunct="1">
      <a:defRPr sz="1600" kern="1200">
        <a:solidFill>
          <a:schemeClr val="tx1"/>
        </a:solidFill>
        <a:latin typeface="+mn-lt"/>
        <a:ea typeface="+mn-ea"/>
        <a:cs typeface="+mn-cs"/>
      </a:defRPr>
    </a:lvl1pPr>
    <a:lvl2pPr marL="609630" algn="l" defTabSz="1219261" rtl="0" eaLnBrk="1" latinLnBrk="0" hangingPunct="1">
      <a:defRPr sz="1600" kern="1200">
        <a:solidFill>
          <a:schemeClr val="tx1"/>
        </a:solidFill>
        <a:latin typeface="+mn-lt"/>
        <a:ea typeface="+mn-ea"/>
        <a:cs typeface="+mn-cs"/>
      </a:defRPr>
    </a:lvl2pPr>
    <a:lvl3pPr marL="1219261" algn="l" defTabSz="1219261" rtl="0" eaLnBrk="1" latinLnBrk="0" hangingPunct="1">
      <a:defRPr sz="1600" kern="1200">
        <a:solidFill>
          <a:schemeClr val="tx1"/>
        </a:solidFill>
        <a:latin typeface="+mn-lt"/>
        <a:ea typeface="+mn-ea"/>
        <a:cs typeface="+mn-cs"/>
      </a:defRPr>
    </a:lvl3pPr>
    <a:lvl4pPr marL="1828891" algn="l" defTabSz="1219261" rtl="0" eaLnBrk="1" latinLnBrk="0" hangingPunct="1">
      <a:defRPr sz="1600" kern="1200">
        <a:solidFill>
          <a:schemeClr val="tx1"/>
        </a:solidFill>
        <a:latin typeface="+mn-lt"/>
        <a:ea typeface="+mn-ea"/>
        <a:cs typeface="+mn-cs"/>
      </a:defRPr>
    </a:lvl4pPr>
    <a:lvl5pPr marL="2438522" algn="l" defTabSz="1219261" rtl="0" eaLnBrk="1" latinLnBrk="0" hangingPunct="1">
      <a:defRPr sz="1600" kern="1200">
        <a:solidFill>
          <a:schemeClr val="tx1"/>
        </a:solidFill>
        <a:latin typeface="+mn-lt"/>
        <a:ea typeface="+mn-ea"/>
        <a:cs typeface="+mn-cs"/>
      </a:defRPr>
    </a:lvl5pPr>
    <a:lvl6pPr marL="3048152" algn="l" defTabSz="1219261" rtl="0" eaLnBrk="1" latinLnBrk="0" hangingPunct="1">
      <a:defRPr sz="1600" kern="1200">
        <a:solidFill>
          <a:schemeClr val="tx1"/>
        </a:solidFill>
        <a:latin typeface="+mn-lt"/>
        <a:ea typeface="+mn-ea"/>
        <a:cs typeface="+mn-cs"/>
      </a:defRPr>
    </a:lvl6pPr>
    <a:lvl7pPr marL="3657783" algn="l" defTabSz="1219261" rtl="0" eaLnBrk="1" latinLnBrk="0" hangingPunct="1">
      <a:defRPr sz="1600" kern="1200">
        <a:solidFill>
          <a:schemeClr val="tx1"/>
        </a:solidFill>
        <a:latin typeface="+mn-lt"/>
        <a:ea typeface="+mn-ea"/>
        <a:cs typeface="+mn-cs"/>
      </a:defRPr>
    </a:lvl7pPr>
    <a:lvl8pPr marL="4267413" algn="l" defTabSz="1219261" rtl="0" eaLnBrk="1" latinLnBrk="0" hangingPunct="1">
      <a:defRPr sz="1600" kern="1200">
        <a:solidFill>
          <a:schemeClr val="tx1"/>
        </a:solidFill>
        <a:latin typeface="+mn-lt"/>
        <a:ea typeface="+mn-ea"/>
        <a:cs typeface="+mn-cs"/>
      </a:defRPr>
    </a:lvl8pPr>
    <a:lvl9pPr marL="4877044" algn="l" defTabSz="1219261"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81500" y="385763"/>
            <a:ext cx="3429000" cy="1928812"/>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a:t>
            </a:fld>
            <a:endParaRPr lang="zh-CN" altLang="en-US"/>
          </a:p>
        </p:txBody>
      </p:sp>
    </p:spTree>
    <p:extLst>
      <p:ext uri="{BB962C8B-B14F-4D97-AF65-F5344CB8AC3E}">
        <p14:creationId xmlns:p14="http://schemas.microsoft.com/office/powerpoint/2010/main" val="566400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13</a:t>
            </a:fld>
            <a:endParaRPr lang="zh-CN" altLang="en-US"/>
          </a:p>
        </p:txBody>
      </p:sp>
    </p:spTree>
    <p:extLst>
      <p:ext uri="{BB962C8B-B14F-4D97-AF65-F5344CB8AC3E}">
        <p14:creationId xmlns:p14="http://schemas.microsoft.com/office/powerpoint/2010/main" val="973040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15</a:t>
            </a:fld>
            <a:endParaRPr lang="zh-CN" altLang="en-US"/>
          </a:p>
        </p:txBody>
      </p:sp>
    </p:spTree>
    <p:extLst>
      <p:ext uri="{BB962C8B-B14F-4D97-AF65-F5344CB8AC3E}">
        <p14:creationId xmlns:p14="http://schemas.microsoft.com/office/powerpoint/2010/main" val="56193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16</a:t>
            </a:fld>
            <a:endParaRPr lang="zh-CN" altLang="en-US"/>
          </a:p>
        </p:txBody>
      </p:sp>
    </p:spTree>
    <p:extLst>
      <p:ext uri="{BB962C8B-B14F-4D97-AF65-F5344CB8AC3E}">
        <p14:creationId xmlns:p14="http://schemas.microsoft.com/office/powerpoint/2010/main" val="858288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17</a:t>
            </a:fld>
            <a:endParaRPr lang="zh-CN" altLang="en-US"/>
          </a:p>
        </p:txBody>
      </p:sp>
    </p:spTree>
    <p:extLst>
      <p:ext uri="{BB962C8B-B14F-4D97-AF65-F5344CB8AC3E}">
        <p14:creationId xmlns:p14="http://schemas.microsoft.com/office/powerpoint/2010/main" val="2066167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18</a:t>
            </a:fld>
            <a:endParaRPr lang="zh-CN" altLang="en-US"/>
          </a:p>
        </p:txBody>
      </p:sp>
    </p:spTree>
    <p:extLst>
      <p:ext uri="{BB962C8B-B14F-4D97-AF65-F5344CB8AC3E}">
        <p14:creationId xmlns:p14="http://schemas.microsoft.com/office/powerpoint/2010/main" val="1928613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19</a:t>
            </a:fld>
            <a:endParaRPr lang="zh-CN" altLang="en-US"/>
          </a:p>
        </p:txBody>
      </p:sp>
    </p:spTree>
    <p:extLst>
      <p:ext uri="{BB962C8B-B14F-4D97-AF65-F5344CB8AC3E}">
        <p14:creationId xmlns:p14="http://schemas.microsoft.com/office/powerpoint/2010/main" val="4163105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20</a:t>
            </a:fld>
            <a:endParaRPr lang="zh-CN" altLang="en-US"/>
          </a:p>
        </p:txBody>
      </p:sp>
    </p:spTree>
    <p:extLst>
      <p:ext uri="{BB962C8B-B14F-4D97-AF65-F5344CB8AC3E}">
        <p14:creationId xmlns:p14="http://schemas.microsoft.com/office/powerpoint/2010/main" val="3666911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22</a:t>
            </a:fld>
            <a:endParaRPr lang="zh-CN" altLang="en-US"/>
          </a:p>
        </p:txBody>
      </p:sp>
    </p:spTree>
    <p:extLst>
      <p:ext uri="{BB962C8B-B14F-4D97-AF65-F5344CB8AC3E}">
        <p14:creationId xmlns:p14="http://schemas.microsoft.com/office/powerpoint/2010/main" val="332511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23</a:t>
            </a:fld>
            <a:endParaRPr lang="zh-CN" altLang="en-US"/>
          </a:p>
        </p:txBody>
      </p:sp>
    </p:spTree>
    <p:extLst>
      <p:ext uri="{BB962C8B-B14F-4D97-AF65-F5344CB8AC3E}">
        <p14:creationId xmlns:p14="http://schemas.microsoft.com/office/powerpoint/2010/main" val="3525584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24</a:t>
            </a:fld>
            <a:endParaRPr lang="zh-CN" altLang="en-US"/>
          </a:p>
        </p:txBody>
      </p:sp>
    </p:spTree>
    <p:extLst>
      <p:ext uri="{BB962C8B-B14F-4D97-AF65-F5344CB8AC3E}">
        <p14:creationId xmlns:p14="http://schemas.microsoft.com/office/powerpoint/2010/main" val="618302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4</a:t>
            </a:fld>
            <a:endParaRPr lang="zh-CN" altLang="en-US"/>
          </a:p>
        </p:txBody>
      </p:sp>
    </p:spTree>
    <p:extLst>
      <p:ext uri="{BB962C8B-B14F-4D97-AF65-F5344CB8AC3E}">
        <p14:creationId xmlns:p14="http://schemas.microsoft.com/office/powerpoint/2010/main" val="1185855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25</a:t>
            </a:fld>
            <a:endParaRPr lang="zh-CN" altLang="en-US"/>
          </a:p>
        </p:txBody>
      </p:sp>
    </p:spTree>
    <p:extLst>
      <p:ext uri="{BB962C8B-B14F-4D97-AF65-F5344CB8AC3E}">
        <p14:creationId xmlns:p14="http://schemas.microsoft.com/office/powerpoint/2010/main" val="1681096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26</a:t>
            </a:fld>
            <a:endParaRPr lang="zh-CN" altLang="en-US"/>
          </a:p>
        </p:txBody>
      </p:sp>
    </p:spTree>
    <p:extLst>
      <p:ext uri="{BB962C8B-B14F-4D97-AF65-F5344CB8AC3E}">
        <p14:creationId xmlns:p14="http://schemas.microsoft.com/office/powerpoint/2010/main" val="4045748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27</a:t>
            </a:fld>
            <a:endParaRPr lang="zh-CN" altLang="en-US"/>
          </a:p>
        </p:txBody>
      </p:sp>
    </p:spTree>
    <p:extLst>
      <p:ext uri="{BB962C8B-B14F-4D97-AF65-F5344CB8AC3E}">
        <p14:creationId xmlns:p14="http://schemas.microsoft.com/office/powerpoint/2010/main" val="3309196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28</a:t>
            </a:fld>
            <a:endParaRPr lang="zh-CN" altLang="en-US"/>
          </a:p>
        </p:txBody>
      </p:sp>
    </p:spTree>
    <p:extLst>
      <p:ext uri="{BB962C8B-B14F-4D97-AF65-F5344CB8AC3E}">
        <p14:creationId xmlns:p14="http://schemas.microsoft.com/office/powerpoint/2010/main" val="1465355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30</a:t>
            </a:fld>
            <a:endParaRPr lang="zh-CN" altLang="en-US"/>
          </a:p>
        </p:txBody>
      </p:sp>
    </p:spTree>
    <p:extLst>
      <p:ext uri="{BB962C8B-B14F-4D97-AF65-F5344CB8AC3E}">
        <p14:creationId xmlns:p14="http://schemas.microsoft.com/office/powerpoint/2010/main" val="200600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31</a:t>
            </a:fld>
            <a:endParaRPr lang="zh-CN" altLang="en-US"/>
          </a:p>
        </p:txBody>
      </p:sp>
    </p:spTree>
    <p:extLst>
      <p:ext uri="{BB962C8B-B14F-4D97-AF65-F5344CB8AC3E}">
        <p14:creationId xmlns:p14="http://schemas.microsoft.com/office/powerpoint/2010/main" val="2395582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32</a:t>
            </a:fld>
            <a:endParaRPr lang="zh-CN" altLang="en-US"/>
          </a:p>
        </p:txBody>
      </p:sp>
    </p:spTree>
    <p:extLst>
      <p:ext uri="{BB962C8B-B14F-4D97-AF65-F5344CB8AC3E}">
        <p14:creationId xmlns:p14="http://schemas.microsoft.com/office/powerpoint/2010/main" val="2172015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33</a:t>
            </a:fld>
            <a:endParaRPr lang="zh-CN" altLang="en-US"/>
          </a:p>
        </p:txBody>
      </p:sp>
    </p:spTree>
    <p:extLst>
      <p:ext uri="{BB962C8B-B14F-4D97-AF65-F5344CB8AC3E}">
        <p14:creationId xmlns:p14="http://schemas.microsoft.com/office/powerpoint/2010/main" val="1075034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34</a:t>
            </a:fld>
            <a:endParaRPr lang="zh-CN" altLang="en-US"/>
          </a:p>
        </p:txBody>
      </p:sp>
    </p:spTree>
    <p:extLst>
      <p:ext uri="{BB962C8B-B14F-4D97-AF65-F5344CB8AC3E}">
        <p14:creationId xmlns:p14="http://schemas.microsoft.com/office/powerpoint/2010/main" val="3601858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35</a:t>
            </a:fld>
            <a:endParaRPr lang="zh-CN" altLang="en-US"/>
          </a:p>
        </p:txBody>
      </p:sp>
    </p:spTree>
    <p:extLst>
      <p:ext uri="{BB962C8B-B14F-4D97-AF65-F5344CB8AC3E}">
        <p14:creationId xmlns:p14="http://schemas.microsoft.com/office/powerpoint/2010/main" val="181282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5</a:t>
            </a:fld>
            <a:endParaRPr lang="zh-CN" altLang="en-US"/>
          </a:p>
        </p:txBody>
      </p:sp>
    </p:spTree>
    <p:extLst>
      <p:ext uri="{BB962C8B-B14F-4D97-AF65-F5344CB8AC3E}">
        <p14:creationId xmlns:p14="http://schemas.microsoft.com/office/powerpoint/2010/main" val="657822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37</a:t>
            </a:fld>
            <a:endParaRPr lang="zh-CN" altLang="en-US"/>
          </a:p>
        </p:txBody>
      </p:sp>
    </p:spTree>
    <p:extLst>
      <p:ext uri="{BB962C8B-B14F-4D97-AF65-F5344CB8AC3E}">
        <p14:creationId xmlns:p14="http://schemas.microsoft.com/office/powerpoint/2010/main" val="1854706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38</a:t>
            </a:fld>
            <a:endParaRPr lang="zh-CN" altLang="en-US"/>
          </a:p>
        </p:txBody>
      </p:sp>
    </p:spTree>
    <p:extLst>
      <p:ext uri="{BB962C8B-B14F-4D97-AF65-F5344CB8AC3E}">
        <p14:creationId xmlns:p14="http://schemas.microsoft.com/office/powerpoint/2010/main" val="1520107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39</a:t>
            </a:fld>
            <a:endParaRPr lang="zh-CN" altLang="en-US"/>
          </a:p>
        </p:txBody>
      </p:sp>
    </p:spTree>
    <p:extLst>
      <p:ext uri="{BB962C8B-B14F-4D97-AF65-F5344CB8AC3E}">
        <p14:creationId xmlns:p14="http://schemas.microsoft.com/office/powerpoint/2010/main" val="3414869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40</a:t>
            </a:fld>
            <a:endParaRPr lang="zh-CN" altLang="en-US"/>
          </a:p>
        </p:txBody>
      </p:sp>
    </p:spTree>
    <p:extLst>
      <p:ext uri="{BB962C8B-B14F-4D97-AF65-F5344CB8AC3E}">
        <p14:creationId xmlns:p14="http://schemas.microsoft.com/office/powerpoint/2010/main" val="1091365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42</a:t>
            </a:fld>
            <a:endParaRPr lang="zh-CN" altLang="en-US"/>
          </a:p>
        </p:txBody>
      </p:sp>
    </p:spTree>
    <p:extLst>
      <p:ext uri="{BB962C8B-B14F-4D97-AF65-F5344CB8AC3E}">
        <p14:creationId xmlns:p14="http://schemas.microsoft.com/office/powerpoint/2010/main" val="57580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43</a:t>
            </a:fld>
            <a:endParaRPr lang="zh-CN" altLang="en-US"/>
          </a:p>
        </p:txBody>
      </p:sp>
    </p:spTree>
    <p:extLst>
      <p:ext uri="{BB962C8B-B14F-4D97-AF65-F5344CB8AC3E}">
        <p14:creationId xmlns:p14="http://schemas.microsoft.com/office/powerpoint/2010/main" val="341282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44</a:t>
            </a:fld>
            <a:endParaRPr lang="zh-CN" altLang="en-US"/>
          </a:p>
        </p:txBody>
      </p:sp>
    </p:spTree>
    <p:extLst>
      <p:ext uri="{BB962C8B-B14F-4D97-AF65-F5344CB8AC3E}">
        <p14:creationId xmlns:p14="http://schemas.microsoft.com/office/powerpoint/2010/main" val="570410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45</a:t>
            </a:fld>
            <a:endParaRPr lang="zh-CN" altLang="en-US"/>
          </a:p>
        </p:txBody>
      </p:sp>
    </p:spTree>
    <p:extLst>
      <p:ext uri="{BB962C8B-B14F-4D97-AF65-F5344CB8AC3E}">
        <p14:creationId xmlns:p14="http://schemas.microsoft.com/office/powerpoint/2010/main" val="842522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47</a:t>
            </a:fld>
            <a:endParaRPr lang="zh-CN" altLang="en-US"/>
          </a:p>
        </p:txBody>
      </p:sp>
    </p:spTree>
    <p:extLst>
      <p:ext uri="{BB962C8B-B14F-4D97-AF65-F5344CB8AC3E}">
        <p14:creationId xmlns:p14="http://schemas.microsoft.com/office/powerpoint/2010/main" val="4245856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48</a:t>
            </a:fld>
            <a:endParaRPr lang="zh-CN" altLang="en-US"/>
          </a:p>
        </p:txBody>
      </p:sp>
    </p:spTree>
    <p:extLst>
      <p:ext uri="{BB962C8B-B14F-4D97-AF65-F5344CB8AC3E}">
        <p14:creationId xmlns:p14="http://schemas.microsoft.com/office/powerpoint/2010/main" val="393017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6</a:t>
            </a:fld>
            <a:endParaRPr lang="zh-CN" altLang="en-US"/>
          </a:p>
        </p:txBody>
      </p:sp>
    </p:spTree>
    <p:extLst>
      <p:ext uri="{BB962C8B-B14F-4D97-AF65-F5344CB8AC3E}">
        <p14:creationId xmlns:p14="http://schemas.microsoft.com/office/powerpoint/2010/main" val="3046305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50</a:t>
            </a:fld>
            <a:endParaRPr lang="zh-CN" altLang="en-US"/>
          </a:p>
        </p:txBody>
      </p:sp>
    </p:spTree>
    <p:extLst>
      <p:ext uri="{BB962C8B-B14F-4D97-AF65-F5344CB8AC3E}">
        <p14:creationId xmlns:p14="http://schemas.microsoft.com/office/powerpoint/2010/main" val="4130413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51</a:t>
            </a:fld>
            <a:endParaRPr lang="zh-CN" altLang="en-US"/>
          </a:p>
        </p:txBody>
      </p:sp>
    </p:spTree>
    <p:extLst>
      <p:ext uri="{BB962C8B-B14F-4D97-AF65-F5344CB8AC3E}">
        <p14:creationId xmlns:p14="http://schemas.microsoft.com/office/powerpoint/2010/main" val="3170500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52</a:t>
            </a:fld>
            <a:endParaRPr lang="zh-CN" altLang="en-US"/>
          </a:p>
        </p:txBody>
      </p:sp>
    </p:spTree>
    <p:extLst>
      <p:ext uri="{BB962C8B-B14F-4D97-AF65-F5344CB8AC3E}">
        <p14:creationId xmlns:p14="http://schemas.microsoft.com/office/powerpoint/2010/main" val="2364918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7</a:t>
            </a:fld>
            <a:endParaRPr lang="zh-CN" altLang="en-US"/>
          </a:p>
        </p:txBody>
      </p:sp>
    </p:spTree>
    <p:extLst>
      <p:ext uri="{BB962C8B-B14F-4D97-AF65-F5344CB8AC3E}">
        <p14:creationId xmlns:p14="http://schemas.microsoft.com/office/powerpoint/2010/main" val="3662633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9</a:t>
            </a:fld>
            <a:endParaRPr lang="zh-CN" altLang="en-US"/>
          </a:p>
        </p:txBody>
      </p:sp>
    </p:spTree>
    <p:extLst>
      <p:ext uri="{BB962C8B-B14F-4D97-AF65-F5344CB8AC3E}">
        <p14:creationId xmlns:p14="http://schemas.microsoft.com/office/powerpoint/2010/main" val="3206955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10</a:t>
            </a:fld>
            <a:endParaRPr lang="zh-CN" altLang="en-US"/>
          </a:p>
        </p:txBody>
      </p:sp>
    </p:spTree>
    <p:extLst>
      <p:ext uri="{BB962C8B-B14F-4D97-AF65-F5344CB8AC3E}">
        <p14:creationId xmlns:p14="http://schemas.microsoft.com/office/powerpoint/2010/main" val="1786992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11</a:t>
            </a:fld>
            <a:endParaRPr lang="zh-CN" altLang="en-US"/>
          </a:p>
        </p:txBody>
      </p:sp>
    </p:spTree>
    <p:extLst>
      <p:ext uri="{BB962C8B-B14F-4D97-AF65-F5344CB8AC3E}">
        <p14:creationId xmlns:p14="http://schemas.microsoft.com/office/powerpoint/2010/main" val="2437218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ABDA6A-29CD-4D28-B6EA-E8D4FFDF6043}" type="slidenum">
              <a:rPr lang="zh-CN" altLang="en-US" smtClean="0"/>
              <a:t>12</a:t>
            </a:fld>
            <a:endParaRPr lang="zh-CN" altLang="en-US"/>
          </a:p>
        </p:txBody>
      </p:sp>
    </p:spTree>
    <p:extLst>
      <p:ext uri="{BB962C8B-B14F-4D97-AF65-F5344CB8AC3E}">
        <p14:creationId xmlns:p14="http://schemas.microsoft.com/office/powerpoint/2010/main" val="2301501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C293BDB-A132-4E8A-934E-04D9B9570B5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6174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2819" userDrawn="1">
          <p15:clr>
            <a:srgbClr val="FBAE40"/>
          </p15:clr>
        </p15:guide>
        <p15:guide id="2" orient="horz" pos="2160" userDrawn="1">
          <p15:clr>
            <a:srgbClr val="FBAE40"/>
          </p15:clr>
        </p15:guide>
        <p15:guide id="3" pos="211" userDrawn="1">
          <p15:clr>
            <a:srgbClr val="FBAE40"/>
          </p15:clr>
        </p15:guide>
        <p15:guide id="4" pos="5314" userDrawn="1">
          <p15:clr>
            <a:srgbClr val="FBAE40"/>
          </p15:clr>
        </p15:guide>
        <p15:guide id="5" orient="horz" pos="686" userDrawn="1">
          <p15:clr>
            <a:srgbClr val="FBAE40"/>
          </p15:clr>
        </p15:guide>
        <p15:guide id="6"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2"/>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05044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accent1">
            <a:lumMod val="7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67773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73A1C"/>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3068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tx1"/>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grpSp>
        <p:nvGrpSpPr>
          <p:cNvPr id="6" name="组合 5">
            <a:extLst>
              <a:ext uri="{FF2B5EF4-FFF2-40B4-BE49-F238E27FC236}">
                <a16:creationId xmlns:a16="http://schemas.microsoft.com/office/drawing/2014/main" id="{4AEB3710-CD00-BB4A-B8FB-C812F311AF90}"/>
              </a:ext>
            </a:extLst>
          </p:cNvPr>
          <p:cNvGrpSpPr/>
          <p:nvPr userDrawn="1"/>
        </p:nvGrpSpPr>
        <p:grpSpPr>
          <a:xfrm>
            <a:off x="2099388" y="2320928"/>
            <a:ext cx="7993224" cy="1758944"/>
            <a:chOff x="2099388" y="2202959"/>
            <a:chExt cx="7993224" cy="1758944"/>
          </a:xfrm>
        </p:grpSpPr>
        <p:sp>
          <p:nvSpPr>
            <p:cNvPr id="8" name="文本框 7">
              <a:extLst>
                <a:ext uri="{FF2B5EF4-FFF2-40B4-BE49-F238E27FC236}">
                  <a16:creationId xmlns:a16="http://schemas.microsoft.com/office/drawing/2014/main" id="{DA66ED4C-25E3-0144-B1EE-16F778654ACA}"/>
                </a:ext>
              </a:extLst>
            </p:cNvPr>
            <p:cNvSpPr txBox="1"/>
            <p:nvPr/>
          </p:nvSpPr>
          <p:spPr>
            <a:xfrm>
              <a:off x="3667544" y="2202959"/>
              <a:ext cx="4856911" cy="707886"/>
            </a:xfrm>
            <a:prstGeom prst="rect">
              <a:avLst/>
            </a:prstGeom>
            <a:noFill/>
          </p:spPr>
          <p:txBody>
            <a:bodyPr wrap="square" rtlCol="0">
              <a:spAutoFit/>
            </a:bodyPr>
            <a:lstStyle/>
            <a:p>
              <a:pPr algn="ctr"/>
              <a:endParaRPr kumimoji="1" lang="zh-CN" altLang="en-US" sz="4000" b="1" dirty="0">
                <a:solidFill>
                  <a:schemeClr val="bg1"/>
                </a:solidFill>
              </a:endParaRPr>
            </a:p>
          </p:txBody>
        </p:sp>
        <p:sp>
          <p:nvSpPr>
            <p:cNvPr id="9" name="文本框 8">
              <a:extLst>
                <a:ext uri="{FF2B5EF4-FFF2-40B4-BE49-F238E27FC236}">
                  <a16:creationId xmlns:a16="http://schemas.microsoft.com/office/drawing/2014/main" id="{E7114A54-5B43-3245-ABFF-FBD44C086388}"/>
                </a:ext>
              </a:extLst>
            </p:cNvPr>
            <p:cNvSpPr txBox="1"/>
            <p:nvPr/>
          </p:nvSpPr>
          <p:spPr>
            <a:xfrm>
              <a:off x="2099388" y="3038702"/>
              <a:ext cx="7993224" cy="923201"/>
            </a:xfrm>
            <a:prstGeom prst="rect">
              <a:avLst/>
            </a:prstGeom>
            <a:noFill/>
          </p:spPr>
          <p:txBody>
            <a:bodyPr wrap="square" rtlCol="0">
              <a:spAutoFit/>
            </a:bodyPr>
            <a:lstStyle/>
            <a:p>
              <a:pPr algn="ctr">
                <a:lnSpc>
                  <a:spcPct val="90000"/>
                </a:lnSpc>
              </a:pPr>
              <a:endParaRPr kumimoji="1" lang="zh-CN" altLang="en-US" sz="5999" b="1" dirty="0">
                <a:solidFill>
                  <a:schemeClr val="bg1"/>
                </a:solidFill>
              </a:endParaRPr>
            </a:p>
          </p:txBody>
        </p:sp>
      </p:grpSp>
    </p:spTree>
    <p:extLst>
      <p:ext uri="{BB962C8B-B14F-4D97-AF65-F5344CB8AC3E}">
        <p14:creationId xmlns:p14="http://schemas.microsoft.com/office/powerpoint/2010/main" val="1204666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FFFFD9"/>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38317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54034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DCFFDC"/>
        </a:solidFill>
        <a:effectLst/>
      </p:bgPr>
    </p:bg>
    <p:spTree>
      <p:nvGrpSpPr>
        <p:cNvPr id="1" name=""/>
        <p:cNvGrpSpPr/>
        <p:nvPr/>
      </p:nvGrpSpPr>
      <p:grpSpPr>
        <a:xfrm>
          <a:off x="0" y="0"/>
          <a:ext cx="0" cy="0"/>
          <a:chOff x="0" y="0"/>
          <a:chExt cx="0" cy="0"/>
        </a:xfrm>
      </p:grpSpPr>
      <p:sp>
        <p:nvSpPr>
          <p:cNvPr id="7" name="矩形 6"/>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ysClr val="windowText" lastClr="000000"/>
                </a:solidFill>
                <a:effectLst>
                  <a:outerShdw blurRad="38100" dist="19050" dir="2700000" algn="tl" rotWithShape="0">
                    <a:schemeClr val="dk1">
                      <a:alpha val="40000"/>
                    </a:schemeClr>
                  </a:outerShdw>
                </a:effectLst>
              </a:rPr>
              <a:t>NEU</a:t>
            </a:r>
            <a:r>
              <a:rPr lang="en-US" altLang="zh-CN" sz="2100" b="0" cap="none" spc="0" dirty="0">
                <a:ln w="0"/>
                <a:solidFill>
                  <a:sysClr val="windowText" lastClr="000000"/>
                </a:solidFill>
                <a:effectLst>
                  <a:outerShdw blurRad="38100" dist="19050" dir="2700000" algn="tl" rotWithShape="0">
                    <a:schemeClr val="dk1">
                      <a:alpha val="40000"/>
                    </a:schemeClr>
                  </a:outerShdw>
                </a:effectLst>
              </a:rPr>
              <a:t>-ISE</a:t>
            </a:r>
            <a:endParaRPr lang="zh-CN" altLang="en-US" sz="2100" b="0" cap="none" spc="0" dirty="0">
              <a:ln w="0"/>
              <a:solidFill>
                <a:sysClr val="windowText" lastClr="0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3031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FDCD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45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7" name="Picture 140" descr="C:\Users\jsj\Downloads\0d8f7c2d25304e7e4049bd14797fd8bf.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a:fillRect/>
          </a:stretch>
        </p:blipFill>
        <p:spPr bwMode="auto">
          <a:xfrm>
            <a:off x="1" y="4"/>
            <a:ext cx="12192000" cy="68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76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7AF33F-4D20-43B1-90A5-97306CB80737}"/>
              </a:ext>
            </a:extLst>
          </p:cNvPr>
          <p:cNvPicPr>
            <a:picLocks noChangeAspect="1"/>
          </p:cNvPicPr>
          <p:nvPr userDrawn="1"/>
        </p:nvPicPr>
        <p:blipFill>
          <a:blip r:embed="rId2">
            <a:duotone>
              <a:schemeClr val="accent3">
                <a:shade val="45000"/>
                <a:satMod val="135000"/>
              </a:schemeClr>
              <a:prstClr val="white"/>
            </a:duotone>
          </a:blip>
          <a:stretch>
            <a:fillRect/>
          </a:stretch>
        </p:blipFill>
        <p:spPr>
          <a:xfrm>
            <a:off x="1898" y="1451"/>
            <a:ext cx="12188203" cy="6855097"/>
          </a:xfrm>
          <a:prstGeom prst="rect">
            <a:avLst/>
          </a:prstGeom>
        </p:spPr>
      </p:pic>
      <p:pic>
        <p:nvPicPr>
          <p:cNvPr id="6" name="图片 5">
            <a:extLst>
              <a:ext uri="{FF2B5EF4-FFF2-40B4-BE49-F238E27FC236}">
                <a16:creationId xmlns:a16="http://schemas.microsoft.com/office/drawing/2014/main" id="{AF127CAB-D758-4FCB-A8FF-0A9A027AA9DC}"/>
              </a:ext>
            </a:extLst>
          </p:cNvPr>
          <p:cNvPicPr>
            <a:picLocks noChangeAspect="1"/>
          </p:cNvPicPr>
          <p:nvPr userDrawn="1"/>
        </p:nvPicPr>
        <p:blipFill>
          <a:blip r:embed="rId3">
            <a:duotone>
              <a:schemeClr val="accent4">
                <a:shade val="45000"/>
                <a:satMod val="135000"/>
              </a:schemeClr>
              <a:prstClr val="white"/>
            </a:duotone>
            <a:alphaModFix amt="3000"/>
            <a:extLst>
              <a:ext uri="{BEBA8EAE-BF5A-486C-A8C5-ECC9F3942E4B}">
                <a14:imgProps xmlns:a14="http://schemas.microsoft.com/office/drawing/2010/main">
                  <a14:imgLayer r:embed="rId4">
                    <a14:imgEffect>
                      <a14:colorTemperature colorTemp="9671"/>
                    </a14:imgEffect>
                    <a14:imgEffect>
                      <a14:saturation sat="0"/>
                    </a14:imgEffect>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8123673" y="1189617"/>
            <a:ext cx="3585974" cy="3585972"/>
          </a:xfrm>
          <a:prstGeom prst="rect">
            <a:avLst/>
          </a:prstGeom>
        </p:spPr>
      </p:pic>
    </p:spTree>
    <p:extLst>
      <p:ext uri="{BB962C8B-B14F-4D97-AF65-F5344CB8AC3E}">
        <p14:creationId xmlns:p14="http://schemas.microsoft.com/office/powerpoint/2010/main" val="1728351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2819" userDrawn="1">
          <p15:clr>
            <a:srgbClr val="FBAE40"/>
          </p15:clr>
        </p15:guide>
        <p15:guide id="2" orient="horz" pos="2160" userDrawn="1">
          <p15:clr>
            <a:srgbClr val="FBAE40"/>
          </p15:clr>
        </p15:guide>
        <p15:guide id="3" pos="211" userDrawn="1">
          <p15:clr>
            <a:srgbClr val="FBAE40"/>
          </p15:clr>
        </p15:guide>
        <p15:guide id="4" pos="5314" userDrawn="1">
          <p15:clr>
            <a:srgbClr val="FBAE40"/>
          </p15:clr>
        </p15:guide>
        <p15:guide id="5" orient="horz" pos="663" userDrawn="1">
          <p15:clr>
            <a:srgbClr val="FBAE40"/>
          </p15:clr>
        </p15:guide>
        <p15:guide id="6" orient="horz" pos="3634" userDrawn="1">
          <p15:clr>
            <a:srgbClr val="FBAE40"/>
          </p15:clr>
        </p15:guide>
        <p15:guide id="7" orient="horz" pos="93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ED18A3-66D0-4A30-8467-1641E650C72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7392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tx1"/>
        </a:solidFill>
        <a:effectLst/>
      </p:bgPr>
    </p:bg>
    <p:spTree>
      <p:nvGrpSpPr>
        <p:cNvPr id="1" name=""/>
        <p:cNvGrpSpPr/>
        <p:nvPr/>
      </p:nvGrpSpPr>
      <p:grpSpPr>
        <a:xfrm>
          <a:off x="0" y="0"/>
          <a:ext cx="0" cy="0"/>
          <a:chOff x="0" y="0"/>
          <a:chExt cx="0" cy="0"/>
        </a:xfrm>
      </p:grpSpPr>
      <p:sp>
        <p:nvSpPr>
          <p:cNvPr id="4" name="矩形 3"/>
          <p:cNvSpPr/>
          <p:nvPr userDrawn="1"/>
        </p:nvSpPr>
        <p:spPr>
          <a:xfrm>
            <a:off x="10816259" y="6217100"/>
            <a:ext cx="1079445" cy="392407"/>
          </a:xfrm>
          <a:prstGeom prst="rect">
            <a:avLst/>
          </a:prstGeom>
          <a:noFill/>
        </p:spPr>
        <p:txBody>
          <a:bodyPr wrap="none" lIns="68571" tIns="34286" rIns="68571" bIns="34286">
            <a:spAutoFit/>
          </a:bodyPr>
          <a:lstStyle/>
          <a:p>
            <a:pPr algn="ctr"/>
            <a:r>
              <a:rPr lang="en-US" altLang="zh-CN" sz="2100" b="1" cap="none" spc="0" dirty="0">
                <a:ln w="0"/>
                <a:solidFill>
                  <a:srgbClr val="0070C0"/>
                </a:solidFill>
                <a:effectLst>
                  <a:outerShdw blurRad="38100" dist="19050" dir="2700000" algn="tl" rotWithShape="0">
                    <a:schemeClr val="dk1">
                      <a:alpha val="40000"/>
                    </a:schemeClr>
                  </a:outerShdw>
                </a:effectLst>
              </a:rPr>
              <a:t>NEU</a:t>
            </a:r>
            <a:r>
              <a:rPr lang="en-US" altLang="zh-CN" sz="2100" b="0" cap="none" spc="0" dirty="0">
                <a:ln w="0"/>
                <a:solidFill>
                  <a:srgbClr val="00B0F0"/>
                </a:solidFill>
                <a:effectLst>
                  <a:outerShdw blurRad="38100" dist="19050" dir="2700000" algn="tl" rotWithShape="0">
                    <a:schemeClr val="dk1">
                      <a:alpha val="40000"/>
                    </a:schemeClr>
                  </a:outerShdw>
                </a:effectLst>
              </a:rPr>
              <a:t>-</a:t>
            </a:r>
            <a:r>
              <a:rPr lang="en-US" altLang="zh-CN" sz="2100" b="0" cap="none" spc="0" dirty="0">
                <a:ln w="0"/>
                <a:solidFill>
                  <a:srgbClr val="00B050"/>
                </a:solidFill>
                <a:effectLst>
                  <a:outerShdw blurRad="38100" dist="19050" dir="2700000" algn="tl" rotWithShape="0">
                    <a:schemeClr val="dk1">
                      <a:alpha val="40000"/>
                    </a:schemeClr>
                  </a:outerShdw>
                </a:effectLst>
              </a:rPr>
              <a:t>I</a:t>
            </a:r>
            <a:r>
              <a:rPr lang="en-US" altLang="zh-CN" sz="2100" b="0" cap="none" spc="0" dirty="0">
                <a:ln w="0"/>
                <a:solidFill>
                  <a:srgbClr val="FF1500"/>
                </a:solidFill>
                <a:effectLst>
                  <a:outerShdw blurRad="38100" dist="19050" dir="2700000" algn="tl" rotWithShape="0">
                    <a:schemeClr val="dk1">
                      <a:alpha val="40000"/>
                    </a:schemeClr>
                  </a:outerShdw>
                </a:effectLst>
              </a:rPr>
              <a:t>S</a:t>
            </a:r>
            <a:r>
              <a:rPr lang="en-US" altLang="zh-CN" sz="2100" b="0" cap="none" spc="0" dirty="0">
                <a:ln w="0"/>
                <a:solidFill>
                  <a:srgbClr val="FFD579"/>
                </a:solidFill>
                <a:effectLst>
                  <a:outerShdw blurRad="38100" dist="19050" dir="2700000" algn="tl" rotWithShape="0">
                    <a:schemeClr val="dk1">
                      <a:alpha val="40000"/>
                    </a:schemeClr>
                  </a:outerShdw>
                </a:effectLst>
              </a:rPr>
              <a:t>E</a:t>
            </a:r>
            <a:endParaRPr lang="zh-CN" altLang="en-US" sz="2100" b="0" cap="none" spc="0" dirty="0">
              <a:ln w="0"/>
              <a:solidFill>
                <a:srgbClr val="FFD579"/>
              </a:solidFill>
              <a:effectLst>
                <a:outerShdw blurRad="38100" dist="19050" dir="2700000" algn="tl" rotWithShape="0">
                  <a:schemeClr val="dk1">
                    <a:alpha val="40000"/>
                  </a:schemeClr>
                </a:outerShdw>
              </a:effectLst>
            </a:endParaRPr>
          </a:p>
        </p:txBody>
      </p:sp>
      <p:sp>
        <p:nvSpPr>
          <p:cNvPr id="7" name="内容占位符 2">
            <a:extLst>
              <a:ext uri="{FF2B5EF4-FFF2-40B4-BE49-F238E27FC236}">
                <a16:creationId xmlns:a16="http://schemas.microsoft.com/office/drawing/2014/main" id="{B0A77DF3-2405-1A47-9783-3D077598940D}"/>
              </a:ext>
            </a:extLst>
          </p:cNvPr>
          <p:cNvSpPr>
            <a:spLocks noGrp="1"/>
          </p:cNvSpPr>
          <p:nvPr>
            <p:ph sz="half" idx="1"/>
          </p:nvPr>
        </p:nvSpPr>
        <p:spPr>
          <a:xfrm>
            <a:off x="0" y="1317604"/>
            <a:ext cx="8341682" cy="5540396"/>
          </a:xfrm>
          <a:prstGeom prst="rect">
            <a:avLst/>
          </a:prstGeom>
        </p:spPr>
        <p:txBody>
          <a:bodyPr/>
          <a:lstStyle>
            <a:lvl1pPr>
              <a:defRPr sz="2400" b="0">
                <a:solidFill>
                  <a:schemeClr val="bg2">
                    <a:lumMod val="25000"/>
                  </a:schemeClr>
                </a:solidFill>
                <a:latin typeface="Lantinghei SC Demibold" charset="-122"/>
                <a:ea typeface="Lantinghei SC Demibold" charset="-122"/>
                <a:cs typeface="Lantinghei SC Demibold" charset="-122"/>
              </a:defRPr>
            </a:lvl1pPr>
            <a:lvl2pPr marL="742832" indent="-285704">
              <a:buFont typeface="Menlo-BoldItalic" charset="0"/>
              <a:buChar char="▸"/>
              <a:defRPr sz="2200" b="0">
                <a:solidFill>
                  <a:schemeClr val="bg2">
                    <a:lumMod val="25000"/>
                  </a:schemeClr>
                </a:solidFill>
                <a:latin typeface="PingFang SC" panose="020B0400000000000000" pitchFamily="34" charset="-122"/>
                <a:ea typeface="PingFang SC" panose="020B0400000000000000" pitchFamily="34" charset="-122"/>
                <a:cs typeface="Arial" panose="020B0604020202020204" pitchFamily="34" charset="0"/>
              </a:defRPr>
            </a:lvl2pPr>
            <a:lvl3pPr marL="1142819" indent="-228564">
              <a:lnSpc>
                <a:spcPct val="130000"/>
              </a:lnSpc>
              <a:spcBef>
                <a:spcPts val="0"/>
              </a:spcBef>
              <a:buFont typeface="Consolas-BoldItalic" charset="0"/>
              <a:buChar char="⁃"/>
              <a:defRPr sz="1800" b="0" i="0">
                <a:solidFill>
                  <a:schemeClr val="bg2">
                    <a:lumMod val="25000"/>
                  </a:schemeClr>
                </a:solidFill>
                <a:latin typeface="KaiTi" panose="02010609060101010101" pitchFamily="49" charset="-122"/>
                <a:ea typeface="KaiTi" panose="02010609060101010101" pitchFamily="49" charset="-122"/>
                <a:cs typeface="Arial" charset="0"/>
              </a:defRPr>
            </a:lvl3pPr>
            <a:lvl4pPr>
              <a:defRPr>
                <a:solidFill>
                  <a:schemeClr val="accent6">
                    <a:lumMod val="75000"/>
                  </a:schemeClr>
                </a:solidFill>
                <a:latin typeface="Lantinghei SC Demibold" charset="-122"/>
                <a:ea typeface="Lantinghei SC Demibold" charset="-122"/>
                <a:cs typeface="Lantinghei SC Demibold" charset="-122"/>
              </a:defRPr>
            </a:lvl4pPr>
            <a:lvl5pPr>
              <a:defRPr>
                <a:solidFill>
                  <a:schemeClr val="accent6">
                    <a:lumMod val="75000"/>
                  </a:schemeClr>
                </a:solidFill>
                <a:latin typeface="Lantinghei SC Demibold" charset="-122"/>
                <a:ea typeface="Lantinghei SC Demibold" charset="-122"/>
                <a:cs typeface="Lantinghei SC Demibold" charset="-122"/>
              </a:defRPr>
            </a:lvl5pPr>
          </a:lstStyle>
          <a:p>
            <a:pPr lvl="0"/>
            <a:r>
              <a:rPr kumimoji="1" lang="zh-CN" altLang="en-US" dirty="0"/>
              <a:t>单击此处编辑母版文本样式</a:t>
            </a:r>
          </a:p>
          <a:p>
            <a:pPr lvl="1"/>
            <a:r>
              <a:rPr kumimoji="1" lang="en-US" altLang="zh-CN" dirty="0"/>
              <a:t>second</a:t>
            </a:r>
            <a:endParaRPr kumimoji="1" lang="zh-CN" altLang="en-US" dirty="0"/>
          </a:p>
          <a:p>
            <a:pPr lvl="2"/>
            <a:r>
              <a:rPr kumimoji="1" lang="zh-CN" altLang="en-US" dirty="0"/>
              <a:t>三级</a:t>
            </a:r>
          </a:p>
        </p:txBody>
      </p:sp>
      <p:sp>
        <p:nvSpPr>
          <p:cNvPr id="3" name="同侧圆角矩形 2">
            <a:extLst>
              <a:ext uri="{FF2B5EF4-FFF2-40B4-BE49-F238E27FC236}">
                <a16:creationId xmlns:a16="http://schemas.microsoft.com/office/drawing/2014/main" id="{9F0799D0-904A-334C-8E6B-4817F9127059}"/>
              </a:ext>
            </a:extLst>
          </p:cNvPr>
          <p:cNvSpPr/>
          <p:nvPr userDrawn="1"/>
        </p:nvSpPr>
        <p:spPr>
          <a:xfrm rot="5400000">
            <a:off x="3962168" y="-3785793"/>
            <a:ext cx="729012" cy="8653347"/>
          </a:xfrm>
          <a:prstGeom prst="round2SameRect">
            <a:avLst>
              <a:gd name="adj1" fmla="val 39292"/>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标题 4">
            <a:extLst>
              <a:ext uri="{FF2B5EF4-FFF2-40B4-BE49-F238E27FC236}">
                <a16:creationId xmlns:a16="http://schemas.microsoft.com/office/drawing/2014/main" id="{269BA1F5-E65F-5541-BEDA-333612F4068D}"/>
              </a:ext>
            </a:extLst>
          </p:cNvPr>
          <p:cNvSpPr>
            <a:spLocks noGrp="1"/>
          </p:cNvSpPr>
          <p:nvPr>
            <p:ph type="title"/>
          </p:nvPr>
        </p:nvSpPr>
        <p:spPr>
          <a:xfrm>
            <a:off x="296296" y="248493"/>
            <a:ext cx="8167480" cy="523220"/>
          </a:xfrm>
          <a:prstGeom prst="rect">
            <a:avLst/>
          </a:prstGeom>
          <a:noFill/>
        </p:spPr>
        <p:txBody>
          <a:bodyPr wrap="square" rtlCol="0">
            <a:spAutoFit/>
          </a:bodyPr>
          <a:lstStyle>
            <a:lvl1pPr algn="l">
              <a:defRPr kumimoji="1" lang="zh-CN" altLang="en-US" sz="2800" b="1" dirty="0">
                <a:latin typeface="+mn-ea"/>
                <a:ea typeface="+mn-ea"/>
                <a:cs typeface="Century Gothic" charset="0"/>
              </a:defRPr>
            </a:lvl1pPr>
          </a:lstStyle>
          <a:p>
            <a:pPr marL="0" lvl="0" algn="l" defTabSz="457162"/>
            <a:r>
              <a:rPr kumimoji="1" lang="zh-CN" altLang="en-US" dirty="0"/>
              <a:t>单击此处编辑母版标题样式</a:t>
            </a:r>
          </a:p>
        </p:txBody>
      </p:sp>
      <p:sp>
        <p:nvSpPr>
          <p:cNvPr id="8" name="矩形 7">
            <a:extLst>
              <a:ext uri="{FF2B5EF4-FFF2-40B4-BE49-F238E27FC236}">
                <a16:creationId xmlns:a16="http://schemas.microsoft.com/office/drawing/2014/main" id="{9F6BED37-4427-BC42-8F95-B0F40A743A49}"/>
              </a:ext>
            </a:extLst>
          </p:cNvPr>
          <p:cNvSpPr/>
          <p:nvPr userDrawn="1"/>
        </p:nvSpPr>
        <p:spPr>
          <a:xfrm>
            <a:off x="10592366" y="273456"/>
            <a:ext cx="1303338" cy="534847"/>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2060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chemeClr val="tx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9B89DFC-FF8E-514B-87AD-3F65D1BFA042}"/>
              </a:ext>
            </a:extLst>
          </p:cNvPr>
          <p:cNvPicPr>
            <a:picLocks noChangeAspect="1"/>
          </p:cNvPicPr>
          <p:nvPr userDrawn="1"/>
        </p:nvPicPr>
        <p:blipFill>
          <a:blip r:embed="rId2">
            <a:duotone>
              <a:schemeClr val="accent4">
                <a:shade val="45000"/>
                <a:satMod val="135000"/>
              </a:schemeClr>
              <a:prstClr val="white"/>
            </a:duotone>
            <a:alphaModFix amt="3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rot="18556564">
            <a:off x="9013553" y="1148866"/>
            <a:ext cx="6356893" cy="6356893"/>
          </a:xfrm>
          <a:prstGeom prst="rect">
            <a:avLst/>
          </a:prstGeom>
        </p:spPr>
      </p:pic>
      <p:sp>
        <p:nvSpPr>
          <p:cNvPr id="4" name="矩形 3"/>
          <p:cNvSpPr/>
          <p:nvPr userDrawn="1"/>
        </p:nvSpPr>
        <p:spPr>
          <a:xfrm>
            <a:off x="10816259" y="6217100"/>
            <a:ext cx="1079445" cy="392407"/>
          </a:xfrm>
          <a:prstGeom prst="rect">
            <a:avLst/>
          </a:prstGeom>
          <a:noFill/>
        </p:spPr>
        <p:txBody>
          <a:bodyPr wrap="none" lIns="68571" tIns="34286" rIns="68571" bIns="34286">
            <a:spAutoFit/>
          </a:bodyPr>
          <a:lstStyle/>
          <a:p>
            <a:pPr algn="ctr"/>
            <a:r>
              <a:rPr lang="en-US" altLang="zh-CN" sz="2100" b="1" cap="none" spc="0" dirty="0">
                <a:ln w="0"/>
                <a:solidFill>
                  <a:srgbClr val="0070C0"/>
                </a:solidFill>
                <a:effectLst>
                  <a:outerShdw blurRad="38100" dist="19050" dir="2700000" algn="tl" rotWithShape="0">
                    <a:schemeClr val="dk1">
                      <a:alpha val="40000"/>
                    </a:schemeClr>
                  </a:outerShdw>
                </a:effectLst>
              </a:rPr>
              <a:t>NEU</a:t>
            </a:r>
            <a:r>
              <a:rPr lang="en-US" altLang="zh-CN" sz="2100" b="0" cap="none" spc="0" dirty="0">
                <a:ln w="0"/>
                <a:solidFill>
                  <a:srgbClr val="00B0F0"/>
                </a:solidFill>
                <a:effectLst>
                  <a:outerShdw blurRad="38100" dist="19050" dir="2700000" algn="tl" rotWithShape="0">
                    <a:schemeClr val="dk1">
                      <a:alpha val="40000"/>
                    </a:schemeClr>
                  </a:outerShdw>
                </a:effectLst>
              </a:rPr>
              <a:t>-</a:t>
            </a:r>
            <a:r>
              <a:rPr lang="en-US" altLang="zh-CN" sz="2100" b="0" cap="none" spc="0" dirty="0">
                <a:ln w="0"/>
                <a:solidFill>
                  <a:srgbClr val="00B050"/>
                </a:solidFill>
                <a:effectLst>
                  <a:outerShdw blurRad="38100" dist="19050" dir="2700000" algn="tl" rotWithShape="0">
                    <a:schemeClr val="dk1">
                      <a:alpha val="40000"/>
                    </a:schemeClr>
                  </a:outerShdw>
                </a:effectLst>
              </a:rPr>
              <a:t>I</a:t>
            </a:r>
            <a:r>
              <a:rPr lang="en-US" altLang="zh-CN" sz="2100" b="0" cap="none" spc="0" dirty="0">
                <a:ln w="0"/>
                <a:solidFill>
                  <a:srgbClr val="FF1500"/>
                </a:solidFill>
                <a:effectLst>
                  <a:outerShdw blurRad="38100" dist="19050" dir="2700000" algn="tl" rotWithShape="0">
                    <a:schemeClr val="dk1">
                      <a:alpha val="40000"/>
                    </a:schemeClr>
                  </a:outerShdw>
                </a:effectLst>
              </a:rPr>
              <a:t>S</a:t>
            </a:r>
            <a:r>
              <a:rPr lang="en-US" altLang="zh-CN" sz="2100" b="0" cap="none" spc="0" dirty="0">
                <a:ln w="0"/>
                <a:solidFill>
                  <a:srgbClr val="FFD579"/>
                </a:solidFill>
                <a:effectLst>
                  <a:outerShdw blurRad="38100" dist="19050" dir="2700000" algn="tl" rotWithShape="0">
                    <a:schemeClr val="dk1">
                      <a:alpha val="40000"/>
                    </a:schemeClr>
                  </a:outerShdw>
                </a:effectLst>
              </a:rPr>
              <a:t>E</a:t>
            </a:r>
            <a:endParaRPr lang="zh-CN" altLang="en-US" sz="2100" b="0" cap="none" spc="0" dirty="0">
              <a:ln w="0"/>
              <a:solidFill>
                <a:srgbClr val="FFD579"/>
              </a:solidFill>
              <a:effectLst>
                <a:outerShdw blurRad="38100" dist="19050" dir="2700000" algn="tl" rotWithShape="0">
                  <a:schemeClr val="dk1">
                    <a:alpha val="40000"/>
                  </a:schemeClr>
                </a:outerShdw>
              </a:effectLst>
            </a:endParaRPr>
          </a:p>
        </p:txBody>
      </p:sp>
      <p:sp>
        <p:nvSpPr>
          <p:cNvPr id="7" name="内容占位符 2">
            <a:extLst>
              <a:ext uri="{FF2B5EF4-FFF2-40B4-BE49-F238E27FC236}">
                <a16:creationId xmlns:a16="http://schemas.microsoft.com/office/drawing/2014/main" id="{B0A77DF3-2405-1A47-9783-3D077598940D}"/>
              </a:ext>
            </a:extLst>
          </p:cNvPr>
          <p:cNvSpPr>
            <a:spLocks noGrp="1"/>
          </p:cNvSpPr>
          <p:nvPr>
            <p:ph sz="half" idx="1"/>
          </p:nvPr>
        </p:nvSpPr>
        <p:spPr>
          <a:xfrm>
            <a:off x="311664" y="1069111"/>
            <a:ext cx="8341682" cy="5540396"/>
          </a:xfrm>
          <a:prstGeom prst="rect">
            <a:avLst/>
          </a:prstGeom>
        </p:spPr>
        <p:txBody>
          <a:bodyPr/>
          <a:lstStyle>
            <a:lvl1pPr>
              <a:defRPr sz="2400" b="0">
                <a:solidFill>
                  <a:schemeClr val="bg2">
                    <a:lumMod val="25000"/>
                  </a:schemeClr>
                </a:solidFill>
                <a:latin typeface="Lantinghei SC Demibold" charset="-122"/>
                <a:ea typeface="Lantinghei SC Demibold" charset="-122"/>
                <a:cs typeface="Lantinghei SC Demibold" charset="-122"/>
              </a:defRPr>
            </a:lvl1pPr>
            <a:lvl2pPr marL="742832" indent="-285704">
              <a:buFont typeface="Menlo-BoldItalic" charset="0"/>
              <a:buChar char="▸"/>
              <a:defRPr sz="2200" b="0">
                <a:solidFill>
                  <a:schemeClr val="bg2">
                    <a:lumMod val="25000"/>
                  </a:schemeClr>
                </a:solidFill>
                <a:latin typeface="PingFang SC" panose="020B0400000000000000" pitchFamily="34" charset="-122"/>
                <a:ea typeface="PingFang SC" panose="020B0400000000000000" pitchFamily="34" charset="-122"/>
                <a:cs typeface="Arial" panose="020B0604020202020204" pitchFamily="34" charset="0"/>
              </a:defRPr>
            </a:lvl2pPr>
            <a:lvl3pPr marL="1142819" indent="-228564">
              <a:lnSpc>
                <a:spcPct val="130000"/>
              </a:lnSpc>
              <a:spcBef>
                <a:spcPts val="0"/>
              </a:spcBef>
              <a:buFont typeface="Consolas-BoldItalic" charset="0"/>
              <a:buChar char="⁃"/>
              <a:defRPr sz="1800" b="0" i="0">
                <a:solidFill>
                  <a:schemeClr val="bg2">
                    <a:lumMod val="25000"/>
                  </a:schemeClr>
                </a:solidFill>
                <a:latin typeface="KaiTi" panose="02010609060101010101" pitchFamily="49" charset="-122"/>
                <a:ea typeface="KaiTi" panose="02010609060101010101" pitchFamily="49" charset="-122"/>
                <a:cs typeface="Arial" charset="0"/>
              </a:defRPr>
            </a:lvl3pPr>
            <a:lvl4pPr>
              <a:defRPr>
                <a:solidFill>
                  <a:schemeClr val="accent6">
                    <a:lumMod val="75000"/>
                  </a:schemeClr>
                </a:solidFill>
                <a:latin typeface="Lantinghei SC Demibold" charset="-122"/>
                <a:ea typeface="Lantinghei SC Demibold" charset="-122"/>
                <a:cs typeface="Lantinghei SC Demibold" charset="-122"/>
              </a:defRPr>
            </a:lvl4pPr>
            <a:lvl5pPr>
              <a:defRPr>
                <a:solidFill>
                  <a:schemeClr val="accent6">
                    <a:lumMod val="75000"/>
                  </a:schemeClr>
                </a:solidFill>
                <a:latin typeface="Lantinghei SC Demibold" charset="-122"/>
                <a:ea typeface="Lantinghei SC Demibold" charset="-122"/>
                <a:cs typeface="Lantinghei SC Demibold" charset="-122"/>
              </a:defRPr>
            </a:lvl5pPr>
          </a:lstStyle>
          <a:p>
            <a:pPr lvl="0"/>
            <a:r>
              <a:rPr kumimoji="1" lang="zh-CN" altLang="en-US" dirty="0"/>
              <a:t>单击此处编辑母版文本样式</a:t>
            </a:r>
          </a:p>
          <a:p>
            <a:pPr lvl="1"/>
            <a:r>
              <a:rPr kumimoji="1" lang="en-US" altLang="zh-CN" dirty="0"/>
              <a:t>second</a:t>
            </a:r>
            <a:endParaRPr kumimoji="1" lang="zh-CN" altLang="en-US" dirty="0"/>
          </a:p>
          <a:p>
            <a:pPr lvl="2"/>
            <a:r>
              <a:rPr kumimoji="1" lang="zh-CN" altLang="en-US" dirty="0"/>
              <a:t>三级</a:t>
            </a:r>
          </a:p>
        </p:txBody>
      </p:sp>
      <p:sp>
        <p:nvSpPr>
          <p:cNvPr id="3" name="同侧圆角矩形 2">
            <a:extLst>
              <a:ext uri="{FF2B5EF4-FFF2-40B4-BE49-F238E27FC236}">
                <a16:creationId xmlns:a16="http://schemas.microsoft.com/office/drawing/2014/main" id="{9F0799D0-904A-334C-8E6B-4817F9127059}"/>
              </a:ext>
            </a:extLst>
          </p:cNvPr>
          <p:cNvSpPr/>
          <p:nvPr userDrawn="1"/>
        </p:nvSpPr>
        <p:spPr>
          <a:xfrm rot="5400000">
            <a:off x="3962168" y="-3785793"/>
            <a:ext cx="729012" cy="8653347"/>
          </a:xfrm>
          <a:prstGeom prst="round2SameRect">
            <a:avLst>
              <a:gd name="adj1" fmla="val 39292"/>
              <a:gd name="adj2" fmla="val 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标题 4">
            <a:extLst>
              <a:ext uri="{FF2B5EF4-FFF2-40B4-BE49-F238E27FC236}">
                <a16:creationId xmlns:a16="http://schemas.microsoft.com/office/drawing/2014/main" id="{269BA1F5-E65F-5541-BEDA-333612F4068D}"/>
              </a:ext>
            </a:extLst>
          </p:cNvPr>
          <p:cNvSpPr>
            <a:spLocks noGrp="1"/>
          </p:cNvSpPr>
          <p:nvPr>
            <p:ph type="title"/>
          </p:nvPr>
        </p:nvSpPr>
        <p:spPr>
          <a:xfrm>
            <a:off x="296296" y="248493"/>
            <a:ext cx="8167480" cy="523220"/>
          </a:xfrm>
          <a:prstGeom prst="rect">
            <a:avLst/>
          </a:prstGeom>
          <a:noFill/>
        </p:spPr>
        <p:txBody>
          <a:bodyPr wrap="square" rtlCol="0">
            <a:spAutoFit/>
          </a:bodyPr>
          <a:lstStyle>
            <a:lvl1pPr algn="l">
              <a:defRPr kumimoji="1" lang="zh-CN" altLang="en-US" sz="2800" b="1" dirty="0">
                <a:latin typeface="+mn-ea"/>
                <a:ea typeface="+mn-ea"/>
                <a:cs typeface="Century Gothic" charset="0"/>
              </a:defRPr>
            </a:lvl1pPr>
          </a:lstStyle>
          <a:p>
            <a:pPr marL="0" lvl="0" algn="l" defTabSz="457162"/>
            <a:r>
              <a:rPr kumimoji="1" lang="zh-CN" altLang="en-US" dirty="0"/>
              <a:t>单击此处编辑母版标题样式</a:t>
            </a:r>
          </a:p>
        </p:txBody>
      </p:sp>
      <p:sp>
        <p:nvSpPr>
          <p:cNvPr id="8" name="矩形 7">
            <a:extLst>
              <a:ext uri="{FF2B5EF4-FFF2-40B4-BE49-F238E27FC236}">
                <a16:creationId xmlns:a16="http://schemas.microsoft.com/office/drawing/2014/main" id="{9F6BED37-4427-BC42-8F95-B0F40A743A49}"/>
              </a:ext>
            </a:extLst>
          </p:cNvPr>
          <p:cNvSpPr/>
          <p:nvPr userDrawn="1"/>
        </p:nvSpPr>
        <p:spPr>
          <a:xfrm>
            <a:off x="10592366" y="273456"/>
            <a:ext cx="1303338" cy="534847"/>
          </a:xfrm>
          <a:prstGeom prst="rect">
            <a:avLst/>
          </a:prstGeom>
          <a:blipFill dpi="0" rotWithShape="1">
            <a:blip r:embed="rId4">
              <a:alphaModFix amt="70000"/>
              <a:extLst>
                <a:ext uri="{BEBA8EAE-BF5A-486C-A8C5-ECC9F3942E4B}">
                  <a14:imgProps xmlns:a14="http://schemas.microsoft.com/office/drawing/2010/main">
                    <a14:imgLayer r:embed="rId5">
                      <a14:imgEffect>
                        <a14:colorTemperature colorTemp="47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015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5"/>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92246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4"/>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05044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70C0"/>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7034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accent3"/>
        </a:solidFill>
        <a:effectLst/>
      </p:bgPr>
    </p:bg>
    <p:spTree>
      <p:nvGrpSpPr>
        <p:cNvPr id="1" name=""/>
        <p:cNvGrpSpPr/>
        <p:nvPr/>
      </p:nvGrpSpPr>
      <p:grpSpPr>
        <a:xfrm>
          <a:off x="0" y="0"/>
          <a:ext cx="0" cy="0"/>
          <a:chOff x="0" y="0"/>
          <a:chExt cx="0" cy="0"/>
        </a:xfrm>
      </p:grpSpPr>
      <p:sp>
        <p:nvSpPr>
          <p:cNvPr id="2" name="矩形 1"/>
          <p:cNvSpPr/>
          <p:nvPr userDrawn="1"/>
        </p:nvSpPr>
        <p:spPr>
          <a:xfrm>
            <a:off x="10640752" y="6121220"/>
            <a:ext cx="1079445" cy="392407"/>
          </a:xfrm>
          <a:prstGeom prst="rect">
            <a:avLst/>
          </a:prstGeom>
          <a:noFill/>
        </p:spPr>
        <p:txBody>
          <a:bodyPr wrap="none" lIns="68571" tIns="34286" rIns="68571" bIns="34286">
            <a:spAutoFit/>
          </a:bodyPr>
          <a:lstStyle/>
          <a:p>
            <a:pPr algn="ctr"/>
            <a:r>
              <a:rPr lang="en-US" altLang="zh-CN" sz="2100" b="1" cap="none" spc="0" dirty="0">
                <a:ln w="0"/>
                <a:solidFill>
                  <a:schemeClr val="tx1"/>
                </a:solidFill>
                <a:effectLst>
                  <a:outerShdw blurRad="38100" dist="19050" dir="2700000" algn="tl" rotWithShape="0">
                    <a:schemeClr val="dk1">
                      <a:alpha val="40000"/>
                    </a:schemeClr>
                  </a:outerShdw>
                </a:effectLst>
              </a:rPr>
              <a:t>NEU</a:t>
            </a:r>
            <a:r>
              <a:rPr lang="en-US" altLang="zh-CN" sz="2100" b="0" cap="none" spc="0" dirty="0">
                <a:ln w="0"/>
                <a:solidFill>
                  <a:schemeClr val="tx1"/>
                </a:solidFill>
                <a:effectLst>
                  <a:outerShdw blurRad="38100" dist="19050" dir="2700000" algn="tl" rotWithShape="0">
                    <a:schemeClr val="dk1">
                      <a:alpha val="40000"/>
                    </a:schemeClr>
                  </a:outerShdw>
                </a:effectLst>
              </a:rPr>
              <a:t>-</a:t>
            </a:r>
            <a:r>
              <a:rPr lang="en-US" altLang="zh-CN" sz="2100" b="0" cap="none" spc="0" dirty="0">
                <a:ln w="0"/>
                <a:effectLst>
                  <a:outerShdw blurRad="38100" dist="19050" dir="2700000" algn="tl" rotWithShape="0">
                    <a:schemeClr val="dk1">
                      <a:alpha val="40000"/>
                    </a:schemeClr>
                  </a:outerShdw>
                </a:effectLst>
              </a:rPr>
              <a:t>ISE</a:t>
            </a:r>
            <a:endParaRPr lang="zh-CN" altLang="en-US" sz="21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67773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843513"/>
      </p:ext>
    </p:extLst>
  </p:cSld>
  <p:clrMap bg1="dk1" tx1="lt1" bg2="dk2" tx2="lt2" accent1="accent1" accent2="accent2" accent3="accent3" accent4="accent4" accent5="accent5" accent6="accent6" hlink="hlink" folHlink="folHlink"/>
  <p:sldLayoutIdLst>
    <p:sldLayoutId id="2147493524" r:id="rId1"/>
    <p:sldLayoutId id="2147493456" r:id="rId2"/>
    <p:sldLayoutId id="2147493525" r:id="rId3"/>
    <p:sldLayoutId id="2147493512" r:id="rId4"/>
    <p:sldLayoutId id="2147493522" r:id="rId5"/>
    <p:sldLayoutId id="2147493462" r:id="rId6"/>
    <p:sldLayoutId id="2147493463" r:id="rId7"/>
    <p:sldLayoutId id="2147493521" r:id="rId8"/>
    <p:sldLayoutId id="2147493464" r:id="rId9"/>
    <p:sldLayoutId id="2147493465" r:id="rId10"/>
    <p:sldLayoutId id="2147493466" r:id="rId11"/>
    <p:sldLayoutId id="2147493492" r:id="rId12"/>
    <p:sldLayoutId id="2147493516" r:id="rId13"/>
    <p:sldLayoutId id="2147493518" r:id="rId14"/>
    <p:sldLayoutId id="2147493519" r:id="rId15"/>
    <p:sldLayoutId id="2147493520" r:id="rId16"/>
    <p:sldLayoutId id="2147493493" r:id="rId17"/>
    <p:sldLayoutId id="2147493523" r:id="rId18"/>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457128" rtl="0" eaLnBrk="1" latinLnBrk="0" hangingPunct="1">
        <a:spcBef>
          <a:spcPct val="0"/>
        </a:spcBef>
        <a:buNone/>
        <a:defRPr sz="4400" kern="1200">
          <a:solidFill>
            <a:schemeClr val="tx1"/>
          </a:solidFill>
          <a:latin typeface="+mj-lt"/>
          <a:ea typeface="+mj-ea"/>
          <a:cs typeface="+mj-cs"/>
        </a:defRPr>
      </a:lvl1pPr>
    </p:titleStyle>
    <p:bodyStyle>
      <a:lvl1pPr marL="342846" indent="-342846" algn="l" defTabSz="457128" rtl="0" eaLnBrk="1" latinLnBrk="0" hangingPunct="1">
        <a:spcBef>
          <a:spcPct val="20000"/>
        </a:spcBef>
        <a:buFont typeface="Arial"/>
        <a:buChar char="•"/>
        <a:defRPr sz="3200" kern="1200">
          <a:solidFill>
            <a:schemeClr val="tx1"/>
          </a:solidFill>
          <a:latin typeface="+mn-lt"/>
          <a:ea typeface="+mn-ea"/>
          <a:cs typeface="+mn-cs"/>
        </a:defRPr>
      </a:lvl1pPr>
      <a:lvl2pPr marL="742832" indent="-285704" algn="l" defTabSz="457128" rtl="0" eaLnBrk="1" latinLnBrk="0" hangingPunct="1">
        <a:spcBef>
          <a:spcPct val="20000"/>
        </a:spcBef>
        <a:buFont typeface="Arial"/>
        <a:buChar char="–"/>
        <a:defRPr sz="2799" kern="1200">
          <a:solidFill>
            <a:schemeClr val="tx1"/>
          </a:solidFill>
          <a:latin typeface="+mn-lt"/>
          <a:ea typeface="+mn-ea"/>
          <a:cs typeface="+mn-cs"/>
        </a:defRPr>
      </a:lvl2pPr>
      <a:lvl3pPr marL="1142819" indent="-228564" algn="l" defTabSz="457128" rtl="0" eaLnBrk="1" latinLnBrk="0" hangingPunct="1">
        <a:spcBef>
          <a:spcPct val="20000"/>
        </a:spcBef>
        <a:buFont typeface="Arial"/>
        <a:buChar char="•"/>
        <a:defRPr sz="2400" kern="1200">
          <a:solidFill>
            <a:schemeClr val="tx1"/>
          </a:solidFill>
          <a:latin typeface="+mn-lt"/>
          <a:ea typeface="+mn-ea"/>
          <a:cs typeface="+mn-cs"/>
        </a:defRPr>
      </a:lvl3pPr>
      <a:lvl4pPr marL="1599947" indent="-228564" algn="l" defTabSz="457128" rtl="0" eaLnBrk="1" latinLnBrk="0" hangingPunct="1">
        <a:spcBef>
          <a:spcPct val="20000"/>
        </a:spcBef>
        <a:buFont typeface="Arial"/>
        <a:buChar char="–"/>
        <a:defRPr sz="2000" kern="1200">
          <a:solidFill>
            <a:schemeClr val="tx1"/>
          </a:solidFill>
          <a:latin typeface="+mn-lt"/>
          <a:ea typeface="+mn-ea"/>
          <a:cs typeface="+mn-cs"/>
        </a:defRPr>
      </a:lvl4pPr>
      <a:lvl5pPr marL="2057074" indent="-228564" algn="l" defTabSz="457128" rtl="0" eaLnBrk="1" latinLnBrk="0" hangingPunct="1">
        <a:spcBef>
          <a:spcPct val="20000"/>
        </a:spcBef>
        <a:buFont typeface="Arial"/>
        <a:buChar char="»"/>
        <a:defRPr sz="2000" kern="1200">
          <a:solidFill>
            <a:schemeClr val="tx1"/>
          </a:solidFill>
          <a:latin typeface="+mn-lt"/>
          <a:ea typeface="+mn-ea"/>
          <a:cs typeface="+mn-cs"/>
        </a:defRPr>
      </a:lvl5pPr>
      <a:lvl6pPr marL="2514202" indent="-228564" algn="l" defTabSz="457128" rtl="0" eaLnBrk="1" latinLnBrk="0" hangingPunct="1">
        <a:spcBef>
          <a:spcPct val="20000"/>
        </a:spcBef>
        <a:buFont typeface="Arial"/>
        <a:buChar char="•"/>
        <a:defRPr sz="2000" kern="1200">
          <a:solidFill>
            <a:schemeClr val="tx1"/>
          </a:solidFill>
          <a:latin typeface="+mn-lt"/>
          <a:ea typeface="+mn-ea"/>
          <a:cs typeface="+mn-cs"/>
        </a:defRPr>
      </a:lvl6pPr>
      <a:lvl7pPr marL="2971330" indent="-228564" algn="l" defTabSz="457128" rtl="0" eaLnBrk="1" latinLnBrk="0" hangingPunct="1">
        <a:spcBef>
          <a:spcPct val="20000"/>
        </a:spcBef>
        <a:buFont typeface="Arial"/>
        <a:buChar char="•"/>
        <a:defRPr sz="2000" kern="1200">
          <a:solidFill>
            <a:schemeClr val="tx1"/>
          </a:solidFill>
          <a:latin typeface="+mn-lt"/>
          <a:ea typeface="+mn-ea"/>
          <a:cs typeface="+mn-cs"/>
        </a:defRPr>
      </a:lvl7pPr>
      <a:lvl8pPr marL="3428457" indent="-228564" algn="l" defTabSz="457128" rtl="0" eaLnBrk="1" latinLnBrk="0" hangingPunct="1">
        <a:spcBef>
          <a:spcPct val="20000"/>
        </a:spcBef>
        <a:buFont typeface="Arial"/>
        <a:buChar char="•"/>
        <a:defRPr sz="2000" kern="1200">
          <a:solidFill>
            <a:schemeClr val="tx1"/>
          </a:solidFill>
          <a:latin typeface="+mn-lt"/>
          <a:ea typeface="+mn-ea"/>
          <a:cs typeface="+mn-cs"/>
        </a:defRPr>
      </a:lvl8pPr>
      <a:lvl9pPr marL="3885584" indent="-228564" algn="l" defTabSz="45712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8" rtl="0" eaLnBrk="1" latinLnBrk="0" hangingPunct="1">
        <a:defRPr sz="1800" kern="1200">
          <a:solidFill>
            <a:schemeClr val="tx1"/>
          </a:solidFill>
          <a:latin typeface="+mn-lt"/>
          <a:ea typeface="+mn-ea"/>
          <a:cs typeface="+mn-cs"/>
        </a:defRPr>
      </a:lvl1pPr>
      <a:lvl2pPr marL="457128" algn="l" defTabSz="457128" rtl="0" eaLnBrk="1" latinLnBrk="0" hangingPunct="1">
        <a:defRPr sz="1800" kern="1200">
          <a:solidFill>
            <a:schemeClr val="tx1"/>
          </a:solidFill>
          <a:latin typeface="+mn-lt"/>
          <a:ea typeface="+mn-ea"/>
          <a:cs typeface="+mn-cs"/>
        </a:defRPr>
      </a:lvl2pPr>
      <a:lvl3pPr marL="914256" algn="l" defTabSz="457128" rtl="0" eaLnBrk="1" latinLnBrk="0" hangingPunct="1">
        <a:defRPr sz="1800" kern="1200">
          <a:solidFill>
            <a:schemeClr val="tx1"/>
          </a:solidFill>
          <a:latin typeface="+mn-lt"/>
          <a:ea typeface="+mn-ea"/>
          <a:cs typeface="+mn-cs"/>
        </a:defRPr>
      </a:lvl3pPr>
      <a:lvl4pPr marL="1371383" algn="l" defTabSz="457128" rtl="0" eaLnBrk="1" latinLnBrk="0" hangingPunct="1">
        <a:defRPr sz="1800" kern="1200">
          <a:solidFill>
            <a:schemeClr val="tx1"/>
          </a:solidFill>
          <a:latin typeface="+mn-lt"/>
          <a:ea typeface="+mn-ea"/>
          <a:cs typeface="+mn-cs"/>
        </a:defRPr>
      </a:lvl4pPr>
      <a:lvl5pPr marL="1828510" algn="l" defTabSz="457128" rtl="0" eaLnBrk="1" latinLnBrk="0" hangingPunct="1">
        <a:defRPr sz="1800" kern="1200">
          <a:solidFill>
            <a:schemeClr val="tx1"/>
          </a:solidFill>
          <a:latin typeface="+mn-lt"/>
          <a:ea typeface="+mn-ea"/>
          <a:cs typeface="+mn-cs"/>
        </a:defRPr>
      </a:lvl5pPr>
      <a:lvl6pPr marL="2285638" algn="l" defTabSz="457128" rtl="0" eaLnBrk="1" latinLnBrk="0" hangingPunct="1">
        <a:defRPr sz="1800" kern="1200">
          <a:solidFill>
            <a:schemeClr val="tx1"/>
          </a:solidFill>
          <a:latin typeface="+mn-lt"/>
          <a:ea typeface="+mn-ea"/>
          <a:cs typeface="+mn-cs"/>
        </a:defRPr>
      </a:lvl6pPr>
      <a:lvl7pPr marL="2742766" algn="l" defTabSz="457128" rtl="0" eaLnBrk="1" latinLnBrk="0" hangingPunct="1">
        <a:defRPr sz="1800" kern="1200">
          <a:solidFill>
            <a:schemeClr val="tx1"/>
          </a:solidFill>
          <a:latin typeface="+mn-lt"/>
          <a:ea typeface="+mn-ea"/>
          <a:cs typeface="+mn-cs"/>
        </a:defRPr>
      </a:lvl7pPr>
      <a:lvl8pPr marL="3199893" algn="l" defTabSz="457128" rtl="0" eaLnBrk="1" latinLnBrk="0" hangingPunct="1">
        <a:defRPr sz="1800" kern="1200">
          <a:solidFill>
            <a:schemeClr val="tx1"/>
          </a:solidFill>
          <a:latin typeface="+mn-lt"/>
          <a:ea typeface="+mn-ea"/>
          <a:cs typeface="+mn-cs"/>
        </a:defRPr>
      </a:lvl8pPr>
      <a:lvl9pPr marL="3657021" algn="l" defTabSz="45712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6.m4a"/><Relationship Id="rId7" Type="http://schemas.openxmlformats.org/officeDocument/2006/relationships/image" Target="../media/image19.png"/><Relationship Id="rId2" Type="http://schemas.microsoft.com/office/2007/relationships/media" Target="../media/media16.m4a"/><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9.png"/><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23.m4a"/><Relationship Id="rId7" Type="http://schemas.openxmlformats.org/officeDocument/2006/relationships/image" Target="../media/image26.png"/><Relationship Id="rId2" Type="http://schemas.microsoft.com/office/2007/relationships/media" Target="../media/media23.m4a"/><Relationship Id="rId1" Type="http://schemas.openxmlformats.org/officeDocument/2006/relationships/tags" Target="../tags/tag4.xml"/><Relationship Id="rId6" Type="http://schemas.openxmlformats.org/officeDocument/2006/relationships/image" Target="../media/image25.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9.png"/><Relationship Id="rId4"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31.m4a"/><Relationship Id="rId7" Type="http://schemas.openxmlformats.org/officeDocument/2006/relationships/image" Target="../media/image36.png"/><Relationship Id="rId2" Type="http://schemas.microsoft.com/office/2007/relationships/media" Target="../media/media31.m4a"/><Relationship Id="rId1" Type="http://schemas.openxmlformats.org/officeDocument/2006/relationships/tags" Target="../tags/tag5.xml"/><Relationship Id="rId6" Type="http://schemas.openxmlformats.org/officeDocument/2006/relationships/image" Target="../media/image35.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9.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9.png"/><Relationship Id="rId5" Type="http://schemas.openxmlformats.org/officeDocument/2006/relationships/image" Target="../media/image37.png"/><Relationship Id="rId4"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9.png"/><Relationship Id="rId5" Type="http://schemas.openxmlformats.org/officeDocument/2006/relationships/image" Target="../media/image38.png"/><Relationship Id="rId4"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9.png"/><Relationship Id="rId5" Type="http://schemas.openxmlformats.org/officeDocument/2006/relationships/image" Target="../media/image39.pn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9.png"/><Relationship Id="rId5" Type="http://schemas.openxmlformats.org/officeDocument/2006/relationships/image" Target="../media/image40.png"/><Relationship Id="rId4"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audio" Target="../media/media38.m4a"/><Relationship Id="rId7" Type="http://schemas.openxmlformats.org/officeDocument/2006/relationships/image" Target="../media/image9.png"/><Relationship Id="rId2" Type="http://schemas.microsoft.com/office/2007/relationships/media" Target="../media/media38.m4a"/><Relationship Id="rId1" Type="http://schemas.openxmlformats.org/officeDocument/2006/relationships/tags" Target="../tags/tag6.xml"/><Relationship Id="rId6" Type="http://schemas.openxmlformats.org/officeDocument/2006/relationships/image" Target="../media/image41.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9.png"/><Relationship Id="rId5" Type="http://schemas.openxmlformats.org/officeDocument/2006/relationships/image" Target="../media/image48.png"/><Relationship Id="rId4"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9.png"/><Relationship Id="rId5" Type="http://schemas.openxmlformats.org/officeDocument/2006/relationships/image" Target="../media/image49.png"/><Relationship Id="rId4"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51.png"/><Relationship Id="rId11" Type="http://schemas.openxmlformats.org/officeDocument/2006/relationships/image" Target="../media/image9.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notesSlide" Target="../notesSlides/notesSlide36.xml"/><Relationship Id="rId9"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9.png"/><Relationship Id="rId5" Type="http://schemas.openxmlformats.org/officeDocument/2006/relationships/image" Target="../media/image56.png"/><Relationship Id="rId4"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5" Type="http://schemas.openxmlformats.org/officeDocument/2006/relationships/image" Target="../media/image9.png"/><Relationship Id="rId4"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9.png"/><Relationship Id="rId5" Type="http://schemas.openxmlformats.org/officeDocument/2006/relationships/image" Target="../media/image57.png"/><Relationship Id="rId4"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9.m4a"/><Relationship Id="rId1" Type="http://schemas.microsoft.com/office/2007/relationships/media" Target="../media/media49.m4a"/><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m4a"/><Relationship Id="rId1" Type="http://schemas.microsoft.com/office/2007/relationships/media" Target="../media/media50.m4a"/><Relationship Id="rId5" Type="http://schemas.openxmlformats.org/officeDocument/2006/relationships/image" Target="../media/image9.png"/><Relationship Id="rId4"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9.png"/><Relationship Id="rId5" Type="http://schemas.openxmlformats.org/officeDocument/2006/relationships/image" Target="../media/image58.png"/><Relationship Id="rId4"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2.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9.wmf"/><Relationship Id="rId4" Type="http://schemas.openxmlformats.org/officeDocument/2006/relationships/oleObject" Target="../embeddings/oleObject1.bin"/><Relationship Id="rId9" Type="http://schemas.openxmlformats.org/officeDocument/2006/relationships/image" Target="../media/image61.w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85402" y="4447562"/>
            <a:ext cx="4754121" cy="1260217"/>
          </a:xfrm>
          <a:prstGeom prst="rect">
            <a:avLst/>
          </a:prstGeom>
          <a:noFill/>
        </p:spPr>
        <p:txBody>
          <a:bodyPr wrap="square" rtlCol="0">
            <a:spAutoFit/>
          </a:bodyPr>
          <a:lstStyle/>
          <a:p>
            <a:pPr algn="ctr">
              <a:lnSpc>
                <a:spcPct val="130000"/>
              </a:lnSpc>
            </a:pPr>
            <a:r>
              <a:rPr kumimoji="1" lang="zh-CN" altLang="en-US" sz="2000" dirty="0">
                <a:latin typeface="+mn-ea"/>
              </a:rPr>
              <a:t>东北大学 信息科学与工程学院</a:t>
            </a:r>
          </a:p>
          <a:p>
            <a:pPr algn="ctr">
              <a:lnSpc>
                <a:spcPct val="130000"/>
              </a:lnSpc>
            </a:pPr>
            <a:r>
              <a:rPr kumimoji="1" lang="zh-CN" altLang="en-US" sz="2000" dirty="0">
                <a:latin typeface="+mn-ea"/>
              </a:rPr>
              <a:t>人工智能系 、智能感知与机器人研究所</a:t>
            </a:r>
            <a:endParaRPr kumimoji="1" lang="en-US" altLang="zh-CN" sz="2000" dirty="0">
              <a:latin typeface="+mn-ea"/>
            </a:endParaRPr>
          </a:p>
          <a:p>
            <a:pPr algn="ctr">
              <a:lnSpc>
                <a:spcPct val="130000"/>
              </a:lnSpc>
            </a:pPr>
            <a:r>
              <a:rPr kumimoji="1" lang="zh-CN" altLang="en-US" sz="2000" dirty="0">
                <a:latin typeface="+mn-ea"/>
              </a:rPr>
              <a:t>陈东岳</a:t>
            </a:r>
            <a:endParaRPr kumimoji="1" lang="en-US" altLang="zh-CN" sz="2000" dirty="0">
              <a:latin typeface="+mn-ea"/>
            </a:endParaRPr>
          </a:p>
        </p:txBody>
      </p:sp>
      <p:grpSp>
        <p:nvGrpSpPr>
          <p:cNvPr id="7" name="组合 6">
            <a:extLst>
              <a:ext uri="{FF2B5EF4-FFF2-40B4-BE49-F238E27FC236}">
                <a16:creationId xmlns:a16="http://schemas.microsoft.com/office/drawing/2014/main" id="{37B25AEF-7B8D-4BF2-A693-F1812FD7DD8D}"/>
              </a:ext>
            </a:extLst>
          </p:cNvPr>
          <p:cNvGrpSpPr/>
          <p:nvPr/>
        </p:nvGrpSpPr>
        <p:grpSpPr>
          <a:xfrm>
            <a:off x="985746" y="2491326"/>
            <a:ext cx="6945404" cy="1657429"/>
            <a:chOff x="998446" y="2802077"/>
            <a:chExt cx="6945404" cy="1657429"/>
          </a:xfrm>
        </p:grpSpPr>
        <p:sp>
          <p:nvSpPr>
            <p:cNvPr id="4" name="文本框 3"/>
            <p:cNvSpPr txBox="1"/>
            <p:nvPr/>
          </p:nvSpPr>
          <p:spPr>
            <a:xfrm>
              <a:off x="1736726" y="2802077"/>
              <a:ext cx="5476874" cy="424732"/>
            </a:xfrm>
            <a:prstGeom prst="rect">
              <a:avLst/>
            </a:prstGeom>
            <a:noFill/>
          </p:spPr>
          <p:txBody>
            <a:bodyPr wrap="square" rtlCol="0">
              <a:spAutoFit/>
            </a:bodyPr>
            <a:lstStyle/>
            <a:p>
              <a:pPr algn="ctr">
                <a:lnSpc>
                  <a:spcPct val="90000"/>
                </a:lnSpc>
              </a:pPr>
              <a:r>
                <a:rPr kumimoji="1" lang="zh-CN" altLang="en-US" dirty="0"/>
                <a:t>东北大学“智能</a:t>
              </a:r>
              <a:r>
                <a:rPr kumimoji="1" lang="en-US" altLang="zh-CN" dirty="0"/>
                <a:t>+X</a:t>
              </a:r>
              <a:r>
                <a:rPr kumimoji="1" lang="zh-CN" altLang="en-US" dirty="0"/>
                <a:t>”新工科课程系列</a:t>
              </a:r>
            </a:p>
          </p:txBody>
        </p:sp>
        <p:sp>
          <p:nvSpPr>
            <p:cNvPr id="17" name="文本框 16"/>
            <p:cNvSpPr txBox="1"/>
            <p:nvPr/>
          </p:nvSpPr>
          <p:spPr>
            <a:xfrm>
              <a:off x="998446" y="3536176"/>
              <a:ext cx="6945404" cy="923330"/>
            </a:xfrm>
            <a:prstGeom prst="rect">
              <a:avLst/>
            </a:prstGeom>
            <a:noFill/>
            <a:ln>
              <a:noFill/>
            </a:ln>
          </p:spPr>
          <p:txBody>
            <a:bodyPr wrap="square" rtlCol="0">
              <a:spAutoFit/>
            </a:bodyPr>
            <a:lstStyle/>
            <a:p>
              <a:pPr algn="ctr">
                <a:lnSpc>
                  <a:spcPct val="90000"/>
                </a:lnSpc>
              </a:pPr>
              <a:r>
                <a:rPr kumimoji="1" lang="zh-CN" altLang="en-US" sz="5800" spc="-150" dirty="0">
                  <a:latin typeface="思源黑体 CN Heavy" panose="020B0A00000000000000" pitchFamily="34" charset="-122"/>
                  <a:ea typeface="思源黑体 CN Heavy" panose="020B0A00000000000000" pitchFamily="34" charset="-122"/>
                </a:rPr>
                <a:t>机器学习与模式识别</a:t>
              </a:r>
            </a:p>
          </p:txBody>
        </p:sp>
        <p:cxnSp>
          <p:nvCxnSpPr>
            <p:cNvPr id="3" name="直线连接符 2"/>
            <p:cNvCxnSpPr>
              <a:cxnSpLocks/>
            </p:cNvCxnSpPr>
            <p:nvPr/>
          </p:nvCxnSpPr>
          <p:spPr>
            <a:xfrm>
              <a:off x="1989438" y="3332688"/>
              <a:ext cx="4955059"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D4FF56DC-C6FF-4F34-B675-ECD8FA5164A8}"/>
              </a:ext>
            </a:extLst>
          </p:cNvPr>
          <p:cNvGrpSpPr/>
          <p:nvPr/>
        </p:nvGrpSpPr>
        <p:grpSpPr>
          <a:xfrm>
            <a:off x="-1" y="1206503"/>
            <a:ext cx="7835903" cy="722044"/>
            <a:chOff x="-1" y="1370592"/>
            <a:chExt cx="7835903" cy="722044"/>
          </a:xfrm>
        </p:grpSpPr>
        <p:sp>
          <p:nvSpPr>
            <p:cNvPr id="20" name="矩形: 圆顶角 19"/>
            <p:cNvSpPr/>
            <p:nvPr/>
          </p:nvSpPr>
          <p:spPr>
            <a:xfrm rot="5400000">
              <a:off x="3556929" y="-2186338"/>
              <a:ext cx="722044" cy="7835903"/>
            </a:xfrm>
            <a:prstGeom prst="round2Same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ln w="0"/>
                <a:solidFill>
                  <a:srgbClr val="104E87"/>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6E90386D-02B3-F245-A10C-FCB8C305DF59}"/>
                </a:ext>
              </a:extLst>
            </p:cNvPr>
            <p:cNvSpPr/>
            <p:nvPr/>
          </p:nvSpPr>
          <p:spPr>
            <a:xfrm>
              <a:off x="547842" y="1457304"/>
              <a:ext cx="6907058" cy="523220"/>
            </a:xfrm>
            <a:prstGeom prst="rect">
              <a:avLst/>
            </a:prstGeom>
            <a:noFill/>
          </p:spPr>
          <p:txBody>
            <a:bodyPr wrap="square" lIns="91440" tIns="45720" rIns="91440" bIns="45720">
              <a:spAutoFit/>
              <a:scene3d>
                <a:camera prst="orthographicFront"/>
                <a:lightRig rig="soft" dir="t">
                  <a:rot lat="0" lon="0" rev="15600000"/>
                </a:lightRig>
              </a:scene3d>
              <a:sp3d prstMaterial="softEdge"/>
            </a:bodyPr>
            <a:lstStyle/>
            <a:p>
              <a:pPr algn="ctr"/>
              <a:r>
                <a:rPr lang="en-US" altLang="zh-CN" sz="2800" b="1" dirty="0">
                  <a:solidFill>
                    <a:srgbClr val="104E87"/>
                  </a:solidFill>
                </a:rPr>
                <a:t>Machine Learning</a:t>
              </a:r>
              <a:r>
                <a:rPr lang="zh-CN" altLang="en-US" sz="2800" b="1" dirty="0">
                  <a:solidFill>
                    <a:srgbClr val="104E87"/>
                  </a:solidFill>
                </a:rPr>
                <a:t> </a:t>
              </a:r>
              <a:r>
                <a:rPr lang="en-US" altLang="zh-CN" sz="2800" b="1" dirty="0">
                  <a:solidFill>
                    <a:srgbClr val="104E87"/>
                  </a:solidFill>
                </a:rPr>
                <a:t>and</a:t>
              </a:r>
              <a:r>
                <a:rPr lang="zh-CN" altLang="en-US" sz="2800" b="1" dirty="0">
                  <a:solidFill>
                    <a:srgbClr val="104E87"/>
                  </a:solidFill>
                </a:rPr>
                <a:t> </a:t>
              </a:r>
              <a:r>
                <a:rPr lang="en-US" altLang="zh-CN" sz="2800" b="1" dirty="0">
                  <a:solidFill>
                    <a:srgbClr val="104E87"/>
                  </a:solidFill>
                </a:rPr>
                <a:t>Pattern</a:t>
              </a:r>
              <a:r>
                <a:rPr lang="zh-CN" altLang="en-US" sz="2800" b="1" dirty="0">
                  <a:solidFill>
                    <a:srgbClr val="104E87"/>
                  </a:solidFill>
                </a:rPr>
                <a:t> </a:t>
              </a:r>
              <a:r>
                <a:rPr lang="en-US" altLang="zh-CN" sz="2800" b="1" dirty="0">
                  <a:solidFill>
                    <a:srgbClr val="104E87"/>
                  </a:solidFill>
                </a:rPr>
                <a:t>Recognition</a:t>
              </a:r>
              <a:endParaRPr lang="zh-CN" altLang="en-US" sz="2800" b="1" dirty="0">
                <a:solidFill>
                  <a:srgbClr val="104E87"/>
                </a:solidFill>
              </a:endParaRPr>
            </a:p>
          </p:txBody>
        </p:sp>
      </p:grpSp>
      <p:pic>
        <p:nvPicPr>
          <p:cNvPr id="2" name="音频 1">
            <a:hlinkClick r:id="" action="ppaction://media"/>
            <a:extLst>
              <a:ext uri="{FF2B5EF4-FFF2-40B4-BE49-F238E27FC236}">
                <a16:creationId xmlns:a16="http://schemas.microsoft.com/office/drawing/2014/main" id="{AB05F410-1622-8444-A30E-9CE8E3A113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89667109"/>
      </p:ext>
    </p:extLst>
  </p:cSld>
  <p:clrMapOvr>
    <a:masterClrMapping/>
  </p:clrMapOvr>
  <mc:AlternateContent xmlns:mc="http://schemas.openxmlformats.org/markup-compatibility/2006">
    <mc:Choice xmlns:p14="http://schemas.microsoft.com/office/powerpoint/2010/main" Requires="p14">
      <p:transition p14:dur="0" advTm="3470"/>
    </mc:Choice>
    <mc:Fallback>
      <p:transition advTm="3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53"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arn(outVertical)">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498073"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第二章 贝叶斯决策论</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501114" cy="4447308"/>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假设样本</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ℜ</m:t>
                        </m:r>
                      </m:e>
                      <m: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3</m:t>
                        </m:r>
                      </m:sup>
                    </m:sSup>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，服从多元正态分布</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𝒩</m:t>
                    </m:r>
                    <m:d>
                      <m:d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𝝁</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m:rPr>
                            <m:sty m:val="p"/>
                          </m:rP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Σ</m:t>
                        </m:r>
                      </m:e>
                    </m:d>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，则类条件概率密度函数的有效参数数量为：</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均值向量</a:t>
                </a:r>
                <a14:m>
                  <m:oMath xmlns:m="http://schemas.openxmlformats.org/officeDocument/2006/math">
                    <m:r>
                      <a:rPr lang="en-US" altLang="zh-CN" sz="2000" b="1"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𝝁</m:t>
                    </m:r>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sSup>
                      <m:sSupPr>
                        <m:ctrlP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pPr>
                      <m:e>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ℜ</m:t>
                        </m:r>
                      </m:e>
                      <m:sup>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3</m:t>
                        </m:r>
                      </m:sup>
                    </m:sSup>
                  </m:oMath>
                </a14:m>
                <a:r>
                  <a:rPr lang="en-US" altLang="zh-CN"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包含</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个有效参数</a:t>
                </a:r>
                <a:endParaRPr lang="en-US" altLang="zh-CN"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协方差矩阵</a:t>
                </a:r>
                <a14:m>
                  <m:oMath xmlns:m="http://schemas.openxmlformats.org/officeDocument/2006/math">
                    <m:r>
                      <m:rPr>
                        <m:sty m:val="p"/>
                      </m:rPr>
                      <a:rPr lang="en-US" altLang="zh-CN" sz="2000" b="0" i="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Σ</m:t>
                    </m:r>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sSup>
                      <m:sSupPr>
                        <m:ctrlP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pPr>
                      <m:e>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ℜ</m:t>
                        </m:r>
                      </m:e>
                      <m:sup>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3×3</m:t>
                        </m:r>
                      </m:sup>
                    </m:sSup>
                  </m:oMath>
                </a14:m>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由于协方差矩阵为对称阵，因此</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6</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个非对角线元素上只有</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个有效参数，加上对角线元素的</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个有效参数，共</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6</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个有效参数</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结论：共</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9</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个有效参数。</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8501114" cy="4447308"/>
              </a:xfrm>
              <a:prstGeom prst="rect">
                <a:avLst/>
              </a:prstGeom>
              <a:blipFill>
                <a:blip r:embed="rId6"/>
                <a:stretch>
                  <a:fillRect r="-746" b="-1709"/>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选择题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1">
            <a:extLst>
              <a:ext uri="{FF2B5EF4-FFF2-40B4-BE49-F238E27FC236}">
                <a16:creationId xmlns:a16="http://schemas.microsoft.com/office/drawing/2014/main" id="{0213422F-985C-B44B-A70B-B84B38217482}"/>
              </a:ext>
            </a:extLst>
          </p:cNvPr>
          <p:cNvGraphicFramePr>
            <a:graphicFrameLocks noGrp="1"/>
          </p:cNvGraphicFramePr>
          <p:nvPr>
            <p:extLst>
              <p:ext uri="{D42A27DB-BD31-4B8C-83A1-F6EECF244321}">
                <p14:modId xmlns:p14="http://schemas.microsoft.com/office/powerpoint/2010/main" val="3429325986"/>
              </p:ext>
            </p:extLst>
          </p:nvPr>
        </p:nvGraphicFramePr>
        <p:xfrm>
          <a:off x="604520" y="2844595"/>
          <a:ext cx="6475732" cy="469227"/>
        </p:xfrm>
        <a:graphic>
          <a:graphicData uri="http://schemas.openxmlformats.org/drawingml/2006/table">
            <a:tbl>
              <a:tblPr firstRow="1" firstCol="1" bandRow="1">
                <a:tableStyleId>{2D5ABB26-0587-4C30-8999-92F81FD0307C}</a:tableStyleId>
              </a:tblPr>
              <a:tblGrid>
                <a:gridCol w="1618933">
                  <a:extLst>
                    <a:ext uri="{9D8B030D-6E8A-4147-A177-3AD203B41FA5}">
                      <a16:colId xmlns:a16="http://schemas.microsoft.com/office/drawing/2014/main" val="3685963156"/>
                    </a:ext>
                  </a:extLst>
                </a:gridCol>
                <a:gridCol w="1618933">
                  <a:extLst>
                    <a:ext uri="{9D8B030D-6E8A-4147-A177-3AD203B41FA5}">
                      <a16:colId xmlns:a16="http://schemas.microsoft.com/office/drawing/2014/main" val="2756753644"/>
                    </a:ext>
                  </a:extLst>
                </a:gridCol>
                <a:gridCol w="1618933">
                  <a:extLst>
                    <a:ext uri="{9D8B030D-6E8A-4147-A177-3AD203B41FA5}">
                      <a16:colId xmlns:a16="http://schemas.microsoft.com/office/drawing/2014/main" val="3672692277"/>
                    </a:ext>
                  </a:extLst>
                </a:gridCol>
                <a:gridCol w="1618933">
                  <a:extLst>
                    <a:ext uri="{9D8B030D-6E8A-4147-A177-3AD203B41FA5}">
                      <a16:colId xmlns:a16="http://schemas.microsoft.com/office/drawing/2014/main" val="2749305721"/>
                    </a:ext>
                  </a:extLst>
                </a:gridCol>
              </a:tblGrid>
              <a:tr h="469227">
                <a:tc>
                  <a:txBody>
                    <a:bodyPr/>
                    <a:lstStyle/>
                    <a:p>
                      <a:pPr marL="0" algn="just" defTabSz="457128" rtl="0" eaLnBrk="1" latinLnBrk="0" hangingPunct="1">
                        <a:lnSpc>
                          <a:spcPct val="100000"/>
                        </a:lnSpc>
                      </a:pPr>
                      <a:r>
                        <a:rPr lang="en-US" sz="1800" kern="0" dirty="0">
                          <a:solidFill>
                            <a:schemeClr val="bg1"/>
                          </a:solidFill>
                          <a:effectLst/>
                        </a:rPr>
                        <a:t>A.  12</a:t>
                      </a:r>
                      <a:r>
                        <a:rPr lang="zh-CN" altLang="en-US" sz="1800" kern="0" dirty="0">
                          <a:solidFill>
                            <a:schemeClr val="bg1"/>
                          </a:solidFill>
                          <a:effectLst/>
                        </a:rPr>
                        <a:t>个</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a:solidFill>
                            <a:schemeClr val="bg1"/>
                          </a:solidFill>
                          <a:effectLst/>
                        </a:rPr>
                        <a:t>B.  9</a:t>
                      </a:r>
                      <a:r>
                        <a:rPr lang="zh-CN" altLang="en-US" sz="1800" kern="0">
                          <a:solidFill>
                            <a:schemeClr val="bg1"/>
                          </a:solidFill>
                          <a:effectLst/>
                        </a:rPr>
                        <a:t>个</a:t>
                      </a:r>
                      <a:endParaRPr lang="zh-CN" altLang="en-US" sz="1800" kern="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C.  6</a:t>
                      </a:r>
                      <a:r>
                        <a:rPr lang="zh-CN" altLang="en-US" sz="1800" kern="0" dirty="0">
                          <a:solidFill>
                            <a:schemeClr val="bg1"/>
                          </a:solidFill>
                          <a:effectLst/>
                        </a:rPr>
                        <a:t>个</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D</a:t>
                      </a:r>
                      <a:r>
                        <a:rPr lang="zh-CN" altLang="en-US" sz="1800" kern="0" dirty="0">
                          <a:solidFill>
                            <a:schemeClr val="bg1"/>
                          </a:solidFill>
                          <a:effectLst/>
                        </a:rPr>
                        <a:t>．不确定</a:t>
                      </a:r>
                      <a:endParaRPr lang="zh-CN" altLang="en-US" sz="1800" kern="0" dirty="0">
                        <a:solidFill>
                          <a:schemeClr val="bg1"/>
                        </a:solidFill>
                        <a:effectLst/>
                        <a:latin typeface="+mn-lt"/>
                        <a:ea typeface="+mn-ea"/>
                        <a:cs typeface="+mn-cs"/>
                      </a:endParaRPr>
                    </a:p>
                  </a:txBody>
                  <a:tcPr marL="68580" marR="68580" marT="0" marB="0" anchor="ctr"/>
                </a:tc>
                <a:extLst>
                  <a:ext uri="{0D108BD9-81ED-4DB2-BD59-A6C34878D82A}">
                    <a16:rowId xmlns:a16="http://schemas.microsoft.com/office/drawing/2014/main" val="3492100110"/>
                  </a:ext>
                </a:extLst>
              </a:tr>
            </a:tbl>
          </a:graphicData>
        </a:graphic>
      </p:graphicFrame>
      <p:sp>
        <p:nvSpPr>
          <p:cNvPr id="15" name="椭圆 14">
            <a:extLst>
              <a:ext uri="{FF2B5EF4-FFF2-40B4-BE49-F238E27FC236}">
                <a16:creationId xmlns:a16="http://schemas.microsoft.com/office/drawing/2014/main" id="{7CC6C9A0-D553-864C-9316-68D1604CF154}"/>
              </a:ext>
            </a:extLst>
          </p:cNvPr>
          <p:cNvSpPr/>
          <p:nvPr/>
        </p:nvSpPr>
        <p:spPr>
          <a:xfrm>
            <a:off x="2023559" y="2850136"/>
            <a:ext cx="1181100" cy="46368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3" name="音频 2">
            <a:hlinkClick r:id="" action="ppaction://media"/>
            <a:extLst>
              <a:ext uri="{FF2B5EF4-FFF2-40B4-BE49-F238E27FC236}">
                <a16:creationId xmlns:a16="http://schemas.microsoft.com/office/drawing/2014/main" id="{D302121D-374A-894D-98CF-B13BB6B1E75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421346354"/>
      </p:ext>
    </p:extLst>
  </p:cSld>
  <p:clrMapOvr>
    <a:masterClrMapping/>
  </p:clrMapOvr>
  <mc:AlternateContent xmlns:mc="http://schemas.openxmlformats.org/markup-compatibility/2006">
    <mc:Choice xmlns:p14="http://schemas.microsoft.com/office/powerpoint/2010/main" Requires="p14">
      <p:transition p14:dur="0" advTm="25670"/>
    </mc:Choice>
    <mc:Fallback>
      <p:transition advTm="25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498073"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第二章 贝叶斯决策论</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805516" cy="3555910"/>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如果对于某个数据集的概率分布模型，最大似然估计和最大后验概率估计给出结果完全相同，试解释可能造成这一结果的原因（可画图说明）</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答：</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最大似然估计的结果是似然函数的最大值解，记为</a:t>
                </a:r>
                <a14:m>
                  <m:oMath xmlns:m="http://schemas.openxmlformats.org/officeDocument/2006/math">
                    <m:func>
                      <m:funcPr>
                        <m:ctrlPr>
                          <a:rPr lang="zh-CN"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funcPr>
                      <m:fName>
                        <m:limLow>
                          <m:limLowPr>
                            <m:ctrlPr>
                              <a:rPr lang="zh-CN"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limLowPr>
                          <m:e>
                            <m:r>
                              <m:rPr>
                                <m:sty m:val="p"/>
                              </m:rP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argmin</m:t>
                            </m:r>
                          </m:e>
                          <m:lim>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𝜽</m:t>
                            </m:r>
                          </m:lim>
                        </m:limLow>
                      </m:fName>
                      <m:e>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𝑝</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𝑋</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𝜽</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e>
                    </m:func>
                  </m:oMath>
                </a14:m>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最大后验估计的结果是后验概率的最大值解，</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记为</a:t>
                </a:r>
                <a14:m>
                  <m:oMath xmlns:m="http://schemas.openxmlformats.org/officeDocument/2006/math">
                    <m:func>
                      <m:funcPr>
                        <m:ctrlPr>
                          <a:rPr lang="zh-CN"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funcPr>
                      <m:fName>
                        <m:limLow>
                          <m:limLowPr>
                            <m:ctrlPr>
                              <a:rPr lang="zh-CN"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limLowPr>
                          <m:e>
                            <m:r>
                              <m:rPr>
                                <m:sty m:val="p"/>
                              </m:rP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argmin</m:t>
                            </m:r>
                          </m:e>
                          <m:lim>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𝜽</m:t>
                            </m:r>
                          </m:lim>
                        </m:limLow>
                      </m:fName>
                      <m:e>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𝑝</m:t>
                        </m:r>
                        <m:d>
                          <m:dPr>
                            <m:ctrlPr>
                              <a:rPr lang="zh-CN"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𝑋</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𝜽</m:t>
                            </m:r>
                          </m:e>
                        </m:d>
                      </m:e>
                    </m:func>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𝑝</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𝜽</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oMath>
                </a14:m>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如果两种方法的解完全相同，</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说明似然函数</a:t>
                </a:r>
                <a14:m>
                  <m:oMath xmlns:m="http://schemas.openxmlformats.org/officeDocument/2006/math">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𝑝</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𝑋</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𝜽</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oMath>
                </a14:m>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与参数</a:t>
                </a:r>
                <a14:m>
                  <m:oMath xmlns:m="http://schemas.openxmlformats.org/officeDocument/2006/math">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𝜽</m:t>
                    </m:r>
                  </m:oMath>
                </a14:m>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的先验概率分布可能存在相同的最大解。</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8805516" cy="3555910"/>
              </a:xfrm>
              <a:prstGeom prst="rect">
                <a:avLst/>
              </a:prstGeom>
              <a:blipFill>
                <a:blip r:embed="rId5"/>
                <a:stretch>
                  <a:fillRect t="-356" b="-1779"/>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简答题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 name="图片 1">
            <a:extLst>
              <a:ext uri="{FF2B5EF4-FFF2-40B4-BE49-F238E27FC236}">
                <a16:creationId xmlns:a16="http://schemas.microsoft.com/office/drawing/2014/main" id="{9C5D7CF4-A854-BE4C-9204-4F7D65B5FD1F}"/>
              </a:ext>
            </a:extLst>
          </p:cNvPr>
          <p:cNvPicPr>
            <a:picLocks noChangeAspect="1"/>
          </p:cNvPicPr>
          <p:nvPr/>
        </p:nvPicPr>
        <p:blipFill>
          <a:blip r:embed="rId6"/>
          <a:stretch>
            <a:fillRect/>
          </a:stretch>
        </p:blipFill>
        <p:spPr>
          <a:xfrm>
            <a:off x="9003902" y="1987550"/>
            <a:ext cx="2538265" cy="2882900"/>
          </a:xfrm>
          <a:prstGeom prst="rect">
            <a:avLst/>
          </a:prstGeom>
        </p:spPr>
      </p:pic>
      <p:pic>
        <p:nvPicPr>
          <p:cNvPr id="3" name="音频 2">
            <a:hlinkClick r:id="" action="ppaction://media"/>
            <a:extLst>
              <a:ext uri="{FF2B5EF4-FFF2-40B4-BE49-F238E27FC236}">
                <a16:creationId xmlns:a16="http://schemas.microsoft.com/office/drawing/2014/main" id="{CE82400F-A5B6-4745-97F8-18F0276DF8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7197389"/>
      </p:ext>
    </p:extLst>
  </p:cSld>
  <p:clrMapOvr>
    <a:masterClrMapping/>
  </p:clrMapOvr>
  <mc:AlternateContent xmlns:mc="http://schemas.openxmlformats.org/markup-compatibility/2006">
    <mc:Choice xmlns:p14="http://schemas.microsoft.com/office/powerpoint/2010/main" Requires="p14">
      <p:transition p14:dur="0" advTm="19511"/>
    </mc:Choice>
    <mc:Fallback>
      <p:transition advTm="19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498073"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第二章 贝叶斯决策论</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501114" cy="4712059"/>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已知两个类别</a:t>
                </a:r>
                <a14:m>
                  <m:oMath xmlns:m="http://schemas.openxmlformats.org/officeDocument/2006/math">
                    <m:sSub>
                      <m:sSub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𝜔</m:t>
                        </m:r>
                      </m:e>
                      <m: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sub>
                    </m:sSub>
                  </m:oMath>
                </a14:m>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和</a:t>
                </a:r>
                <a14:m>
                  <m:oMath xmlns:m="http://schemas.openxmlformats.org/officeDocument/2006/math">
                    <m:sSub>
                      <m:sSub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𝜔</m:t>
                        </m:r>
                      </m:e>
                      <m: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m:t>
                        </m:r>
                      </m:sub>
                    </m:sSub>
                  </m:oMath>
                </a14:m>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，其先验概率相等，两类的类条件概率服从正态分布，有</a:t>
                </a:r>
                <a14:m>
                  <m:oMath xmlns:m="http://schemas.openxmlformats.org/officeDocument/2006/math">
                    <m:r>
                      <m:rPr>
                        <m:sty m:val="p"/>
                      </m:rP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p</m:t>
                    </m:r>
                    <m:d>
                      <m:d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e>
                        <m:sSub>
                          <m:sSub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𝑤</m:t>
                            </m:r>
                          </m:e>
                          <m: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sub>
                        </m:sSub>
                      </m:e>
                    </m:d>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𝒩</m:t>
                    </m:r>
                    <m:d>
                      <m:d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sSub>
                          <m:sSub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𝜇</m:t>
                            </m:r>
                          </m:e>
                          <m: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sub>
                        </m:s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m:rPr>
                            <m:sty m:val="p"/>
                          </m:r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Σ</m:t>
                        </m:r>
                      </m:e>
                    </m:d>
                  </m:oMath>
                </a14:m>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和</a:t>
                </a:r>
                <a14:m>
                  <m:oMath xmlns:m="http://schemas.openxmlformats.org/officeDocument/2006/math">
                    <m:r>
                      <m:rPr>
                        <m:sty m:val="p"/>
                      </m:rP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p</m:t>
                    </m:r>
                    <m:d>
                      <m:d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e>
                        <m:sSub>
                          <m:sSub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𝑤</m:t>
                            </m:r>
                          </m:e>
                          <m: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m:t>
                            </m:r>
                          </m:sub>
                        </m:sSub>
                      </m:e>
                    </m:d>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𝒩</m:t>
                    </m:r>
                    <m:d>
                      <m:d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sSub>
                          <m:sSub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𝜇</m:t>
                            </m:r>
                          </m:e>
                          <m: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m:t>
                            </m:r>
                          </m:sub>
                        </m:s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m:rPr>
                            <m:sty m:val="p"/>
                          </m:r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Σ</m:t>
                        </m:r>
                      </m:e>
                    </m:d>
                  </m:oMath>
                </a14:m>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，且</a:t>
                </a:r>
                <a14:m>
                  <m:oMath xmlns:m="http://schemas.openxmlformats.org/officeDocument/2006/math">
                    <m:sSub>
                      <m:sSub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𝜇</m:t>
                        </m:r>
                      </m:e>
                      <m: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sub>
                    </m:s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m>
                          <m:mPr>
                            <m:mcs>
                              <m:mc>
                                <m:mcPr>
                                  <m:count m:val="1"/>
                                  <m:mcJc m:val="center"/>
                                </m:mcPr>
                              </m:mc>
                            </m:mcs>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mPr>
                          <m:m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m:t>
                              </m:r>
                            </m:e>
                          </m:mr>
                          <m:m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m:t>
                              </m:r>
                            </m:e>
                          </m:mr>
                        </m:m>
                      </m:e>
                    </m:d>
                  </m:oMath>
                </a14:m>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14:m>
                  <m:oMath xmlns:m="http://schemas.openxmlformats.org/officeDocument/2006/math">
                    <m:sSub>
                      <m:sSub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𝜇</m:t>
                        </m:r>
                      </m:e>
                      <m: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m:t>
                        </m:r>
                      </m:sub>
                    </m:s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m>
                          <m:mPr>
                            <m:mcs>
                              <m:mc>
                                <m:mcPr>
                                  <m:count m:val="1"/>
                                  <m:mcJc m:val="center"/>
                                </m:mcPr>
                              </m:mc>
                            </m:mcs>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mPr>
                          <m:m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3</m:t>
                              </m:r>
                            </m:e>
                          </m:mr>
                          <m:m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3</m:t>
                              </m:r>
                            </m:e>
                          </m:mr>
                        </m:m>
                      </m:e>
                    </m:d>
                  </m:oMath>
                </a14:m>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14:m>
                  <m:oMath xmlns:m="http://schemas.openxmlformats.org/officeDocument/2006/math">
                    <m:r>
                      <m:rPr>
                        <m:sty m:val="p"/>
                      </m:r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Σ</m:t>
                    </m:r>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m>
                          <m:mPr>
                            <m:mcs>
                              <m:mc>
                                <m:mcPr>
                                  <m:count m:val="2"/>
                                  <m:mcJc m:val="center"/>
                                </m:mcPr>
                              </m:mc>
                            </m:mcs>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mPr>
                          <m:m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1.1</m:t>
                              </m:r>
                            </m:e>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0.3</m:t>
                              </m:r>
                            </m:e>
                          </m:mr>
                          <m:m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0.3</m:t>
                              </m:r>
                            </m:e>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1.9</m:t>
                              </m:r>
                            </m:e>
                          </m:mr>
                        </m:m>
                      </m:e>
                    </m:d>
                  </m:oMath>
                </a14:m>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，试采用贝叶斯决策对样本</a:t>
                </a:r>
                <a14:m>
                  <m:oMath xmlns:m="http://schemas.openxmlformats.org/officeDocument/2006/math">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m>
                          <m:mPr>
                            <m:mcs>
                              <m:mc>
                                <m:mcPr>
                                  <m:count m:val="1"/>
                                  <m:mcJc m:val="center"/>
                                </m:mcPr>
                              </m:mc>
                            </m:mcs>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mPr>
                          <m:m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1.0</m:t>
                              </m:r>
                            </m:e>
                          </m:mr>
                          <m:m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2.2</m:t>
                              </m:r>
                            </m:e>
                          </m:mr>
                        </m:m>
                      </m:e>
                    </m:d>
                  </m:oMath>
                </a14:m>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进行分类。</a:t>
                </a:r>
                <a:endPar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a:t>
                </a:r>
              </a:p>
              <a:p>
                <a:pPr marL="126900" lvl="1" fontAlgn="base">
                  <a:lnSpc>
                    <a:spcPct val="130000"/>
                  </a:lnSpc>
                  <a:spcBef>
                    <a:spcPts val="500"/>
                  </a:spcBef>
                  <a:spcAft>
                    <a:spcPct val="0"/>
                  </a:spcAft>
                  <a:buClr>
                    <a:srgbClr val="0070C0"/>
                  </a:buClr>
                  <a:buSzPct val="90000"/>
                </a:pP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根据贝叶斯定理</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a:solidFill>
                      <a:srgbClr val="D91F14"/>
                    </a:solidFill>
                  </a:rPr>
                  <a:t> </a:t>
                </a:r>
                <a14:m>
                  <m:oMath xmlns:m="http://schemas.openxmlformats.org/officeDocument/2006/math">
                    <m:r>
                      <a:rPr lang="en-US" altLang="zh-CN" sz="1600">
                        <a:solidFill>
                          <a:srgbClr val="D91F14"/>
                        </a:solidFill>
                        <a:latin typeface="Cambria Math" panose="02040503050406030204" pitchFamily="18" charset="0"/>
                      </a:rPr>
                      <m:t>𝑃</m:t>
                    </m:r>
                    <m:d>
                      <m:dPr>
                        <m:ctrlPr>
                          <a:rPr lang="zh-CN" altLang="zh-CN" sz="1600" i="1">
                            <a:solidFill>
                              <a:srgbClr val="D91F14"/>
                            </a:solidFill>
                            <a:latin typeface="Cambria Math" panose="02040503050406030204" pitchFamily="18" charset="0"/>
                          </a:rPr>
                        </m:ctrlPr>
                      </m:dPr>
                      <m:e>
                        <m:r>
                          <a:rPr lang="en-US" altLang="zh-CN" sz="1600">
                            <a:solidFill>
                              <a:srgbClr val="D91F14"/>
                            </a:solidFill>
                            <a:latin typeface="Cambria Math" panose="02040503050406030204" pitchFamily="18" charset="0"/>
                          </a:rPr>
                          <m:t>𝜔</m:t>
                        </m:r>
                      </m:e>
                      <m:e>
                        <m:r>
                          <a:rPr lang="en-US" altLang="zh-CN" sz="1600">
                            <a:solidFill>
                              <a:srgbClr val="D91F14"/>
                            </a:solidFill>
                            <a:latin typeface="Cambria Math" panose="02040503050406030204" pitchFamily="18" charset="0"/>
                          </a:rPr>
                          <m:t>𝒙</m:t>
                        </m:r>
                      </m:e>
                    </m:d>
                    <m:r>
                      <m:rPr>
                        <m:aln/>
                      </m:rPr>
                      <a:rPr lang="en-US" altLang="zh-CN" sz="1600">
                        <a:solidFill>
                          <a:srgbClr val="D91F14"/>
                        </a:solidFill>
                        <a:latin typeface="Cambria Math" panose="02040503050406030204" pitchFamily="18" charset="0"/>
                      </a:rPr>
                      <m:t>=</m:t>
                    </m:r>
                    <m:f>
                      <m:fPr>
                        <m:ctrlPr>
                          <a:rPr lang="zh-CN" altLang="zh-CN" sz="1600" i="1">
                            <a:solidFill>
                              <a:srgbClr val="D91F14"/>
                            </a:solidFill>
                            <a:latin typeface="Cambria Math" panose="02040503050406030204" pitchFamily="18" charset="0"/>
                          </a:rPr>
                        </m:ctrlPr>
                      </m:fPr>
                      <m:num>
                        <m:r>
                          <a:rPr lang="en-US" altLang="zh-CN" sz="1600">
                            <a:solidFill>
                              <a:srgbClr val="D91F14"/>
                            </a:solidFill>
                            <a:latin typeface="Cambria Math" panose="02040503050406030204" pitchFamily="18" charset="0"/>
                          </a:rPr>
                          <m:t>𝑝</m:t>
                        </m:r>
                        <m:d>
                          <m:dPr>
                            <m:ctrlPr>
                              <a:rPr lang="zh-CN" altLang="zh-CN" sz="1600" i="1">
                                <a:solidFill>
                                  <a:srgbClr val="D91F14"/>
                                </a:solidFill>
                                <a:latin typeface="Cambria Math" panose="02040503050406030204" pitchFamily="18" charset="0"/>
                              </a:rPr>
                            </m:ctrlPr>
                          </m:dPr>
                          <m:e>
                            <m:r>
                              <a:rPr lang="en-US" altLang="zh-CN" sz="1600">
                                <a:solidFill>
                                  <a:srgbClr val="D91F14"/>
                                </a:solidFill>
                                <a:latin typeface="Cambria Math" panose="02040503050406030204" pitchFamily="18" charset="0"/>
                              </a:rPr>
                              <m:t>𝒙</m:t>
                            </m:r>
                          </m:e>
                          <m:e>
                            <m:r>
                              <a:rPr lang="en-US" altLang="zh-CN" sz="1600">
                                <a:solidFill>
                                  <a:srgbClr val="D91F14"/>
                                </a:solidFill>
                                <a:latin typeface="Cambria Math" panose="02040503050406030204" pitchFamily="18" charset="0"/>
                              </a:rPr>
                              <m:t>𝜔</m:t>
                            </m:r>
                          </m:e>
                        </m:d>
                        <m:r>
                          <a:rPr lang="en-US" altLang="zh-CN" sz="1600">
                            <a:solidFill>
                              <a:srgbClr val="D91F14"/>
                            </a:solidFill>
                            <a:latin typeface="Cambria Math" panose="02040503050406030204" pitchFamily="18" charset="0"/>
                          </a:rPr>
                          <m:t>𝑃</m:t>
                        </m:r>
                        <m:d>
                          <m:dPr>
                            <m:ctrlPr>
                              <a:rPr lang="zh-CN" altLang="zh-CN" sz="1600" i="1">
                                <a:solidFill>
                                  <a:srgbClr val="D91F14"/>
                                </a:solidFill>
                                <a:latin typeface="Cambria Math" panose="02040503050406030204" pitchFamily="18" charset="0"/>
                              </a:rPr>
                            </m:ctrlPr>
                          </m:dPr>
                          <m:e>
                            <m:r>
                              <a:rPr lang="en-US" altLang="zh-CN" sz="1600">
                                <a:solidFill>
                                  <a:srgbClr val="D91F14"/>
                                </a:solidFill>
                                <a:latin typeface="Cambria Math" panose="02040503050406030204" pitchFamily="18" charset="0"/>
                              </a:rPr>
                              <m:t>𝜔</m:t>
                            </m:r>
                          </m:e>
                        </m:d>
                      </m:num>
                      <m:den>
                        <m:r>
                          <a:rPr lang="en-US" altLang="zh-CN" sz="1600">
                            <a:solidFill>
                              <a:srgbClr val="D91F14"/>
                            </a:solidFill>
                            <a:latin typeface="Cambria Math" panose="02040503050406030204" pitchFamily="18" charset="0"/>
                          </a:rPr>
                          <m:t>𝑝</m:t>
                        </m:r>
                        <m:d>
                          <m:dPr>
                            <m:ctrlPr>
                              <a:rPr lang="zh-CN" altLang="zh-CN" sz="1600" i="1">
                                <a:solidFill>
                                  <a:srgbClr val="D91F14"/>
                                </a:solidFill>
                                <a:latin typeface="Cambria Math" panose="02040503050406030204" pitchFamily="18" charset="0"/>
                              </a:rPr>
                            </m:ctrlPr>
                          </m:dPr>
                          <m:e>
                            <m:r>
                              <a:rPr lang="en-US" altLang="zh-CN" sz="1600">
                                <a:solidFill>
                                  <a:srgbClr val="D91F14"/>
                                </a:solidFill>
                                <a:latin typeface="Cambria Math" panose="02040503050406030204" pitchFamily="18" charset="0"/>
                              </a:rPr>
                              <m:t>𝒙</m:t>
                            </m:r>
                          </m:e>
                        </m:d>
                      </m:den>
                    </m:f>
                  </m:oMath>
                </a14:m>
                <a:endPar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其中的</a:t>
                </a:r>
                <a14:m>
                  <m:oMath xmlns:m="http://schemas.openxmlformats.org/officeDocument/2006/math">
                    <m:r>
                      <a:rPr lang="en-US" altLang="zh-CN" sz="1600">
                        <a:solidFill>
                          <a:srgbClr val="D91F14"/>
                        </a:solidFill>
                        <a:latin typeface="Cambria Math" panose="02040503050406030204" pitchFamily="18" charset="0"/>
                      </a:rPr>
                      <m:t>𝑝</m:t>
                    </m:r>
                    <m:d>
                      <m:dPr>
                        <m:ctrlPr>
                          <a:rPr lang="zh-CN" altLang="zh-CN" sz="1600" i="1">
                            <a:solidFill>
                              <a:srgbClr val="D91F14"/>
                            </a:solidFill>
                            <a:latin typeface="Cambria Math" panose="02040503050406030204" pitchFamily="18" charset="0"/>
                          </a:rPr>
                        </m:ctrlPr>
                      </m:dPr>
                      <m:e>
                        <m:r>
                          <a:rPr lang="en-US" altLang="zh-CN" sz="1600">
                            <a:solidFill>
                              <a:srgbClr val="D91F14"/>
                            </a:solidFill>
                            <a:latin typeface="Cambria Math" panose="02040503050406030204" pitchFamily="18" charset="0"/>
                          </a:rPr>
                          <m:t>𝒙</m:t>
                        </m:r>
                      </m:e>
                    </m:d>
                  </m:oMath>
                </a14:m>
                <a:r>
                  <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对每个类别相同，</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且两类</a:t>
                </a:r>
                <a:r>
                  <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先验概率</a:t>
                </a:r>
                <a14:m>
                  <m:oMath xmlns:m="http://schemas.openxmlformats.org/officeDocument/2006/math">
                    <m:r>
                      <a:rPr lang="en-US" altLang="zh-CN" sz="1600">
                        <a:solidFill>
                          <a:srgbClr val="D91F14"/>
                        </a:solidFill>
                        <a:latin typeface="Cambria Math" panose="02040503050406030204" pitchFamily="18" charset="0"/>
                      </a:rPr>
                      <m:t>𝑃</m:t>
                    </m:r>
                    <m:d>
                      <m:dPr>
                        <m:ctrlPr>
                          <a:rPr lang="zh-CN" altLang="zh-CN" sz="1600" i="1">
                            <a:solidFill>
                              <a:srgbClr val="D91F14"/>
                            </a:solidFill>
                            <a:latin typeface="Cambria Math" panose="02040503050406030204" pitchFamily="18" charset="0"/>
                          </a:rPr>
                        </m:ctrlPr>
                      </m:dPr>
                      <m:e>
                        <m:r>
                          <a:rPr lang="en-US" altLang="zh-CN" sz="1600">
                            <a:solidFill>
                              <a:srgbClr val="D91F14"/>
                            </a:solidFill>
                            <a:latin typeface="Cambria Math" panose="02040503050406030204" pitchFamily="18" charset="0"/>
                          </a:rPr>
                          <m:t>𝜔</m:t>
                        </m:r>
                      </m:e>
                    </m:d>
                  </m:oMath>
                </a14:m>
                <a:r>
                  <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相等</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，因此</a:t>
                </a:r>
                <a:r>
                  <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判别函数</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可以写为：</a:t>
                </a:r>
                <a:endPar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14:m>
                  <m:oMathPara xmlns:m="http://schemas.openxmlformats.org/officeDocument/2006/math">
                    <m:oMathParaPr>
                      <m:jc m:val="centerGroup"/>
                    </m:oMathParaPr>
                    <m:oMath xmlns:m="http://schemas.openxmlformats.org/officeDocument/2006/math">
                      <m:sSub>
                        <m:sSubPr>
                          <m:ctrlPr>
                            <a:rPr lang="zh-CN" altLang="zh-CN" sz="1600" i="1">
                              <a:solidFill>
                                <a:srgbClr val="D91F14"/>
                              </a:solidFill>
                              <a:latin typeface="Cambria Math" panose="02040503050406030204" pitchFamily="18" charset="0"/>
                            </a:rPr>
                          </m:ctrlPr>
                        </m:sSubPr>
                        <m:e>
                          <m:r>
                            <a:rPr lang="en-US" altLang="zh-CN" sz="1600">
                              <a:solidFill>
                                <a:srgbClr val="D91F14"/>
                              </a:solidFill>
                              <a:latin typeface="Cambria Math" panose="02040503050406030204" pitchFamily="18" charset="0"/>
                            </a:rPr>
                            <m:t>𝑔</m:t>
                          </m:r>
                        </m:e>
                        <m:sub>
                          <m:r>
                            <a:rPr lang="en-US" altLang="zh-CN" sz="1600">
                              <a:solidFill>
                                <a:srgbClr val="D91F14"/>
                              </a:solidFill>
                              <a:latin typeface="Cambria Math" panose="02040503050406030204" pitchFamily="18" charset="0"/>
                            </a:rPr>
                            <m:t>𝑖</m:t>
                          </m:r>
                        </m:sub>
                      </m:sSub>
                      <m:d>
                        <m:dPr>
                          <m:ctrlPr>
                            <a:rPr lang="zh-CN" altLang="zh-CN" sz="1600" i="1">
                              <a:solidFill>
                                <a:srgbClr val="D91F14"/>
                              </a:solidFill>
                              <a:latin typeface="Cambria Math" panose="02040503050406030204" pitchFamily="18" charset="0"/>
                            </a:rPr>
                          </m:ctrlPr>
                        </m:dPr>
                        <m:e>
                          <m:r>
                            <a:rPr lang="en-US" altLang="zh-CN" sz="1600">
                              <a:solidFill>
                                <a:srgbClr val="D91F14"/>
                              </a:solidFill>
                              <a:latin typeface="Cambria Math" panose="02040503050406030204" pitchFamily="18" charset="0"/>
                            </a:rPr>
                            <m:t>𝑥</m:t>
                          </m:r>
                        </m:e>
                      </m:d>
                      <m:r>
                        <a:rPr lang="en-US" altLang="zh-CN" sz="1600">
                          <a:solidFill>
                            <a:srgbClr val="D91F14"/>
                          </a:solidFill>
                          <a:latin typeface="Cambria Math" panose="02040503050406030204" pitchFamily="18" charset="0"/>
                        </a:rPr>
                        <m:t>= </m:t>
                      </m:r>
                      <m:r>
                        <a:rPr lang="en-US" altLang="zh-CN" sz="1600">
                          <a:solidFill>
                            <a:srgbClr val="D91F14"/>
                          </a:solidFill>
                          <a:latin typeface="Cambria Math" panose="02040503050406030204" pitchFamily="18" charset="0"/>
                        </a:rPr>
                        <m:t>𝑝</m:t>
                      </m:r>
                      <m:d>
                        <m:dPr>
                          <m:ctrlPr>
                            <a:rPr lang="zh-CN" altLang="zh-CN" sz="1600" i="1">
                              <a:solidFill>
                                <a:srgbClr val="D91F14"/>
                              </a:solidFill>
                              <a:latin typeface="Cambria Math" panose="02040503050406030204" pitchFamily="18" charset="0"/>
                            </a:rPr>
                          </m:ctrlPr>
                        </m:dPr>
                        <m:e>
                          <m:r>
                            <a:rPr lang="en-US" altLang="zh-CN" sz="1600">
                              <a:solidFill>
                                <a:srgbClr val="D91F14"/>
                              </a:solidFill>
                              <a:latin typeface="Cambria Math" panose="02040503050406030204" pitchFamily="18" charset="0"/>
                            </a:rPr>
                            <m:t>𝒙</m:t>
                          </m:r>
                        </m:e>
                        <m:e>
                          <m:sSub>
                            <m:sSubPr>
                              <m:ctrlPr>
                                <a:rPr lang="zh-CN" altLang="zh-CN" sz="1600" i="1">
                                  <a:solidFill>
                                    <a:srgbClr val="D91F14"/>
                                  </a:solidFill>
                                  <a:latin typeface="Cambria Math" panose="02040503050406030204" pitchFamily="18" charset="0"/>
                                </a:rPr>
                              </m:ctrlPr>
                            </m:sSubPr>
                            <m:e>
                              <m:r>
                                <a:rPr lang="en-US" altLang="zh-CN" sz="1600">
                                  <a:solidFill>
                                    <a:srgbClr val="D91F14"/>
                                  </a:solidFill>
                                  <a:latin typeface="Cambria Math" panose="02040503050406030204" pitchFamily="18" charset="0"/>
                                </a:rPr>
                                <m:t>𝜔</m:t>
                              </m:r>
                            </m:e>
                            <m:sub>
                              <m:r>
                                <a:rPr lang="en-US" altLang="zh-CN" sz="1600">
                                  <a:solidFill>
                                    <a:srgbClr val="D91F14"/>
                                  </a:solidFill>
                                  <a:latin typeface="Cambria Math" panose="02040503050406030204" pitchFamily="18" charset="0"/>
                                </a:rPr>
                                <m:t>𝑖</m:t>
                              </m:r>
                            </m:sub>
                          </m:sSub>
                        </m:e>
                      </m:d>
                    </m:oMath>
                  </m:oMathPara>
                </a14:m>
                <a:endPar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代入相关参数与样本：</a:t>
                </a:r>
                <a:endPar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zh-CN" altLang="zh-CN" sz="1400" i="1" smtClean="0">
                              <a:solidFill>
                                <a:srgbClr val="D91F14"/>
                              </a:solidFill>
                            </a:rPr>
                          </m:ctrlPr>
                        </m:sSubPr>
                        <m:e>
                          <m:r>
                            <a:rPr lang="en-US" altLang="zh-CN" sz="1400" i="1">
                              <a:solidFill>
                                <a:srgbClr val="D91F14"/>
                              </a:solidFill>
                            </a:rPr>
                            <m:t>𝑔</m:t>
                          </m:r>
                        </m:e>
                        <m:sub>
                          <m:r>
                            <a:rPr lang="en-US" altLang="zh-CN" sz="1400">
                              <a:solidFill>
                                <a:srgbClr val="D91F14"/>
                              </a:solidFill>
                            </a:rPr>
                            <m:t>1</m:t>
                          </m:r>
                        </m:sub>
                      </m:sSub>
                      <m:d>
                        <m:dPr>
                          <m:ctrlPr>
                            <a:rPr lang="zh-CN" altLang="zh-CN" sz="1400" i="1">
                              <a:solidFill>
                                <a:srgbClr val="D91F14"/>
                              </a:solidFill>
                            </a:rPr>
                          </m:ctrlPr>
                        </m:dPr>
                        <m:e>
                          <m:r>
                            <a:rPr lang="en-US" altLang="zh-CN" sz="1400" i="1">
                              <a:solidFill>
                                <a:srgbClr val="D91F14"/>
                              </a:solidFill>
                            </a:rPr>
                            <m:t>𝑥</m:t>
                          </m:r>
                        </m:e>
                      </m:d>
                      <m:r>
                        <a:rPr lang="en-US" altLang="zh-CN" sz="1400">
                          <a:solidFill>
                            <a:srgbClr val="D91F14"/>
                          </a:solidFill>
                        </a:rPr>
                        <m:t>=</m:t>
                      </m:r>
                      <m:func>
                        <m:funcPr>
                          <m:ctrlPr>
                            <a:rPr lang="zh-CN" altLang="zh-CN" sz="1400" i="1">
                              <a:solidFill>
                                <a:srgbClr val="D91F14"/>
                              </a:solidFill>
                            </a:rPr>
                          </m:ctrlPr>
                        </m:funcPr>
                        <m:fName>
                          <m:r>
                            <m:rPr>
                              <m:sty m:val="p"/>
                            </m:rPr>
                            <a:rPr lang="en-US" altLang="zh-CN" sz="1400">
                              <a:solidFill>
                                <a:srgbClr val="D91F14"/>
                              </a:solidFill>
                            </a:rPr>
                            <m:t>exp</m:t>
                          </m:r>
                        </m:fName>
                        <m:e>
                          <m:d>
                            <m:dPr>
                              <m:ctrlPr>
                                <a:rPr lang="zh-CN" altLang="zh-CN" sz="1400" i="1">
                                  <a:solidFill>
                                    <a:srgbClr val="D91F14"/>
                                  </a:solidFill>
                                </a:rPr>
                              </m:ctrlPr>
                            </m:dPr>
                            <m:e>
                              <m:r>
                                <a:rPr lang="en-US" altLang="zh-CN" sz="1400" i="1">
                                  <a:solidFill>
                                    <a:srgbClr val="D91F14"/>
                                  </a:solidFill>
                                </a:rPr>
                                <m:t>−</m:t>
                              </m:r>
                              <m:f>
                                <m:fPr>
                                  <m:ctrlPr>
                                    <a:rPr lang="zh-CN" altLang="zh-CN" sz="1400" i="1">
                                      <a:solidFill>
                                        <a:srgbClr val="D91F14"/>
                                      </a:solidFill>
                                    </a:rPr>
                                  </m:ctrlPr>
                                </m:fPr>
                                <m:num>
                                  <m:r>
                                    <a:rPr lang="en-US" altLang="zh-CN" sz="1400">
                                      <a:solidFill>
                                        <a:srgbClr val="D91F14"/>
                                      </a:solidFill>
                                    </a:rPr>
                                    <m:t>1</m:t>
                                  </m:r>
                                </m:num>
                                <m:den>
                                  <m:r>
                                    <a:rPr lang="en-US" altLang="zh-CN" sz="1400">
                                      <a:solidFill>
                                        <a:srgbClr val="D91F14"/>
                                      </a:solidFill>
                                    </a:rPr>
                                    <m:t>2</m:t>
                                  </m:r>
                                </m:den>
                              </m:f>
                              <m:sSup>
                                <m:sSupPr>
                                  <m:ctrlPr>
                                    <a:rPr lang="zh-CN" altLang="zh-CN" sz="1400" i="1">
                                      <a:solidFill>
                                        <a:srgbClr val="D91F14"/>
                                      </a:solidFill>
                                    </a:rPr>
                                  </m:ctrlPr>
                                </m:sSupPr>
                                <m:e>
                                  <m:d>
                                    <m:dPr>
                                      <m:begChr m:val="["/>
                                      <m:endChr m:val="]"/>
                                      <m:ctrlPr>
                                        <a:rPr lang="zh-CN" altLang="zh-CN" sz="1400" i="1">
                                          <a:solidFill>
                                            <a:srgbClr val="D91F14"/>
                                          </a:solidFill>
                                        </a:rPr>
                                      </m:ctrlPr>
                                    </m:dPr>
                                    <m:e>
                                      <m:m>
                                        <m:mPr>
                                          <m:mcs>
                                            <m:mc>
                                              <m:mcPr>
                                                <m:count m:val="1"/>
                                                <m:mcJc m:val="center"/>
                                              </m:mcPr>
                                            </m:mc>
                                          </m:mcs>
                                          <m:ctrlPr>
                                            <a:rPr lang="zh-CN" altLang="zh-CN" sz="1400" i="1">
                                              <a:solidFill>
                                                <a:srgbClr val="D91F14"/>
                                              </a:solidFill>
                                            </a:rPr>
                                          </m:ctrlPr>
                                        </m:mPr>
                                        <m:mr>
                                          <m:e>
                                            <m:r>
                                              <a:rPr lang="en-US" altLang="zh-CN" sz="1400">
                                                <a:solidFill>
                                                  <a:srgbClr val="D91F14"/>
                                                </a:solidFill>
                                              </a:rPr>
                                              <m:t>1.0</m:t>
                                            </m:r>
                                            <m:r>
                                              <a:rPr lang="zh-CN" altLang="en-US" sz="1400" i="1">
                                                <a:solidFill>
                                                  <a:srgbClr val="D91F14"/>
                                                </a:solidFill>
                                              </a:rPr>
                                              <m:t>−</m:t>
                                            </m:r>
                                            <m:r>
                                              <a:rPr lang="en-US" altLang="zh-CN" sz="1400">
                                                <a:solidFill>
                                                  <a:srgbClr val="D91F14"/>
                                                </a:solidFill>
                                              </a:rPr>
                                              <m:t>0</m:t>
                                            </m:r>
                                          </m:e>
                                        </m:mr>
                                        <m:mr>
                                          <m:e>
                                            <m:r>
                                              <a:rPr lang="en-US" altLang="zh-CN" sz="1400">
                                                <a:solidFill>
                                                  <a:srgbClr val="D91F14"/>
                                                </a:solidFill>
                                              </a:rPr>
                                              <m:t>2.2</m:t>
                                            </m:r>
                                            <m:r>
                                              <a:rPr lang="zh-CN" altLang="en-US" sz="1400" i="1">
                                                <a:solidFill>
                                                  <a:srgbClr val="D91F14"/>
                                                </a:solidFill>
                                              </a:rPr>
                                              <m:t>−</m:t>
                                            </m:r>
                                            <m:r>
                                              <a:rPr lang="en-US" altLang="zh-CN" sz="1400">
                                                <a:solidFill>
                                                  <a:srgbClr val="D91F14"/>
                                                </a:solidFill>
                                              </a:rPr>
                                              <m:t>0</m:t>
                                            </m:r>
                                          </m:e>
                                        </m:mr>
                                      </m:m>
                                    </m:e>
                                  </m:d>
                                </m:e>
                                <m:sup>
                                  <m:r>
                                    <a:rPr lang="en-US" altLang="zh-CN" sz="1400" i="1">
                                      <a:solidFill>
                                        <a:srgbClr val="D91F14"/>
                                      </a:solidFill>
                                    </a:rPr>
                                    <m:t>𝑇</m:t>
                                  </m:r>
                                </m:sup>
                              </m:sSup>
                              <m:sSup>
                                <m:sSupPr>
                                  <m:ctrlPr>
                                    <a:rPr lang="zh-CN" altLang="zh-CN" sz="1400" i="1">
                                      <a:solidFill>
                                        <a:srgbClr val="D91F14"/>
                                      </a:solidFill>
                                    </a:rPr>
                                  </m:ctrlPr>
                                </m:sSupPr>
                                <m:e>
                                  <m:d>
                                    <m:dPr>
                                      <m:begChr m:val="["/>
                                      <m:endChr m:val="]"/>
                                      <m:ctrlPr>
                                        <a:rPr lang="zh-CN" altLang="zh-CN" sz="1400" i="1">
                                          <a:solidFill>
                                            <a:srgbClr val="D91F14"/>
                                          </a:solidFill>
                                        </a:rPr>
                                      </m:ctrlPr>
                                    </m:dPr>
                                    <m:e>
                                      <m:m>
                                        <m:mPr>
                                          <m:mcs>
                                            <m:mc>
                                              <m:mcPr>
                                                <m:count m:val="2"/>
                                                <m:mcJc m:val="center"/>
                                              </m:mcPr>
                                            </m:mc>
                                          </m:mcs>
                                          <m:ctrlPr>
                                            <a:rPr lang="zh-CN" altLang="zh-CN" sz="1400" i="1">
                                              <a:solidFill>
                                                <a:srgbClr val="D91F14"/>
                                              </a:solidFill>
                                            </a:rPr>
                                          </m:ctrlPr>
                                        </m:mPr>
                                        <m:mr>
                                          <m:e>
                                            <m:r>
                                              <a:rPr lang="en-US" altLang="zh-CN" sz="1400">
                                                <a:solidFill>
                                                  <a:srgbClr val="D91F14"/>
                                                </a:solidFill>
                                              </a:rPr>
                                              <m:t>1.1</m:t>
                                            </m:r>
                                          </m:e>
                                          <m:e>
                                            <m:r>
                                              <a:rPr lang="en-US" altLang="zh-CN" sz="1400">
                                                <a:solidFill>
                                                  <a:srgbClr val="D91F14"/>
                                                </a:solidFill>
                                              </a:rPr>
                                              <m:t>0.3</m:t>
                                            </m:r>
                                          </m:e>
                                        </m:mr>
                                        <m:mr>
                                          <m:e>
                                            <m:r>
                                              <a:rPr lang="en-US" altLang="zh-CN" sz="1400">
                                                <a:solidFill>
                                                  <a:srgbClr val="D91F14"/>
                                                </a:solidFill>
                                              </a:rPr>
                                              <m:t>0.3</m:t>
                                            </m:r>
                                          </m:e>
                                          <m:e>
                                            <m:r>
                                              <a:rPr lang="en-US" altLang="zh-CN" sz="1400">
                                                <a:solidFill>
                                                  <a:srgbClr val="D91F14"/>
                                                </a:solidFill>
                                              </a:rPr>
                                              <m:t>1.9</m:t>
                                            </m:r>
                                          </m:e>
                                        </m:mr>
                                      </m:m>
                                    </m:e>
                                  </m:d>
                                </m:e>
                                <m:sup>
                                  <m:r>
                                    <a:rPr lang="en-US" altLang="zh-CN" sz="1400" i="1">
                                      <a:solidFill>
                                        <a:srgbClr val="D91F14"/>
                                      </a:solidFill>
                                    </a:rPr>
                                    <m:t>−</m:t>
                                  </m:r>
                                  <m:r>
                                    <a:rPr lang="en-US" altLang="zh-CN" sz="1400">
                                      <a:solidFill>
                                        <a:srgbClr val="D91F14"/>
                                      </a:solidFill>
                                    </a:rPr>
                                    <m:t>1</m:t>
                                  </m:r>
                                </m:sup>
                              </m:sSup>
                              <m:d>
                                <m:dPr>
                                  <m:begChr m:val="["/>
                                  <m:endChr m:val="]"/>
                                  <m:ctrlPr>
                                    <a:rPr lang="zh-CN" altLang="zh-CN" sz="1400" i="1">
                                      <a:solidFill>
                                        <a:srgbClr val="D91F14"/>
                                      </a:solidFill>
                                    </a:rPr>
                                  </m:ctrlPr>
                                </m:dPr>
                                <m:e>
                                  <m:m>
                                    <m:mPr>
                                      <m:mcs>
                                        <m:mc>
                                          <m:mcPr>
                                            <m:count m:val="1"/>
                                            <m:mcJc m:val="center"/>
                                          </m:mcPr>
                                        </m:mc>
                                      </m:mcs>
                                      <m:ctrlPr>
                                        <a:rPr lang="zh-CN" altLang="zh-CN" sz="1400" i="1">
                                          <a:solidFill>
                                            <a:srgbClr val="D91F14"/>
                                          </a:solidFill>
                                        </a:rPr>
                                      </m:ctrlPr>
                                    </m:mPr>
                                    <m:mr>
                                      <m:e>
                                        <m:r>
                                          <a:rPr lang="en-US" altLang="zh-CN" sz="1400">
                                            <a:solidFill>
                                              <a:srgbClr val="D91F14"/>
                                            </a:solidFill>
                                          </a:rPr>
                                          <m:t>1.0</m:t>
                                        </m:r>
                                        <m:r>
                                          <a:rPr lang="zh-CN" altLang="en-US" sz="1400" i="1">
                                            <a:solidFill>
                                              <a:srgbClr val="D91F14"/>
                                            </a:solidFill>
                                          </a:rPr>
                                          <m:t>−</m:t>
                                        </m:r>
                                        <m:r>
                                          <a:rPr lang="en-US" altLang="zh-CN" sz="1400">
                                            <a:solidFill>
                                              <a:srgbClr val="D91F14"/>
                                            </a:solidFill>
                                          </a:rPr>
                                          <m:t>0</m:t>
                                        </m:r>
                                      </m:e>
                                    </m:mr>
                                    <m:mr>
                                      <m:e>
                                        <m:r>
                                          <a:rPr lang="en-US" altLang="zh-CN" sz="1400">
                                            <a:solidFill>
                                              <a:srgbClr val="D91F14"/>
                                            </a:solidFill>
                                          </a:rPr>
                                          <m:t>2.2</m:t>
                                        </m:r>
                                        <m:r>
                                          <a:rPr lang="zh-CN" altLang="en-US" sz="1400" i="1">
                                            <a:solidFill>
                                              <a:srgbClr val="D91F14"/>
                                            </a:solidFill>
                                          </a:rPr>
                                          <m:t>−</m:t>
                                        </m:r>
                                        <m:r>
                                          <a:rPr lang="en-US" altLang="zh-CN" sz="1400">
                                            <a:solidFill>
                                              <a:srgbClr val="D91F14"/>
                                            </a:solidFill>
                                          </a:rPr>
                                          <m:t>0</m:t>
                                        </m:r>
                                      </m:e>
                                    </m:mr>
                                  </m:m>
                                </m:e>
                              </m:d>
                            </m:e>
                          </m:d>
                        </m:e>
                      </m:func>
                      <m:r>
                        <a:rPr lang="en-US" altLang="zh-CN" sz="1400">
                          <a:solidFill>
                            <a:srgbClr val="D91F14"/>
                          </a:solidFill>
                        </a:rPr>
                        <m:t>=</m:t>
                      </m:r>
                      <m:sSup>
                        <m:sSupPr>
                          <m:ctrlPr>
                            <a:rPr lang="zh-CN" altLang="zh-CN" sz="1400" i="1">
                              <a:solidFill>
                                <a:srgbClr val="D91F14"/>
                              </a:solidFill>
                            </a:rPr>
                          </m:ctrlPr>
                        </m:sSupPr>
                        <m:e>
                          <m:r>
                            <a:rPr lang="en-US" altLang="zh-CN" sz="1400" i="1">
                              <a:solidFill>
                                <a:srgbClr val="D91F14"/>
                              </a:solidFill>
                            </a:rPr>
                            <m:t>𝑒</m:t>
                          </m:r>
                        </m:e>
                        <m:sup>
                          <m:r>
                            <a:rPr lang="zh-CN" altLang="en-US" sz="1400" i="1">
                              <a:solidFill>
                                <a:srgbClr val="D91F14"/>
                              </a:solidFill>
                            </a:rPr>
                            <m:t>−</m:t>
                          </m:r>
                          <m:r>
                            <a:rPr lang="en-US" altLang="zh-CN" sz="1400">
                              <a:solidFill>
                                <a:srgbClr val="D91F14"/>
                              </a:solidFill>
                            </a:rPr>
                            <m:t>1.476</m:t>
                          </m:r>
                        </m:sup>
                      </m:sSup>
                      <m:r>
                        <a:rPr lang="en-US" altLang="zh-CN" sz="1400">
                          <a:solidFill>
                            <a:srgbClr val="D91F14"/>
                          </a:solidFill>
                        </a:rPr>
                        <m:t>= 0.159</m:t>
                      </m:r>
                    </m:oMath>
                  </m:oMathPara>
                </a14:m>
                <a:endParaRPr lang="zh-CN" altLang="zh-CN" sz="1400" dirty="0">
                  <a:solidFill>
                    <a:srgbClr val="D91F14"/>
                  </a:solidFill>
                </a:endParaRPr>
              </a:p>
              <a:p>
                <a14:m>
                  <m:oMathPara xmlns:m="http://schemas.openxmlformats.org/officeDocument/2006/math">
                    <m:oMathParaPr>
                      <m:jc m:val="centerGroup"/>
                    </m:oMathParaPr>
                    <m:oMath xmlns:m="http://schemas.openxmlformats.org/officeDocument/2006/math">
                      <m:sSub>
                        <m:sSubPr>
                          <m:ctrlPr>
                            <a:rPr lang="zh-CN" altLang="zh-CN" sz="1400" i="1">
                              <a:solidFill>
                                <a:srgbClr val="D91F14"/>
                              </a:solidFill>
                            </a:rPr>
                          </m:ctrlPr>
                        </m:sSubPr>
                        <m:e>
                          <m:r>
                            <a:rPr lang="en-US" altLang="zh-CN" sz="1400" i="1">
                              <a:solidFill>
                                <a:srgbClr val="D91F14"/>
                              </a:solidFill>
                            </a:rPr>
                            <m:t>𝑔</m:t>
                          </m:r>
                        </m:e>
                        <m:sub>
                          <m:r>
                            <a:rPr lang="en-US" altLang="zh-CN" sz="1400">
                              <a:solidFill>
                                <a:srgbClr val="D91F14"/>
                              </a:solidFill>
                            </a:rPr>
                            <m:t>2</m:t>
                          </m:r>
                        </m:sub>
                      </m:sSub>
                      <m:d>
                        <m:dPr>
                          <m:ctrlPr>
                            <a:rPr lang="zh-CN" altLang="zh-CN" sz="1400" i="1">
                              <a:solidFill>
                                <a:srgbClr val="D91F14"/>
                              </a:solidFill>
                            </a:rPr>
                          </m:ctrlPr>
                        </m:dPr>
                        <m:e>
                          <m:r>
                            <a:rPr lang="en-US" altLang="zh-CN" sz="1400" i="1">
                              <a:solidFill>
                                <a:srgbClr val="D91F14"/>
                              </a:solidFill>
                            </a:rPr>
                            <m:t>𝑥</m:t>
                          </m:r>
                        </m:e>
                      </m:d>
                      <m:r>
                        <a:rPr lang="en-US" altLang="zh-CN" sz="1400">
                          <a:solidFill>
                            <a:srgbClr val="D91F14"/>
                          </a:solidFill>
                        </a:rPr>
                        <m:t>=</m:t>
                      </m:r>
                      <m:func>
                        <m:funcPr>
                          <m:ctrlPr>
                            <a:rPr lang="zh-CN" altLang="zh-CN" sz="1400" i="1">
                              <a:solidFill>
                                <a:srgbClr val="D91F14"/>
                              </a:solidFill>
                            </a:rPr>
                          </m:ctrlPr>
                        </m:funcPr>
                        <m:fName>
                          <m:r>
                            <m:rPr>
                              <m:sty m:val="p"/>
                            </m:rPr>
                            <a:rPr lang="en-US" altLang="zh-CN" sz="1400">
                              <a:solidFill>
                                <a:srgbClr val="D91F14"/>
                              </a:solidFill>
                            </a:rPr>
                            <m:t>exp</m:t>
                          </m:r>
                        </m:fName>
                        <m:e>
                          <m:d>
                            <m:dPr>
                              <m:ctrlPr>
                                <a:rPr lang="zh-CN" altLang="zh-CN" sz="1400" i="1">
                                  <a:solidFill>
                                    <a:srgbClr val="D91F14"/>
                                  </a:solidFill>
                                </a:rPr>
                              </m:ctrlPr>
                            </m:dPr>
                            <m:e>
                              <m:r>
                                <a:rPr lang="en-US" altLang="zh-CN" sz="1400" i="1">
                                  <a:solidFill>
                                    <a:srgbClr val="D91F14"/>
                                  </a:solidFill>
                                </a:rPr>
                                <m:t>−</m:t>
                              </m:r>
                              <m:f>
                                <m:fPr>
                                  <m:ctrlPr>
                                    <a:rPr lang="zh-CN" altLang="zh-CN" sz="1400" i="1">
                                      <a:solidFill>
                                        <a:srgbClr val="D91F14"/>
                                      </a:solidFill>
                                    </a:rPr>
                                  </m:ctrlPr>
                                </m:fPr>
                                <m:num>
                                  <m:r>
                                    <a:rPr lang="en-US" altLang="zh-CN" sz="1400">
                                      <a:solidFill>
                                        <a:srgbClr val="D91F14"/>
                                      </a:solidFill>
                                    </a:rPr>
                                    <m:t>1</m:t>
                                  </m:r>
                                </m:num>
                                <m:den>
                                  <m:r>
                                    <a:rPr lang="en-US" altLang="zh-CN" sz="1400">
                                      <a:solidFill>
                                        <a:srgbClr val="D91F14"/>
                                      </a:solidFill>
                                    </a:rPr>
                                    <m:t>2</m:t>
                                  </m:r>
                                </m:den>
                              </m:f>
                              <m:sSup>
                                <m:sSupPr>
                                  <m:ctrlPr>
                                    <a:rPr lang="zh-CN" altLang="zh-CN" sz="1400" i="1">
                                      <a:solidFill>
                                        <a:srgbClr val="D91F14"/>
                                      </a:solidFill>
                                    </a:rPr>
                                  </m:ctrlPr>
                                </m:sSupPr>
                                <m:e>
                                  <m:d>
                                    <m:dPr>
                                      <m:begChr m:val="["/>
                                      <m:endChr m:val="]"/>
                                      <m:ctrlPr>
                                        <a:rPr lang="zh-CN" altLang="zh-CN" sz="1400" i="1">
                                          <a:solidFill>
                                            <a:srgbClr val="D91F14"/>
                                          </a:solidFill>
                                        </a:rPr>
                                      </m:ctrlPr>
                                    </m:dPr>
                                    <m:e>
                                      <m:m>
                                        <m:mPr>
                                          <m:mcs>
                                            <m:mc>
                                              <m:mcPr>
                                                <m:count m:val="1"/>
                                                <m:mcJc m:val="center"/>
                                              </m:mcPr>
                                            </m:mc>
                                          </m:mcs>
                                          <m:ctrlPr>
                                            <a:rPr lang="zh-CN" altLang="zh-CN" sz="1400" i="1">
                                              <a:solidFill>
                                                <a:srgbClr val="D91F14"/>
                                              </a:solidFill>
                                            </a:rPr>
                                          </m:ctrlPr>
                                        </m:mPr>
                                        <m:mr>
                                          <m:e>
                                            <m:r>
                                              <a:rPr lang="en-US" altLang="zh-CN" sz="1400">
                                                <a:solidFill>
                                                  <a:srgbClr val="D91F14"/>
                                                </a:solidFill>
                                              </a:rPr>
                                              <m:t>1.0</m:t>
                                            </m:r>
                                            <m:r>
                                              <a:rPr lang="zh-CN" altLang="en-US" sz="1400" i="1">
                                                <a:solidFill>
                                                  <a:srgbClr val="D91F14"/>
                                                </a:solidFill>
                                              </a:rPr>
                                              <m:t>−</m:t>
                                            </m:r>
                                            <m:r>
                                              <a:rPr lang="en-US" altLang="zh-CN" sz="1400">
                                                <a:solidFill>
                                                  <a:srgbClr val="D91F14"/>
                                                </a:solidFill>
                                              </a:rPr>
                                              <m:t>3</m:t>
                                            </m:r>
                                          </m:e>
                                        </m:mr>
                                        <m:mr>
                                          <m:e>
                                            <m:r>
                                              <a:rPr lang="en-US" altLang="zh-CN" sz="1400">
                                                <a:solidFill>
                                                  <a:srgbClr val="D91F14"/>
                                                </a:solidFill>
                                              </a:rPr>
                                              <m:t>2.2</m:t>
                                            </m:r>
                                            <m:r>
                                              <a:rPr lang="zh-CN" altLang="en-US" sz="1400" i="1">
                                                <a:solidFill>
                                                  <a:srgbClr val="D91F14"/>
                                                </a:solidFill>
                                              </a:rPr>
                                              <m:t>−</m:t>
                                            </m:r>
                                            <m:r>
                                              <a:rPr lang="en-US" altLang="zh-CN" sz="1400">
                                                <a:solidFill>
                                                  <a:srgbClr val="D91F14"/>
                                                </a:solidFill>
                                              </a:rPr>
                                              <m:t>3</m:t>
                                            </m:r>
                                          </m:e>
                                        </m:mr>
                                      </m:m>
                                    </m:e>
                                  </m:d>
                                </m:e>
                                <m:sup>
                                  <m:r>
                                    <a:rPr lang="en-US" altLang="zh-CN" sz="1400" i="1">
                                      <a:solidFill>
                                        <a:srgbClr val="D91F14"/>
                                      </a:solidFill>
                                    </a:rPr>
                                    <m:t>𝑇</m:t>
                                  </m:r>
                                </m:sup>
                              </m:sSup>
                              <m:sSup>
                                <m:sSupPr>
                                  <m:ctrlPr>
                                    <a:rPr lang="zh-CN" altLang="zh-CN" sz="1400" i="1">
                                      <a:solidFill>
                                        <a:srgbClr val="D91F14"/>
                                      </a:solidFill>
                                    </a:rPr>
                                  </m:ctrlPr>
                                </m:sSupPr>
                                <m:e>
                                  <m:d>
                                    <m:dPr>
                                      <m:begChr m:val="["/>
                                      <m:endChr m:val="]"/>
                                      <m:ctrlPr>
                                        <a:rPr lang="zh-CN" altLang="zh-CN" sz="1400" i="1">
                                          <a:solidFill>
                                            <a:srgbClr val="D91F14"/>
                                          </a:solidFill>
                                        </a:rPr>
                                      </m:ctrlPr>
                                    </m:dPr>
                                    <m:e>
                                      <m:m>
                                        <m:mPr>
                                          <m:mcs>
                                            <m:mc>
                                              <m:mcPr>
                                                <m:count m:val="2"/>
                                                <m:mcJc m:val="center"/>
                                              </m:mcPr>
                                            </m:mc>
                                          </m:mcs>
                                          <m:ctrlPr>
                                            <a:rPr lang="zh-CN" altLang="zh-CN" sz="1400" i="1">
                                              <a:solidFill>
                                                <a:srgbClr val="D91F14"/>
                                              </a:solidFill>
                                            </a:rPr>
                                          </m:ctrlPr>
                                        </m:mPr>
                                        <m:mr>
                                          <m:e>
                                            <m:r>
                                              <a:rPr lang="en-US" altLang="zh-CN" sz="1400">
                                                <a:solidFill>
                                                  <a:srgbClr val="D91F14"/>
                                                </a:solidFill>
                                              </a:rPr>
                                              <m:t>1.1</m:t>
                                            </m:r>
                                          </m:e>
                                          <m:e>
                                            <m:r>
                                              <a:rPr lang="en-US" altLang="zh-CN" sz="1400">
                                                <a:solidFill>
                                                  <a:srgbClr val="D91F14"/>
                                                </a:solidFill>
                                              </a:rPr>
                                              <m:t>0.3</m:t>
                                            </m:r>
                                          </m:e>
                                        </m:mr>
                                        <m:mr>
                                          <m:e>
                                            <m:r>
                                              <a:rPr lang="en-US" altLang="zh-CN" sz="1400">
                                                <a:solidFill>
                                                  <a:srgbClr val="D91F14"/>
                                                </a:solidFill>
                                              </a:rPr>
                                              <m:t>0.3</m:t>
                                            </m:r>
                                          </m:e>
                                          <m:e>
                                            <m:r>
                                              <a:rPr lang="en-US" altLang="zh-CN" sz="1400">
                                                <a:solidFill>
                                                  <a:srgbClr val="D91F14"/>
                                                </a:solidFill>
                                              </a:rPr>
                                              <m:t>1.9</m:t>
                                            </m:r>
                                          </m:e>
                                        </m:mr>
                                      </m:m>
                                    </m:e>
                                  </m:d>
                                </m:e>
                                <m:sup>
                                  <m:r>
                                    <a:rPr lang="en-US" altLang="zh-CN" sz="1400" i="1">
                                      <a:solidFill>
                                        <a:srgbClr val="D91F14"/>
                                      </a:solidFill>
                                    </a:rPr>
                                    <m:t>−</m:t>
                                  </m:r>
                                  <m:r>
                                    <a:rPr lang="en-US" altLang="zh-CN" sz="1400">
                                      <a:solidFill>
                                        <a:srgbClr val="D91F14"/>
                                      </a:solidFill>
                                    </a:rPr>
                                    <m:t>1</m:t>
                                  </m:r>
                                </m:sup>
                              </m:sSup>
                              <m:d>
                                <m:dPr>
                                  <m:begChr m:val="["/>
                                  <m:endChr m:val="]"/>
                                  <m:ctrlPr>
                                    <a:rPr lang="zh-CN" altLang="zh-CN" sz="1400" i="1">
                                      <a:solidFill>
                                        <a:srgbClr val="D91F14"/>
                                      </a:solidFill>
                                    </a:rPr>
                                  </m:ctrlPr>
                                </m:dPr>
                                <m:e>
                                  <m:m>
                                    <m:mPr>
                                      <m:mcs>
                                        <m:mc>
                                          <m:mcPr>
                                            <m:count m:val="1"/>
                                            <m:mcJc m:val="center"/>
                                          </m:mcPr>
                                        </m:mc>
                                      </m:mcs>
                                      <m:ctrlPr>
                                        <a:rPr lang="zh-CN" altLang="zh-CN" sz="1400" i="1">
                                          <a:solidFill>
                                            <a:srgbClr val="D91F14"/>
                                          </a:solidFill>
                                        </a:rPr>
                                      </m:ctrlPr>
                                    </m:mPr>
                                    <m:mr>
                                      <m:e>
                                        <m:r>
                                          <a:rPr lang="en-US" altLang="zh-CN" sz="1400">
                                            <a:solidFill>
                                              <a:srgbClr val="D91F14"/>
                                            </a:solidFill>
                                          </a:rPr>
                                          <m:t>1.0</m:t>
                                        </m:r>
                                        <m:r>
                                          <a:rPr lang="zh-CN" altLang="en-US" sz="1400" i="1">
                                            <a:solidFill>
                                              <a:srgbClr val="D91F14"/>
                                            </a:solidFill>
                                          </a:rPr>
                                          <m:t>−</m:t>
                                        </m:r>
                                        <m:r>
                                          <a:rPr lang="en-US" altLang="zh-CN" sz="1400">
                                            <a:solidFill>
                                              <a:srgbClr val="D91F14"/>
                                            </a:solidFill>
                                          </a:rPr>
                                          <m:t>3</m:t>
                                        </m:r>
                                      </m:e>
                                    </m:mr>
                                    <m:mr>
                                      <m:e>
                                        <m:r>
                                          <a:rPr lang="en-US" altLang="zh-CN" sz="1400">
                                            <a:solidFill>
                                              <a:srgbClr val="D91F14"/>
                                            </a:solidFill>
                                          </a:rPr>
                                          <m:t>2.2</m:t>
                                        </m:r>
                                        <m:r>
                                          <a:rPr lang="zh-CN" altLang="en-US" sz="1400" i="1">
                                            <a:solidFill>
                                              <a:srgbClr val="D91F14"/>
                                            </a:solidFill>
                                          </a:rPr>
                                          <m:t>−</m:t>
                                        </m:r>
                                        <m:r>
                                          <a:rPr lang="en-US" altLang="zh-CN" sz="1400">
                                            <a:solidFill>
                                              <a:srgbClr val="D91F14"/>
                                            </a:solidFill>
                                          </a:rPr>
                                          <m:t>3</m:t>
                                        </m:r>
                                      </m:e>
                                    </m:mr>
                                  </m:m>
                                </m:e>
                              </m:d>
                            </m:e>
                          </m:d>
                        </m:e>
                      </m:func>
                      <m:r>
                        <a:rPr lang="en-US" altLang="zh-CN" sz="1400">
                          <a:solidFill>
                            <a:srgbClr val="D91F14"/>
                          </a:solidFill>
                        </a:rPr>
                        <m:t>=</m:t>
                      </m:r>
                      <m:sSup>
                        <m:sSupPr>
                          <m:ctrlPr>
                            <a:rPr lang="zh-CN" altLang="zh-CN" sz="1400" i="1">
                              <a:solidFill>
                                <a:srgbClr val="D91F14"/>
                              </a:solidFill>
                            </a:rPr>
                          </m:ctrlPr>
                        </m:sSupPr>
                        <m:e>
                          <m:r>
                            <a:rPr lang="en-US" altLang="zh-CN" sz="1400" i="1">
                              <a:solidFill>
                                <a:srgbClr val="D91F14"/>
                              </a:solidFill>
                            </a:rPr>
                            <m:t>𝑒</m:t>
                          </m:r>
                        </m:e>
                        <m:sup>
                          <m:r>
                            <a:rPr lang="zh-CN" altLang="en-US" sz="1400" i="1">
                              <a:solidFill>
                                <a:srgbClr val="D91F14"/>
                              </a:solidFill>
                            </a:rPr>
                            <m:t>−</m:t>
                          </m:r>
                          <m:r>
                            <a:rPr lang="en-US" altLang="zh-CN" sz="1400">
                              <a:solidFill>
                                <a:srgbClr val="D91F14"/>
                              </a:solidFill>
                            </a:rPr>
                            <m:t>1.836</m:t>
                          </m:r>
                        </m:sup>
                      </m:sSup>
                      <m:r>
                        <a:rPr lang="en-US" altLang="zh-CN" sz="1400">
                          <a:solidFill>
                            <a:srgbClr val="D91F14"/>
                          </a:solidFill>
                        </a:rPr>
                        <m:t>= 0.229</m:t>
                      </m:r>
                    </m:oMath>
                  </m:oMathPara>
                </a14:m>
                <a:endParaRPr lang="zh-CN" altLang="zh-CN" sz="1400" dirty="0">
                  <a:solidFill>
                    <a:srgbClr val="D91F14"/>
                  </a:solidFill>
                </a:endParaRPr>
              </a:p>
              <a:p>
                <a:pPr marL="126900" lvl="1" fontAlgn="base">
                  <a:lnSpc>
                    <a:spcPct val="130000"/>
                  </a:lnSpc>
                  <a:spcBef>
                    <a:spcPts val="500"/>
                  </a:spcBef>
                  <a:spcAft>
                    <a:spcPct val="0"/>
                  </a:spcAft>
                  <a:buClr>
                    <a:srgbClr val="0070C0"/>
                  </a:buClr>
                  <a:buSzPct val="90000"/>
                </a:pP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由于</a:t>
                </a:r>
                <a14:m>
                  <m:oMath xmlns:m="http://schemas.openxmlformats.org/officeDocument/2006/math">
                    <m:sSub>
                      <m:sSubPr>
                        <m:ctrlPr>
                          <a:rPr lang="zh-CN"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𝑔</m:t>
                        </m:r>
                      </m:e>
                      <m:sub>
                        <m:r>
                          <a:rPr lang="en-US"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2</m:t>
                        </m:r>
                      </m:sub>
                    </m:sSub>
                    <m:d>
                      <m:dPr>
                        <m:ctrlPr>
                          <a:rPr lang="zh-CN"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𝑥</m:t>
                        </m:r>
                      </m:e>
                    </m:d>
                    <m:r>
                      <a:rPr lang="en-US"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&gt;</m:t>
                    </m:r>
                    <m:sSub>
                      <m:sSubPr>
                        <m:ctrlPr>
                          <a:rPr lang="zh-CN"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𝑔</m:t>
                        </m:r>
                      </m:e>
                      <m:sub>
                        <m:r>
                          <a:rPr lang="en-US"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1</m:t>
                        </m:r>
                      </m:sub>
                    </m:sSub>
                    <m:d>
                      <m:dPr>
                        <m:ctrlPr>
                          <a:rPr lang="zh-CN"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𝑥</m:t>
                        </m:r>
                      </m:e>
                    </m:d>
                    <m:r>
                      <a:rPr lang="zh-CN" altLang="en-US" sz="1600" b="0" i="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oMath>
                </a14:m>
                <a:r>
                  <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因此样本</a:t>
                </a:r>
                <a14:m>
                  <m:oMath xmlns:m="http://schemas.openxmlformats.org/officeDocument/2006/math">
                    <m:r>
                      <a:rPr lang="en-US"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𝒙</m:t>
                    </m:r>
                  </m:oMath>
                </a14:m>
                <a:r>
                  <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属</a:t>
                </a:r>
                <a14:m>
                  <m:oMath xmlns:m="http://schemas.openxmlformats.org/officeDocument/2006/math">
                    <m:sSub>
                      <m:sSubPr>
                        <m:ctrlPr>
                          <a:rPr lang="zh-CN"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𝜔</m:t>
                        </m:r>
                      </m:e>
                      <m:sub>
                        <m:r>
                          <a:rPr lang="en-US" altLang="zh-CN" sz="16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2</m:t>
                        </m:r>
                      </m:sub>
                    </m:sSub>
                  </m:oMath>
                </a14:m>
                <a:r>
                  <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类别</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8501114" cy="4712059"/>
              </a:xfrm>
              <a:prstGeom prst="rect">
                <a:avLst/>
              </a:prstGeom>
              <a:blipFill>
                <a:blip r:embed="rId5"/>
                <a:stretch>
                  <a:fillRect b="-538"/>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3" name="音频 2">
            <a:hlinkClick r:id="" action="ppaction://media"/>
            <a:extLst>
              <a:ext uri="{FF2B5EF4-FFF2-40B4-BE49-F238E27FC236}">
                <a16:creationId xmlns:a16="http://schemas.microsoft.com/office/drawing/2014/main" id="{1DAE1CB8-B45B-1C43-9AE9-CFDF3411B8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72295343"/>
      </p:ext>
    </p:extLst>
  </p:cSld>
  <p:clrMapOvr>
    <a:masterClrMapping/>
  </p:clrMapOvr>
  <mc:AlternateContent xmlns:mc="http://schemas.openxmlformats.org/markup-compatibility/2006">
    <mc:Choice xmlns:p14="http://schemas.microsoft.com/office/powerpoint/2010/main" Requires="p14">
      <p:transition p14:dur="0" advTm="63562"/>
    </mc:Choice>
    <mc:Fallback>
      <p:transition advTm="63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498073"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第二章 贝叶斯决策论</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501114" cy="4615302"/>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已知</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iris</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数据中的</a:t>
                </a:r>
                <a:r>
                  <a:rPr lang="en-US" altLang="zh-CN" sz="1600" dirty="0" err="1">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setosa</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类的</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10</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个样本的部分特征数据如下，利用朴素贝叶斯分类器</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直方图法</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(bin</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边长为</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0.4cm)</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估计花萼长度</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=4.8cm, </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花萼宽度</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=3.2cm</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的样本的类条件概率密度</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解：首先利用直方图法，</a:t>
                </a:r>
                <a:endPar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花萼长度范围为</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4.4~5.4</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，以</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4.4</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为第一个</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bin</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的中心，</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bin</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宽度为</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0.4,</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bin</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空间前闭后开</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则花萼长度</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4.8cm</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所处的</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bin</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为</a:t>
                </a:r>
                <a14:m>
                  <m:oMath xmlns:m="http://schemas.openxmlformats.org/officeDocument/2006/math">
                    <m:sSub>
                      <m:sSubPr>
                        <m:ctrlPr>
                          <a:rPr lang="en-US" altLang="zh-CN" sz="1600" b="0" i="0"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m:rPr>
                            <m:sty m:val="p"/>
                          </m:rPr>
                          <a:rPr lang="en-US" altLang="zh-CN" sz="1600" b="0" i="0"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B</m:t>
                        </m:r>
                      </m:e>
                      <m:sub>
                        <m:r>
                          <a:rPr lang="en-US" altLang="zh-CN" sz="16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1,2</m:t>
                        </m:r>
                      </m:sub>
                    </m:sSub>
                    <m:r>
                      <a:rPr lang="en-US" altLang="zh-CN" sz="16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sz="160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[4.6,5.0)</m:t>
                    </m:r>
                  </m:oMath>
                </a14:m>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，包含</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个样本，该</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bin</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的概率密度函数：</a:t>
                </a:r>
                <a:endPar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14:m>
                  <m:oMathPara xmlns:m="http://schemas.openxmlformats.org/officeDocument/2006/math">
                    <m:oMathParaPr>
                      <m:jc m:val="centerGroup"/>
                    </m:oMathParaPr>
                    <m:oMath xmlns:m="http://schemas.openxmlformats.org/officeDocument/2006/math">
                      <m:r>
                        <a:rPr lang="en-US" altLang="zh-CN" sz="1400" smtClean="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𝑃</m:t>
                      </m:r>
                      <m:d>
                        <m:dPr>
                          <m:ctrlPr>
                            <a:rPr lang="zh-CN"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sSub>
                            <m:sSubPr>
                              <m:ctrlPr>
                                <a:rPr lang="zh-CN"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𝑥</m:t>
                              </m:r>
                            </m:e>
                            <m:sub>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1</m:t>
                              </m:r>
                            </m:sub>
                          </m:sSub>
                          <m:r>
                            <a:rPr lang="en-US" altLang="zh-CN" sz="1400" b="0" i="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=4.8</m:t>
                          </m:r>
                        </m:e>
                        <m:e>
                          <m:r>
                            <m:rPr>
                              <m:sty m:val="p"/>
                            </m:rPr>
                            <a:rPr lang="en-US" altLang="zh-CN" sz="1400" i="1">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setosa</m:t>
                          </m:r>
                        </m:e>
                      </m:d>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f>
                        <m:fPr>
                          <m:ctrlPr>
                            <a:rPr lang="zh-CN"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1400" b="0" i="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5</m:t>
                          </m:r>
                        </m:num>
                        <m:den>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10</m:t>
                          </m:r>
                        </m:den>
                      </m:f>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f>
                        <m:fPr>
                          <m:ctrlPr>
                            <a:rPr lang="zh-CN"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1</m:t>
                          </m:r>
                        </m:num>
                        <m:den>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0.4</m:t>
                          </m:r>
                        </m:den>
                      </m:f>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f>
                        <m:fPr>
                          <m:ctrlPr>
                            <a:rPr lang="zh-CN"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1400" b="0" i="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5</m:t>
                          </m:r>
                        </m:num>
                        <m:den>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4</m:t>
                          </m:r>
                        </m:den>
                      </m:f>
                    </m:oMath>
                  </m:oMathPara>
                </a14:m>
                <a:endParaRPr lang="en-US" altLang="zh-CN" sz="14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花萼宽度范围为</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2.9~3.9</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，以</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2.9</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为第一个</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bin</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的中心，</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bin</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宽度为</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0.4,</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bin</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空间前闭后开，则花萼宽度</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3.2cm</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所处的</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bin</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为</a:t>
                </a:r>
                <a14:m>
                  <m:oMath xmlns:m="http://schemas.openxmlformats.org/officeDocument/2006/math">
                    <m:sSub>
                      <m:sSubPr>
                        <m:ctrlPr>
                          <a:rPr lang="en-US" altLang="zh-CN" sz="1600" i="1" dirty="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m:rPr>
                            <m:sty m:val="p"/>
                          </m:rPr>
                          <a:rPr lang="en-US" altLang="zh-CN" sz="1600" dirty="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B</m:t>
                        </m:r>
                      </m:e>
                      <m:sub>
                        <m:r>
                          <a:rPr lang="en-US" altLang="zh-CN" sz="16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2</m:t>
                        </m:r>
                        <m:r>
                          <a:rPr lang="en-US" altLang="zh-CN" sz="1600" i="1" dirty="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,2</m:t>
                        </m:r>
                      </m:sub>
                    </m:sSub>
                    <m:r>
                      <a:rPr lang="en-US" altLang="zh-CN" sz="1600" i="1" dirty="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sz="16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3</m:t>
                    </m:r>
                    <m:r>
                      <a:rPr lang="en-US" altLang="zh-CN" sz="1600" i="1" dirty="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sz="16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1</m:t>
                    </m:r>
                    <m:r>
                      <a:rPr lang="en-US" altLang="zh-CN" sz="1600" i="1" dirty="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sz="16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3</m:t>
                    </m:r>
                    <m:r>
                      <a:rPr lang="en-US" altLang="zh-CN" sz="1600" i="1" dirty="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sz="16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5</m:t>
                    </m:r>
                    <m:r>
                      <a:rPr lang="en-US" altLang="zh-CN" sz="1600" i="1" dirty="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oMath>
                </a14:m>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，包含</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个样本，该</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bin</a:t>
                </a: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的概率密度函数：</a:t>
                </a:r>
                <a:endPar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14:m>
                  <m:oMathPara xmlns:m="http://schemas.openxmlformats.org/officeDocument/2006/math">
                    <m:oMathParaPr>
                      <m:jc m:val="centerGroup"/>
                    </m:oMathParaPr>
                    <m:oMath xmlns:m="http://schemas.openxmlformats.org/officeDocument/2006/math">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𝑃</m:t>
                      </m:r>
                      <m:d>
                        <m:dPr>
                          <m:ctrlPr>
                            <a:rPr lang="zh-CN" altLang="zh-CN" sz="1400" i="1">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dPr>
                        <m:e>
                          <m:sSub>
                            <m:sSubPr>
                              <m:ctrlPr>
                                <a:rPr lang="zh-CN" altLang="zh-CN" sz="1400" i="1">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𝑥</m:t>
                              </m:r>
                            </m:e>
                            <m:sub>
                              <m:r>
                                <a:rPr lang="en-US" altLang="zh-CN" sz="1400" b="0" i="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2</m:t>
                              </m:r>
                            </m:sub>
                          </m:sSub>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sz="1400" b="0" i="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3</m:t>
                          </m:r>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sz="14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2</m:t>
                          </m:r>
                        </m:e>
                        <m:e>
                          <m:r>
                            <m:rPr>
                              <m:sty m:val="p"/>
                            </m:rPr>
                            <a:rPr lang="en-US" altLang="zh-CN" sz="1400" i="1">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setosa</m:t>
                          </m:r>
                        </m:e>
                      </m:d>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f>
                        <m:fPr>
                          <m:ctrlPr>
                            <a:rPr lang="zh-CN" altLang="zh-CN" sz="1400" i="1">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fPr>
                        <m:num>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5</m:t>
                          </m:r>
                        </m:num>
                        <m:den>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10</m:t>
                          </m:r>
                        </m:den>
                      </m:f>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f>
                        <m:fPr>
                          <m:ctrlPr>
                            <a:rPr lang="zh-CN" altLang="zh-CN" sz="1400" i="1">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fPr>
                        <m:num>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1</m:t>
                          </m:r>
                        </m:num>
                        <m:den>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0.4</m:t>
                          </m:r>
                        </m:den>
                      </m:f>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f>
                        <m:fPr>
                          <m:ctrlPr>
                            <a:rPr lang="zh-CN" altLang="zh-CN" sz="1400" i="1">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fPr>
                        <m:num>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5</m:t>
                          </m:r>
                        </m:num>
                        <m:den>
                          <m:r>
                            <a:rPr lang="en-US" altLang="zh-CN" sz="140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4</m:t>
                          </m:r>
                        </m:den>
                      </m:f>
                    </m:oMath>
                  </m:oMathPara>
                </a14:m>
                <a:endParaRPr lang="en-US" altLang="zh-CN" sz="14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根据朴素贝叶斯分类器：</a:t>
                </a:r>
                <a:endPar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spcBef>
                    <a:spcPts val="500"/>
                  </a:spcBef>
                  <a:spcAft>
                    <a:spcPct val="0"/>
                  </a:spcAft>
                  <a:buClr>
                    <a:srgbClr val="0070C0"/>
                  </a:buClr>
                  <a:buSzPct val="90000"/>
                </a:pPr>
                <a14:m>
                  <m:oMathPara xmlns:m="http://schemas.openxmlformats.org/officeDocument/2006/math">
                    <m:oMathParaPr>
                      <m:jc m:val="centerGroup"/>
                    </m:oMathParaPr>
                    <m:oMath xmlns:m="http://schemas.openxmlformats.org/officeDocument/2006/math">
                      <m:r>
                        <a:rPr lang="en-US" altLang="zh-CN" sz="14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𝑝</m:t>
                      </m:r>
                      <m:d>
                        <m:dPr>
                          <m:ctrlPr>
                            <a:rPr lang="zh-CN"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𝒙</m:t>
                          </m:r>
                        </m:e>
                        <m:e>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𝜔</m:t>
                          </m:r>
                        </m:e>
                      </m:d>
                      <m:r>
                        <m:rPr>
                          <m:aln/>
                        </m:rP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nary>
                        <m:naryPr>
                          <m:chr m:val="∏"/>
                          <m:limLoc m:val="undOvr"/>
                          <m:ctrlPr>
                            <a:rPr lang="zh-CN"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naryPr>
                        <m:sub>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𝑖</m:t>
                          </m:r>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=1</m:t>
                          </m:r>
                        </m:sub>
                        <m:sup>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𝑑</m:t>
                          </m:r>
                          <m:r>
                            <a:rPr lang="en-US" altLang="zh-CN" sz="1400" b="0" i="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=2</m:t>
                          </m:r>
                        </m:sup>
                        <m:e>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𝑃</m:t>
                          </m:r>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sSub>
                            <m:sSubPr>
                              <m:ctrlPr>
                                <a:rPr lang="zh-CN"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𝑥</m:t>
                              </m:r>
                            </m:e>
                            <m:sub>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𝜔</m:t>
                          </m:r>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e>
                      </m:nary>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f>
                        <m:fPr>
                          <m:ctrlPr>
                            <a:rPr lang="zh-CN"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1400" b="0" i="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5</m:t>
                          </m:r>
                        </m:num>
                        <m:den>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4</m:t>
                          </m:r>
                        </m:den>
                      </m:f>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f>
                        <m:fPr>
                          <m:ctrlPr>
                            <a:rPr lang="zh-CN"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1400" b="0" i="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5</m:t>
                          </m:r>
                        </m:num>
                        <m:den>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4</m:t>
                          </m:r>
                        </m:den>
                      </m:f>
                      <m:r>
                        <a:rPr lang="en-US" altLang="zh-CN" sz="14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1400" b="0" i="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1.5625</m:t>
                      </m:r>
                    </m:oMath>
                  </m:oMathPara>
                </a14:m>
                <a:endPar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8501114" cy="4615302"/>
              </a:xfrm>
              <a:prstGeom prst="rect">
                <a:avLst/>
              </a:prstGeom>
              <a:blipFill>
                <a:blip r:embed="rId5"/>
                <a:stretch>
                  <a:fillRect b="-22253"/>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1">
            <a:extLst>
              <a:ext uri="{FF2B5EF4-FFF2-40B4-BE49-F238E27FC236}">
                <a16:creationId xmlns:a16="http://schemas.microsoft.com/office/drawing/2014/main" id="{8EF1FC62-4874-5B40-83BC-10A9FBA2A767}"/>
              </a:ext>
            </a:extLst>
          </p:cNvPr>
          <p:cNvGraphicFramePr>
            <a:graphicFrameLocks noGrp="1"/>
          </p:cNvGraphicFramePr>
          <p:nvPr>
            <p:extLst>
              <p:ext uri="{D42A27DB-BD31-4B8C-83A1-F6EECF244321}">
                <p14:modId xmlns:p14="http://schemas.microsoft.com/office/powerpoint/2010/main" val="1554015297"/>
              </p:ext>
            </p:extLst>
          </p:nvPr>
        </p:nvGraphicFramePr>
        <p:xfrm>
          <a:off x="8842370" y="1829183"/>
          <a:ext cx="3151245" cy="2982441"/>
        </p:xfrm>
        <a:graphic>
          <a:graphicData uri="http://schemas.openxmlformats.org/drawingml/2006/table">
            <a:tbl>
              <a:tblPr firstRow="1" firstCol="1" bandRow="1">
                <a:tableStyleId>{5C22544A-7EE6-4342-B048-85BDC9FD1C3A}</a:tableStyleId>
              </a:tblPr>
              <a:tblGrid>
                <a:gridCol w="753244">
                  <a:extLst>
                    <a:ext uri="{9D8B030D-6E8A-4147-A177-3AD203B41FA5}">
                      <a16:colId xmlns:a16="http://schemas.microsoft.com/office/drawing/2014/main" val="328036753"/>
                    </a:ext>
                  </a:extLst>
                </a:gridCol>
                <a:gridCol w="792370">
                  <a:extLst>
                    <a:ext uri="{9D8B030D-6E8A-4147-A177-3AD203B41FA5}">
                      <a16:colId xmlns:a16="http://schemas.microsoft.com/office/drawing/2014/main" val="1725237189"/>
                    </a:ext>
                  </a:extLst>
                </a:gridCol>
                <a:gridCol w="792370">
                  <a:extLst>
                    <a:ext uri="{9D8B030D-6E8A-4147-A177-3AD203B41FA5}">
                      <a16:colId xmlns:a16="http://schemas.microsoft.com/office/drawing/2014/main" val="727219175"/>
                    </a:ext>
                  </a:extLst>
                </a:gridCol>
                <a:gridCol w="813261">
                  <a:extLst>
                    <a:ext uri="{9D8B030D-6E8A-4147-A177-3AD203B41FA5}">
                      <a16:colId xmlns:a16="http://schemas.microsoft.com/office/drawing/2014/main" val="2835777467"/>
                    </a:ext>
                  </a:extLst>
                </a:gridCol>
              </a:tblGrid>
              <a:tr h="271131">
                <a:tc>
                  <a:txBody>
                    <a:bodyPr/>
                    <a:lstStyle/>
                    <a:p>
                      <a:pPr algn="ctr"/>
                      <a:r>
                        <a:rPr lang="zh-CN" sz="1050" kern="100">
                          <a:effectLst/>
                        </a:rPr>
                        <a:t>序号</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tc>
                <a:tc>
                  <a:txBody>
                    <a:bodyPr/>
                    <a:lstStyle/>
                    <a:p>
                      <a:pPr algn="ctr"/>
                      <a:r>
                        <a:rPr lang="zh-CN" sz="1050" kern="100">
                          <a:effectLst/>
                        </a:rPr>
                        <a:t>花萼长度</a:t>
                      </a:r>
                      <a:r>
                        <a:rPr lang="en-US" sz="1050" kern="100">
                          <a:effectLst/>
                        </a:rPr>
                        <a:t>/cm</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zh-CN" sz="1050" kern="100">
                          <a:effectLst/>
                        </a:rPr>
                        <a:t>花萼宽度</a:t>
                      </a:r>
                      <a:r>
                        <a:rPr lang="en-US" sz="1050" kern="100">
                          <a:effectLst/>
                        </a:rPr>
                        <a:t>/cm</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zh-CN" sz="1050" kern="100">
                          <a:effectLst/>
                        </a:rPr>
                        <a:t>类别</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744211150"/>
                  </a:ext>
                </a:extLst>
              </a:tr>
              <a:tr h="271131">
                <a:tc>
                  <a:txBody>
                    <a:bodyPr/>
                    <a:lstStyle/>
                    <a:p>
                      <a:pPr algn="ctr"/>
                      <a:r>
                        <a:rPr lang="en-US" sz="1050" kern="100">
                          <a:effectLst/>
                        </a:rPr>
                        <a:t>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tc>
                <a:tc>
                  <a:txBody>
                    <a:bodyPr/>
                    <a:lstStyle/>
                    <a:p>
                      <a:pPr algn="ctr"/>
                      <a:r>
                        <a:rPr lang="en-US" sz="1050" kern="100">
                          <a:effectLst/>
                        </a:rPr>
                        <a:t>5.1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a:effectLst/>
                        </a:rPr>
                        <a:t>3.5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188751747"/>
                  </a:ext>
                </a:extLst>
              </a:tr>
              <a:tr h="271131">
                <a:tc>
                  <a:txBody>
                    <a:bodyPr/>
                    <a:lstStyle/>
                    <a:p>
                      <a:pPr algn="ctr"/>
                      <a:r>
                        <a:rPr lang="en-US" sz="1050" kern="100">
                          <a:effectLst/>
                        </a:rPr>
                        <a:t>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tc>
                <a:tc>
                  <a:txBody>
                    <a:bodyPr/>
                    <a:lstStyle/>
                    <a:p>
                      <a:pPr algn="ctr"/>
                      <a:r>
                        <a:rPr lang="en-US" sz="1050" kern="100" dirty="0">
                          <a:solidFill>
                            <a:srgbClr val="D91F14"/>
                          </a:solidFill>
                          <a:effectLst/>
                        </a:rPr>
                        <a:t>4.9</a:t>
                      </a:r>
                      <a:endParaRPr lang="zh-CN" sz="1050" kern="100" dirty="0">
                        <a:solidFill>
                          <a:srgbClr val="D91F14"/>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a:effectLst/>
                        </a:rPr>
                        <a:t>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469395235"/>
                  </a:ext>
                </a:extLst>
              </a:tr>
              <a:tr h="271131">
                <a:tc>
                  <a:txBody>
                    <a:bodyPr/>
                    <a:lstStyle/>
                    <a:p>
                      <a:pPr algn="ctr"/>
                      <a:r>
                        <a:rPr lang="en-US" sz="1050" kern="100">
                          <a:effectLst/>
                        </a:rPr>
                        <a:t>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tc>
                <a:tc>
                  <a:txBody>
                    <a:bodyPr/>
                    <a:lstStyle/>
                    <a:p>
                      <a:pPr algn="ctr"/>
                      <a:r>
                        <a:rPr lang="en-US" sz="1050" kern="100" dirty="0">
                          <a:solidFill>
                            <a:srgbClr val="D91F14"/>
                          </a:solidFill>
                          <a:effectLst/>
                        </a:rPr>
                        <a:t>4.7</a:t>
                      </a:r>
                      <a:endParaRPr lang="zh-CN" sz="1050" kern="100" dirty="0">
                        <a:solidFill>
                          <a:srgbClr val="D91F14"/>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dirty="0">
                          <a:solidFill>
                            <a:srgbClr val="0070C0"/>
                          </a:solidFill>
                          <a:effectLst/>
                        </a:rPr>
                        <a:t>3.2</a:t>
                      </a:r>
                      <a:endParaRPr lang="zh-CN" sz="1050" kern="100"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094705926"/>
                  </a:ext>
                </a:extLst>
              </a:tr>
              <a:tr h="271131">
                <a:tc>
                  <a:txBody>
                    <a:bodyPr/>
                    <a:lstStyle/>
                    <a:p>
                      <a:pPr algn="ctr"/>
                      <a:r>
                        <a:rPr lang="en-US" sz="1050" kern="100">
                          <a:effectLst/>
                        </a:rPr>
                        <a:t>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tc>
                <a:tc>
                  <a:txBody>
                    <a:bodyPr/>
                    <a:lstStyle/>
                    <a:p>
                      <a:pPr algn="ctr"/>
                      <a:r>
                        <a:rPr lang="en-US" sz="1050" kern="100" dirty="0">
                          <a:solidFill>
                            <a:srgbClr val="D91F14"/>
                          </a:solidFill>
                          <a:effectLst/>
                        </a:rPr>
                        <a:t>4.6</a:t>
                      </a:r>
                      <a:endParaRPr lang="zh-CN" sz="1050" kern="100" dirty="0">
                        <a:solidFill>
                          <a:srgbClr val="D91F14"/>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marL="0" algn="ctr" defTabSz="457128" rtl="0" eaLnBrk="1" latinLnBrk="0" hangingPunct="1"/>
                      <a:r>
                        <a:rPr lang="en-US" sz="1050" kern="100" dirty="0">
                          <a:solidFill>
                            <a:srgbClr val="0070C0"/>
                          </a:solidFill>
                          <a:effectLst/>
                          <a:latin typeface="+mn-lt"/>
                          <a:ea typeface="+mn-ea"/>
                          <a:cs typeface="+mn-cs"/>
                        </a:rPr>
                        <a:t>3.1</a:t>
                      </a:r>
                      <a:endParaRPr lang="zh-CN" altLang="en-US" sz="1050" kern="100" dirty="0">
                        <a:solidFill>
                          <a:srgbClr val="0070C0"/>
                        </a:solidFill>
                        <a:effectLst/>
                        <a:latin typeface="+mn-lt"/>
                        <a:ea typeface="+mn-ea"/>
                        <a:cs typeface="+mn-cs"/>
                      </a:endParaRPr>
                    </a:p>
                  </a:txBody>
                  <a:tcPr marL="9525" marR="9525" marT="9525" marB="9525" anchor="ctr"/>
                </a:tc>
                <a:tc>
                  <a:txBody>
                    <a:bodyPr/>
                    <a:lstStyle/>
                    <a:p>
                      <a:pPr algn="ctr"/>
                      <a:r>
                        <a:rPr lang="en-US" sz="1050" kern="10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974819145"/>
                  </a:ext>
                </a:extLst>
              </a:tr>
              <a:tr h="271131">
                <a:tc>
                  <a:txBody>
                    <a:bodyPr/>
                    <a:lstStyle/>
                    <a:p>
                      <a:pPr algn="ctr"/>
                      <a:r>
                        <a:rPr lang="en-US" sz="1050" kern="100">
                          <a:effectLst/>
                        </a:rPr>
                        <a:t>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tc>
                <a:tc>
                  <a:txBody>
                    <a:bodyPr/>
                    <a:lstStyle/>
                    <a:p>
                      <a:pPr algn="ctr"/>
                      <a:r>
                        <a:rPr lang="en-US" sz="1050" kern="100">
                          <a:effectLst/>
                        </a:rPr>
                        <a:t>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dirty="0">
                          <a:effectLst/>
                        </a:rPr>
                        <a:t>3.6</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273628706"/>
                  </a:ext>
                </a:extLst>
              </a:tr>
              <a:tr h="271131">
                <a:tc>
                  <a:txBody>
                    <a:bodyPr/>
                    <a:lstStyle/>
                    <a:p>
                      <a:pPr algn="ctr"/>
                      <a:r>
                        <a:rPr lang="en-US" sz="1050" kern="100">
                          <a:effectLst/>
                        </a:rPr>
                        <a:t>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tc>
                <a:tc>
                  <a:txBody>
                    <a:bodyPr/>
                    <a:lstStyle/>
                    <a:p>
                      <a:pPr algn="ctr"/>
                      <a:r>
                        <a:rPr lang="en-US" sz="1050" kern="100">
                          <a:effectLst/>
                        </a:rPr>
                        <a:t>5.4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dirty="0">
                          <a:effectLst/>
                        </a:rPr>
                        <a:t>3.9</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4112229697"/>
                  </a:ext>
                </a:extLst>
              </a:tr>
              <a:tr h="271131">
                <a:tc>
                  <a:txBody>
                    <a:bodyPr/>
                    <a:lstStyle/>
                    <a:p>
                      <a:pPr algn="ctr"/>
                      <a:r>
                        <a:rPr lang="en-US" sz="1050" kern="100">
                          <a:effectLst/>
                        </a:rPr>
                        <a:t>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tc>
                <a:tc>
                  <a:txBody>
                    <a:bodyPr/>
                    <a:lstStyle/>
                    <a:p>
                      <a:pPr algn="ctr"/>
                      <a:r>
                        <a:rPr lang="en-US" sz="1050" kern="100" dirty="0">
                          <a:solidFill>
                            <a:srgbClr val="D91F14"/>
                          </a:solidFill>
                          <a:effectLst/>
                        </a:rPr>
                        <a:t>4.6</a:t>
                      </a:r>
                      <a:endParaRPr lang="zh-CN" sz="1050" kern="100" dirty="0">
                        <a:solidFill>
                          <a:srgbClr val="D91F14"/>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dirty="0">
                          <a:solidFill>
                            <a:srgbClr val="0070C0"/>
                          </a:solidFill>
                          <a:effectLst/>
                          <a:latin typeface="+mn-lt"/>
                          <a:ea typeface="+mn-ea"/>
                          <a:cs typeface="+mn-cs"/>
                        </a:rPr>
                        <a:t>3.4</a:t>
                      </a:r>
                      <a:endParaRPr lang="zh-CN" altLang="en-US" sz="1050" kern="100" dirty="0">
                        <a:solidFill>
                          <a:srgbClr val="0070C0"/>
                        </a:solidFill>
                        <a:effectLst/>
                        <a:latin typeface="+mn-lt"/>
                        <a:ea typeface="+mn-ea"/>
                        <a:cs typeface="+mn-cs"/>
                      </a:endParaRPr>
                    </a:p>
                  </a:txBody>
                  <a:tcPr marL="9525" marR="9525" marT="9525" marB="9525" anchor="ctr"/>
                </a:tc>
                <a:tc>
                  <a:txBody>
                    <a:bodyPr/>
                    <a:lstStyle/>
                    <a:p>
                      <a:pPr algn="ctr"/>
                      <a:r>
                        <a:rPr lang="en-US" sz="1050" kern="10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368414328"/>
                  </a:ext>
                </a:extLst>
              </a:tr>
              <a:tr h="271131">
                <a:tc>
                  <a:txBody>
                    <a:bodyPr/>
                    <a:lstStyle/>
                    <a:p>
                      <a:pPr algn="ctr"/>
                      <a:r>
                        <a:rPr lang="en-US" sz="1050" kern="100">
                          <a:effectLst/>
                        </a:rPr>
                        <a:t>8</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tc>
                <a:tc>
                  <a:txBody>
                    <a:bodyPr/>
                    <a:lstStyle/>
                    <a:p>
                      <a:pPr algn="ctr"/>
                      <a:r>
                        <a:rPr lang="en-US" sz="1050" kern="100">
                          <a:effectLst/>
                        </a:rPr>
                        <a:t>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dirty="0">
                          <a:solidFill>
                            <a:srgbClr val="0070C0"/>
                          </a:solidFill>
                          <a:effectLst/>
                          <a:latin typeface="+mn-lt"/>
                          <a:ea typeface="+mn-ea"/>
                          <a:cs typeface="+mn-cs"/>
                        </a:rPr>
                        <a:t>3.4</a:t>
                      </a:r>
                      <a:endParaRPr lang="zh-CN" altLang="en-US" sz="1050" kern="100" dirty="0">
                        <a:solidFill>
                          <a:srgbClr val="0070C0"/>
                        </a:solidFill>
                        <a:effectLst/>
                        <a:latin typeface="+mn-lt"/>
                        <a:ea typeface="+mn-ea"/>
                        <a:cs typeface="+mn-cs"/>
                      </a:endParaRPr>
                    </a:p>
                  </a:txBody>
                  <a:tcPr marL="9525" marR="9525" marT="9525" marB="9525" anchor="ctr"/>
                </a:tc>
                <a:tc>
                  <a:txBody>
                    <a:bodyPr/>
                    <a:lstStyle/>
                    <a:p>
                      <a:pPr algn="ctr"/>
                      <a:r>
                        <a:rPr lang="en-US" sz="1050" kern="10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014462201"/>
                  </a:ext>
                </a:extLst>
              </a:tr>
              <a:tr h="271131">
                <a:tc>
                  <a:txBody>
                    <a:bodyPr/>
                    <a:lstStyle/>
                    <a:p>
                      <a:pPr algn="ctr"/>
                      <a:r>
                        <a:rPr lang="en-US" sz="1050" kern="100">
                          <a:effectLst/>
                        </a:rPr>
                        <a:t>9</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tc>
                <a:tc>
                  <a:txBody>
                    <a:bodyPr/>
                    <a:lstStyle/>
                    <a:p>
                      <a:pPr algn="ctr"/>
                      <a:r>
                        <a:rPr lang="en-US" sz="1050" kern="100" dirty="0">
                          <a:effectLst/>
                        </a:rPr>
                        <a:t>4.4</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dirty="0">
                          <a:effectLst/>
                        </a:rPr>
                        <a:t>2.9</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753626826"/>
                  </a:ext>
                </a:extLst>
              </a:tr>
              <a:tr h="271131">
                <a:tc>
                  <a:txBody>
                    <a:bodyPr/>
                    <a:lstStyle/>
                    <a:p>
                      <a:pPr algn="ctr"/>
                      <a:r>
                        <a:rPr lang="en-US" sz="1050" kern="100">
                          <a:effectLst/>
                        </a:rPr>
                        <a:t>10</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tc>
                <a:tc>
                  <a:txBody>
                    <a:bodyPr/>
                    <a:lstStyle/>
                    <a:p>
                      <a:pPr algn="ctr"/>
                      <a:r>
                        <a:rPr lang="en-US" sz="1050" kern="100" dirty="0">
                          <a:solidFill>
                            <a:srgbClr val="D91F14"/>
                          </a:solidFill>
                          <a:effectLst/>
                        </a:rPr>
                        <a:t>4.9</a:t>
                      </a:r>
                      <a:endParaRPr lang="zh-CN" sz="1050" kern="100" dirty="0">
                        <a:solidFill>
                          <a:srgbClr val="D91F14"/>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tc>
                  <a:txBody>
                    <a:bodyPr/>
                    <a:lstStyle/>
                    <a:p>
                      <a:pPr algn="ctr"/>
                      <a:r>
                        <a:rPr lang="en-US" sz="1050" kern="100" dirty="0">
                          <a:solidFill>
                            <a:srgbClr val="0070C0"/>
                          </a:solidFill>
                          <a:effectLst/>
                          <a:latin typeface="+mn-lt"/>
                          <a:ea typeface="+mn-ea"/>
                          <a:cs typeface="+mn-cs"/>
                        </a:rPr>
                        <a:t>3.1</a:t>
                      </a:r>
                      <a:endParaRPr lang="zh-CN" altLang="en-US" sz="1050" kern="100" dirty="0">
                        <a:solidFill>
                          <a:srgbClr val="0070C0"/>
                        </a:solidFill>
                        <a:effectLst/>
                        <a:latin typeface="+mn-lt"/>
                        <a:ea typeface="+mn-ea"/>
                        <a:cs typeface="+mn-cs"/>
                      </a:endParaRPr>
                    </a:p>
                  </a:txBody>
                  <a:tcPr marL="9525" marR="9525" marT="9525" marB="9525" anchor="ctr"/>
                </a:tc>
                <a:tc>
                  <a:txBody>
                    <a:bodyPr/>
                    <a:lstStyle/>
                    <a:p>
                      <a:pPr algn="ctr"/>
                      <a:r>
                        <a:rPr lang="en-US" sz="1050" kern="100" dirty="0" err="1">
                          <a:effectLst/>
                        </a:rPr>
                        <a:t>setosa</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191128775"/>
                  </a:ext>
                </a:extLst>
              </a:tr>
            </a:tbl>
          </a:graphicData>
        </a:graphic>
      </p:graphicFrame>
      <p:pic>
        <p:nvPicPr>
          <p:cNvPr id="3" name="音频 2">
            <a:hlinkClick r:id="" action="ppaction://media"/>
            <a:extLst>
              <a:ext uri="{FF2B5EF4-FFF2-40B4-BE49-F238E27FC236}">
                <a16:creationId xmlns:a16="http://schemas.microsoft.com/office/drawing/2014/main" id="{CD7B747C-5170-964D-8469-3417B8F355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5334473"/>
      </p:ext>
    </p:extLst>
  </p:cSld>
  <p:clrMapOvr>
    <a:masterClrMapping/>
  </p:clrMapOvr>
  <mc:AlternateContent xmlns:mc="http://schemas.openxmlformats.org/markup-compatibility/2006">
    <mc:Choice xmlns:p14="http://schemas.microsoft.com/office/powerpoint/2010/main" Requires="p14">
      <p:transition p14:dur="0" advTm="63430"/>
    </mc:Choice>
    <mc:Fallback>
      <p:transition advTm="63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46707" y="2041243"/>
            <a:ext cx="4856911" cy="646331"/>
          </a:xfrm>
          <a:prstGeom prst="rect">
            <a:avLst/>
          </a:prstGeom>
          <a:noFill/>
        </p:spPr>
        <p:txBody>
          <a:bodyPr wrap="square" rtlCol="0">
            <a:spAutoFit/>
          </a:bodyPr>
          <a:lstStyle/>
          <a:p>
            <a:pPr algn="ctr"/>
            <a:r>
              <a:rPr kumimoji="1" lang="en-US" altLang="zh-CN" sz="3600" b="1" dirty="0">
                <a:solidFill>
                  <a:srgbClr val="104E87"/>
                </a:solidFill>
              </a:rPr>
              <a:t>CHAPTER THREE</a:t>
            </a:r>
            <a:endParaRPr kumimoji="1" lang="zh-CN" altLang="en-US" sz="3600" b="1" dirty="0">
              <a:solidFill>
                <a:srgbClr val="104E87"/>
              </a:solidFill>
            </a:endParaRPr>
          </a:p>
        </p:txBody>
      </p:sp>
      <p:sp>
        <p:nvSpPr>
          <p:cNvPr id="4" name="文本框 3"/>
          <p:cNvSpPr txBox="1"/>
          <p:nvPr/>
        </p:nvSpPr>
        <p:spPr>
          <a:xfrm>
            <a:off x="300597" y="2895646"/>
            <a:ext cx="8349130" cy="923201"/>
          </a:xfrm>
          <a:prstGeom prst="rect">
            <a:avLst/>
          </a:prstGeom>
          <a:noFill/>
        </p:spPr>
        <p:txBody>
          <a:bodyPr wrap="square" rtlCol="0">
            <a:spAutoFit/>
          </a:bodyPr>
          <a:lstStyle/>
          <a:p>
            <a:pPr algn="ctr">
              <a:lnSpc>
                <a:spcPct val="90000"/>
              </a:lnSpc>
            </a:pPr>
            <a:r>
              <a:rPr kumimoji="1" lang="zh-CN" altLang="en-US" sz="5999" spc="600" dirty="0">
                <a:solidFill>
                  <a:srgbClr val="104E87"/>
                </a:solidFill>
                <a:latin typeface="+mj-ea"/>
                <a:ea typeface="+mj-ea"/>
              </a:rPr>
              <a:t>第三章 线性模型</a:t>
            </a:r>
          </a:p>
        </p:txBody>
      </p:sp>
      <p:sp>
        <p:nvSpPr>
          <p:cNvPr id="5" name="文本框 4"/>
          <p:cNvSpPr txBox="1"/>
          <p:nvPr/>
        </p:nvSpPr>
        <p:spPr>
          <a:xfrm>
            <a:off x="1962652" y="3818847"/>
            <a:ext cx="5025019" cy="553998"/>
          </a:xfrm>
          <a:prstGeom prst="rect">
            <a:avLst/>
          </a:prstGeom>
          <a:noFill/>
        </p:spPr>
        <p:txBody>
          <a:bodyPr wrap="square" rtlCol="0">
            <a:spAutoFit/>
          </a:bodyPr>
          <a:lstStyle/>
          <a:p>
            <a:pPr algn="ctr"/>
            <a:r>
              <a:rPr kumimoji="1" lang="en-US" altLang="zh-Hans" sz="3000" dirty="0">
                <a:solidFill>
                  <a:srgbClr val="104E87"/>
                </a:solidFill>
              </a:rPr>
              <a:t>Section</a:t>
            </a:r>
            <a:r>
              <a:rPr kumimoji="1" lang="zh-CN" altLang="en-US" sz="3000" dirty="0">
                <a:solidFill>
                  <a:srgbClr val="104E87"/>
                </a:solidFill>
              </a:rPr>
              <a:t> </a:t>
            </a:r>
            <a:r>
              <a:rPr kumimoji="1" lang="en-US" altLang="zh-CN" sz="3000" dirty="0">
                <a:solidFill>
                  <a:srgbClr val="104E87"/>
                </a:solidFill>
              </a:rPr>
              <a:t>3,</a:t>
            </a:r>
            <a:r>
              <a:rPr kumimoji="1" lang="zh-CN" altLang="en-US" sz="3000" dirty="0">
                <a:solidFill>
                  <a:srgbClr val="104E87"/>
                </a:solidFill>
              </a:rPr>
              <a:t> </a:t>
            </a:r>
            <a:r>
              <a:rPr kumimoji="1" lang="en-US" altLang="zh-CN" sz="3000" dirty="0">
                <a:solidFill>
                  <a:srgbClr val="104E87"/>
                </a:solidFill>
              </a:rPr>
              <a:t>Linear</a:t>
            </a:r>
            <a:r>
              <a:rPr kumimoji="1" lang="zh-CN" altLang="en-US" sz="3000" dirty="0">
                <a:solidFill>
                  <a:srgbClr val="104E87"/>
                </a:solidFill>
              </a:rPr>
              <a:t> </a:t>
            </a:r>
            <a:r>
              <a:rPr kumimoji="1" lang="en-US" altLang="zh-CN" sz="3000" dirty="0">
                <a:solidFill>
                  <a:srgbClr val="104E87"/>
                </a:solidFill>
              </a:rPr>
              <a:t>Model</a:t>
            </a:r>
            <a:endParaRPr kumimoji="1" lang="en-US" altLang="zh-Hans" sz="3000" dirty="0">
              <a:solidFill>
                <a:srgbClr val="104E87"/>
              </a:solidFill>
            </a:endParaRPr>
          </a:p>
        </p:txBody>
      </p:sp>
      <p:pic>
        <p:nvPicPr>
          <p:cNvPr id="6" name="音频 5">
            <a:hlinkClick r:id="" action="ppaction://media"/>
            <a:extLst>
              <a:ext uri="{FF2B5EF4-FFF2-40B4-BE49-F238E27FC236}">
                <a16:creationId xmlns:a16="http://schemas.microsoft.com/office/drawing/2014/main" id="{7639B4B3-4DB4-1B44-85DA-584AEAAA4E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91228189"/>
      </p:ext>
    </p:extLst>
  </p:cSld>
  <p:clrMapOvr>
    <a:masterClrMapping/>
  </p:clrMapOvr>
  <mc:AlternateContent xmlns:mc="http://schemas.openxmlformats.org/markup-compatibility/2006">
    <mc:Choice xmlns:p14="http://schemas.microsoft.com/office/powerpoint/2010/main" Requires="p14">
      <p:transition p14:dur="0" advTm="6389"/>
    </mc:Choice>
    <mc:Fallback>
      <p:transition advTm="6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16" presetClass="entr" presetSubtype="37"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6"/>
                </p:tgtEl>
              </p:cMediaNode>
            </p:audio>
          </p:childTnLst>
        </p:cTn>
      </p:par>
    </p:tnLst>
    <p:bldLst>
      <p:bldP spid="3"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第三章 线性模型</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501114" cy="2709524"/>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线性回归模型的封闭解又称为（</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最小二乘</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）解。</a:t>
            </a: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解析：由于线性回归模型使用了均方误差目标函数，因此其封闭解是该问题的最小二乘解。</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逻辑回归函数的取值区间是（</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(0, 1)</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logistic</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函数无法取到</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或</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，因此是开区间。</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填空题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2D32C1BF-A4B9-EC41-B4B9-BC31410B2F00}"/>
              </a:ext>
            </a:extLst>
          </p:cNvPr>
          <p:cNvGrpSpPr/>
          <p:nvPr/>
        </p:nvGrpSpPr>
        <p:grpSpPr>
          <a:xfrm>
            <a:off x="337175" y="4159179"/>
            <a:ext cx="3772576" cy="552139"/>
            <a:chOff x="337175" y="1658838"/>
            <a:chExt cx="3772576" cy="552139"/>
          </a:xfrm>
        </p:grpSpPr>
        <p:sp>
          <p:nvSpPr>
            <p:cNvPr id="12" name="文本框 11">
              <a:extLst>
                <a:ext uri="{FF2B5EF4-FFF2-40B4-BE49-F238E27FC236}">
                  <a16:creationId xmlns:a16="http://schemas.microsoft.com/office/drawing/2014/main" id="{FCBE3E31-A2D0-8348-A19A-1C2B48D033BB}"/>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判断题</a:t>
              </a:r>
            </a:p>
          </p:txBody>
        </p:sp>
        <p:sp>
          <p:nvSpPr>
            <p:cNvPr id="13" name="等腰三角形 54">
              <a:extLst>
                <a:ext uri="{FF2B5EF4-FFF2-40B4-BE49-F238E27FC236}">
                  <a16:creationId xmlns:a16="http://schemas.microsoft.com/office/drawing/2014/main" id="{5D12FCCC-711E-4B4F-AEAC-DC6D64369766}"/>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4" name="文本框 13">
            <a:extLst>
              <a:ext uri="{FF2B5EF4-FFF2-40B4-BE49-F238E27FC236}">
                <a16:creationId xmlns:a16="http://schemas.microsoft.com/office/drawing/2014/main" id="{1E110A99-4F57-284C-B89B-B90749491E2F}"/>
              </a:ext>
            </a:extLst>
          </p:cNvPr>
          <p:cNvSpPr txBox="1"/>
          <p:nvPr/>
        </p:nvSpPr>
        <p:spPr>
          <a:xfrm>
            <a:off x="198386" y="4718539"/>
            <a:ext cx="9180564" cy="916726"/>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线性回归模型如存在唯一解，必然可以令模型在训练集上的均方误差为</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解析：唯一解表示均方误差取最小值，不一定是</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a:t>
            </a: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6BD2FEF-E99D-0947-BB83-C354F02D4BE3}"/>
              </a:ext>
            </a:extLst>
          </p:cNvPr>
          <p:cNvSpPr txBox="1"/>
          <p:nvPr/>
        </p:nvSpPr>
        <p:spPr>
          <a:xfrm>
            <a:off x="198386" y="5746329"/>
            <a:ext cx="9180564" cy="912494"/>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逻辑回归模型无法用于多类分类问题。</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解析：将多类问题分解为多个二分类问题，就可以用逻辑回归求解</a:t>
            </a: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3" name="音频 2">
            <a:hlinkClick r:id="" action="ppaction://media"/>
            <a:extLst>
              <a:ext uri="{FF2B5EF4-FFF2-40B4-BE49-F238E27FC236}">
                <a16:creationId xmlns:a16="http://schemas.microsoft.com/office/drawing/2014/main" id="{6AFAFA8D-5DF4-D841-95D6-737C0D0427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48915566"/>
      </p:ext>
    </p:extLst>
  </p:cSld>
  <p:clrMapOvr>
    <a:masterClrMapping/>
  </p:clrMapOvr>
  <mc:AlternateContent xmlns:mc="http://schemas.openxmlformats.org/markup-compatibility/2006">
    <mc:Choice xmlns:p14="http://schemas.microsoft.com/office/powerpoint/2010/main" Requires="p14">
      <p:transition p14:dur="0" advTm="74477"/>
    </mc:Choice>
    <mc:Fallback>
      <p:transition advTm="74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第三章 线性模型</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793214" cy="2300502"/>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假设线性回归问题的训练集为：</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ℜ</m:t>
                        </m:r>
                      </m:e>
                      <m: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3</m:t>
                        </m:r>
                      </m:sup>
                    </m:s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=1,…,100</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，则该线性模型包含多少个参数：</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a:t>
                </a:r>
                <a14:m>
                  <m:oMath xmlns:m="http://schemas.openxmlformats.org/officeDocument/2006/math">
                    <m:r>
                      <a:rPr lang="en-US" altLang="zh-CN" sz="200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𝑦</m:t>
                    </m:r>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sSub>
                      <m:sSubPr>
                        <m:ctrlP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𝑤</m:t>
                        </m:r>
                      </m:e>
                      <m:sub>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1</m:t>
                        </m:r>
                      </m:sub>
                    </m:sSub>
                    <m:sSub>
                      <m:sSubPr>
                        <m:ctrlP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𝑥</m:t>
                        </m:r>
                      </m:e>
                      <m:sub>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1</m:t>
                        </m:r>
                      </m:sub>
                    </m:sSub>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sSub>
                      <m:sSubPr>
                        <m:ctrlP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𝑤</m:t>
                        </m:r>
                      </m:e>
                      <m:sub>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2</m:t>
                        </m:r>
                      </m:sub>
                    </m:sSub>
                    <m:sSub>
                      <m:sSubPr>
                        <m:ctrlP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𝑥</m:t>
                        </m:r>
                      </m:e>
                      <m:sub>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2</m:t>
                        </m:r>
                      </m:sub>
                    </m:sSub>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sSub>
                      <m:sSubPr>
                        <m:ctrlP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𝑤</m:t>
                        </m:r>
                      </m:e>
                      <m:sub>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3</m:t>
                        </m:r>
                      </m:sub>
                    </m:sSub>
                    <m:sSub>
                      <m:sSubPr>
                        <m:ctrlP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𝑥</m:t>
                        </m:r>
                      </m:e>
                      <m:sub>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3</m:t>
                        </m:r>
                      </m:sub>
                    </m:sSub>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sSub>
                      <m:sSubPr>
                        <m:ctrlP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𝑤</m:t>
                        </m:r>
                      </m:e>
                      <m:sub>
                        <m:r>
                          <a:rPr lang="en-US" altLang="zh-CN" sz="2000" b="0" i="1" dirty="0"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0</m:t>
                        </m:r>
                      </m:sub>
                    </m:sSub>
                  </m:oMath>
                </a14:m>
                <a:r>
                  <a:rPr lang="en-US" altLang="zh-CN"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参数</a:t>
                </a:r>
                <a14:m>
                  <m:oMath xmlns:m="http://schemas.openxmlformats.org/officeDocument/2006/math">
                    <m:sSub>
                      <m:sSubPr>
                        <m:ctrlP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𝑤</m:t>
                        </m:r>
                      </m:e>
                      <m:sub>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𝑗</m:t>
                        </m:r>
                      </m:sub>
                    </m:sSub>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𝑗</m:t>
                    </m:r>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=0,1,2,3</m:t>
                    </m:r>
                  </m:oMath>
                </a14:m>
                <a:r>
                  <a:rPr lang="zh-CN" altLang="en-US"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共</a:t>
                </a:r>
                <a:r>
                  <a:rPr lang="en-US" altLang="zh-CN"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个参数</a:t>
                </a:r>
                <a:endParaRPr lang="en-US" altLang="zh-CN"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8793214" cy="2300502"/>
              </a:xfrm>
              <a:prstGeom prst="rect">
                <a:avLst/>
              </a:prstGeom>
              <a:blipFill>
                <a:blip r:embed="rId6"/>
                <a:stretch>
                  <a:fillRect b="-329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选择题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1">
            <a:extLst>
              <a:ext uri="{FF2B5EF4-FFF2-40B4-BE49-F238E27FC236}">
                <a16:creationId xmlns:a16="http://schemas.microsoft.com/office/drawing/2014/main" id="{0213422F-985C-B44B-A70B-B84B38217482}"/>
              </a:ext>
            </a:extLst>
          </p:cNvPr>
          <p:cNvGraphicFramePr>
            <a:graphicFrameLocks noGrp="1"/>
          </p:cNvGraphicFramePr>
          <p:nvPr>
            <p:extLst>
              <p:ext uri="{D42A27DB-BD31-4B8C-83A1-F6EECF244321}">
                <p14:modId xmlns:p14="http://schemas.microsoft.com/office/powerpoint/2010/main" val="3624554598"/>
              </p:ext>
            </p:extLst>
          </p:nvPr>
        </p:nvGraphicFramePr>
        <p:xfrm>
          <a:off x="604520" y="2844595"/>
          <a:ext cx="6475732" cy="469227"/>
        </p:xfrm>
        <a:graphic>
          <a:graphicData uri="http://schemas.openxmlformats.org/drawingml/2006/table">
            <a:tbl>
              <a:tblPr firstRow="1" firstCol="1" bandRow="1">
                <a:tableStyleId>{2D5ABB26-0587-4C30-8999-92F81FD0307C}</a:tableStyleId>
              </a:tblPr>
              <a:tblGrid>
                <a:gridCol w="1618933">
                  <a:extLst>
                    <a:ext uri="{9D8B030D-6E8A-4147-A177-3AD203B41FA5}">
                      <a16:colId xmlns:a16="http://schemas.microsoft.com/office/drawing/2014/main" val="3685963156"/>
                    </a:ext>
                  </a:extLst>
                </a:gridCol>
                <a:gridCol w="1618933">
                  <a:extLst>
                    <a:ext uri="{9D8B030D-6E8A-4147-A177-3AD203B41FA5}">
                      <a16:colId xmlns:a16="http://schemas.microsoft.com/office/drawing/2014/main" val="2756753644"/>
                    </a:ext>
                  </a:extLst>
                </a:gridCol>
                <a:gridCol w="1618933">
                  <a:extLst>
                    <a:ext uri="{9D8B030D-6E8A-4147-A177-3AD203B41FA5}">
                      <a16:colId xmlns:a16="http://schemas.microsoft.com/office/drawing/2014/main" val="3672692277"/>
                    </a:ext>
                  </a:extLst>
                </a:gridCol>
                <a:gridCol w="1618933">
                  <a:extLst>
                    <a:ext uri="{9D8B030D-6E8A-4147-A177-3AD203B41FA5}">
                      <a16:colId xmlns:a16="http://schemas.microsoft.com/office/drawing/2014/main" val="2749305721"/>
                    </a:ext>
                  </a:extLst>
                </a:gridCol>
              </a:tblGrid>
              <a:tr h="469227">
                <a:tc>
                  <a:txBody>
                    <a:bodyPr/>
                    <a:lstStyle/>
                    <a:p>
                      <a:pPr marL="0" algn="just" defTabSz="457128" rtl="0" eaLnBrk="1" latinLnBrk="0" hangingPunct="1">
                        <a:lnSpc>
                          <a:spcPct val="100000"/>
                        </a:lnSpc>
                      </a:pPr>
                      <a:r>
                        <a:rPr lang="en-US" sz="1800" kern="0" dirty="0">
                          <a:solidFill>
                            <a:schemeClr val="bg1"/>
                          </a:solidFill>
                          <a:effectLst/>
                        </a:rPr>
                        <a:t>A.  </a:t>
                      </a:r>
                      <a:r>
                        <a:rPr lang="en-US" altLang="zh-CN" sz="1800" kern="0" dirty="0">
                          <a:solidFill>
                            <a:schemeClr val="bg1"/>
                          </a:solidFill>
                          <a:effectLst/>
                        </a:rPr>
                        <a:t>3</a:t>
                      </a:r>
                      <a:r>
                        <a:rPr lang="zh-CN" altLang="en-US" sz="1800" kern="0" dirty="0">
                          <a:solidFill>
                            <a:schemeClr val="bg1"/>
                          </a:solidFill>
                          <a:effectLst/>
                        </a:rPr>
                        <a:t>个</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B.  </a:t>
                      </a:r>
                      <a:r>
                        <a:rPr lang="en-US" altLang="zh-CN" sz="1800" kern="0" dirty="0">
                          <a:solidFill>
                            <a:schemeClr val="bg1"/>
                          </a:solidFill>
                          <a:effectLst/>
                        </a:rPr>
                        <a:t>4</a:t>
                      </a:r>
                      <a:r>
                        <a:rPr lang="zh-CN" altLang="en-US" sz="1800" kern="0" dirty="0">
                          <a:solidFill>
                            <a:schemeClr val="bg1"/>
                          </a:solidFill>
                          <a:effectLst/>
                        </a:rPr>
                        <a:t>个</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C.  </a:t>
                      </a:r>
                      <a:r>
                        <a:rPr lang="en-US" altLang="zh-CN" sz="1800" kern="0" dirty="0">
                          <a:solidFill>
                            <a:schemeClr val="bg1"/>
                          </a:solidFill>
                          <a:effectLst/>
                        </a:rPr>
                        <a:t>100</a:t>
                      </a:r>
                      <a:r>
                        <a:rPr lang="zh-CN" altLang="en-US" sz="1800" kern="0" dirty="0">
                          <a:solidFill>
                            <a:schemeClr val="bg1"/>
                          </a:solidFill>
                          <a:effectLst/>
                        </a:rPr>
                        <a:t>个</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D</a:t>
                      </a:r>
                      <a:r>
                        <a:rPr lang="zh-CN" altLang="en-US" sz="1800" kern="0" dirty="0">
                          <a:solidFill>
                            <a:schemeClr val="bg1"/>
                          </a:solidFill>
                          <a:effectLst/>
                        </a:rPr>
                        <a:t>．</a:t>
                      </a:r>
                      <a:r>
                        <a:rPr lang="en-US" altLang="zh-CN" sz="1800" kern="0" dirty="0">
                          <a:solidFill>
                            <a:schemeClr val="bg1"/>
                          </a:solidFill>
                          <a:effectLst/>
                        </a:rPr>
                        <a:t>101</a:t>
                      </a:r>
                      <a:endParaRPr lang="zh-CN" altLang="en-US" sz="1800" kern="0" dirty="0">
                        <a:solidFill>
                          <a:schemeClr val="bg1"/>
                        </a:solidFill>
                        <a:effectLst/>
                        <a:latin typeface="+mn-lt"/>
                        <a:ea typeface="+mn-ea"/>
                        <a:cs typeface="+mn-cs"/>
                      </a:endParaRPr>
                    </a:p>
                  </a:txBody>
                  <a:tcPr marL="68580" marR="68580" marT="0" marB="0" anchor="ctr"/>
                </a:tc>
                <a:extLst>
                  <a:ext uri="{0D108BD9-81ED-4DB2-BD59-A6C34878D82A}">
                    <a16:rowId xmlns:a16="http://schemas.microsoft.com/office/drawing/2014/main" val="3492100110"/>
                  </a:ext>
                </a:extLst>
              </a:tr>
            </a:tbl>
          </a:graphicData>
        </a:graphic>
      </p:graphicFrame>
      <p:sp>
        <p:nvSpPr>
          <p:cNvPr id="15" name="椭圆 14">
            <a:extLst>
              <a:ext uri="{FF2B5EF4-FFF2-40B4-BE49-F238E27FC236}">
                <a16:creationId xmlns:a16="http://schemas.microsoft.com/office/drawing/2014/main" id="{7CC6C9A0-D553-864C-9316-68D1604CF154}"/>
              </a:ext>
            </a:extLst>
          </p:cNvPr>
          <p:cNvSpPr/>
          <p:nvPr/>
        </p:nvSpPr>
        <p:spPr>
          <a:xfrm>
            <a:off x="2023559" y="2850136"/>
            <a:ext cx="1181100" cy="46368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957BEC7D-F111-E149-B3BE-7E2B3D7E4AF3}"/>
              </a:ext>
            </a:extLst>
          </p:cNvPr>
          <p:cNvSpPr txBox="1"/>
          <p:nvPr/>
        </p:nvSpPr>
        <p:spPr>
          <a:xfrm>
            <a:off x="198386" y="4180681"/>
            <a:ext cx="8793214" cy="1891287"/>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逻辑回归模型中的逻辑回归函数可以看作是对以下哪种概率的描述：</a:t>
            </a: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解析：逻辑回归函数是在正态分布假设下对后验概率的估计。</a:t>
            </a:r>
            <a:endParaRPr lang="en-US" altLang="zh-CN"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12" name="表格 11">
                <a:extLst>
                  <a:ext uri="{FF2B5EF4-FFF2-40B4-BE49-F238E27FC236}">
                    <a16:creationId xmlns:a16="http://schemas.microsoft.com/office/drawing/2014/main" id="{B31DFD96-BBB1-AF42-AE31-FD5578491820}"/>
                  </a:ext>
                </a:extLst>
              </p:cNvPr>
              <p:cNvGraphicFramePr>
                <a:graphicFrameLocks noGrp="1"/>
              </p:cNvGraphicFramePr>
              <p:nvPr>
                <p:extLst>
                  <p:ext uri="{D42A27DB-BD31-4B8C-83A1-F6EECF244321}">
                    <p14:modId xmlns:p14="http://schemas.microsoft.com/office/powerpoint/2010/main" val="2014618774"/>
                  </p:ext>
                </p:extLst>
              </p:nvPr>
            </p:nvGraphicFramePr>
            <p:xfrm>
              <a:off x="604520" y="4802651"/>
              <a:ext cx="6475732" cy="469227"/>
            </p:xfrm>
            <a:graphic>
              <a:graphicData uri="http://schemas.openxmlformats.org/drawingml/2006/table">
                <a:tbl>
                  <a:tblPr firstRow="1" firstCol="1" bandRow="1">
                    <a:tableStyleId>{2D5ABB26-0587-4C30-8999-92F81FD0307C}</a:tableStyleId>
                  </a:tblPr>
                  <a:tblGrid>
                    <a:gridCol w="1618933">
                      <a:extLst>
                        <a:ext uri="{9D8B030D-6E8A-4147-A177-3AD203B41FA5}">
                          <a16:colId xmlns:a16="http://schemas.microsoft.com/office/drawing/2014/main" val="3685963156"/>
                        </a:ext>
                      </a:extLst>
                    </a:gridCol>
                    <a:gridCol w="1618933">
                      <a:extLst>
                        <a:ext uri="{9D8B030D-6E8A-4147-A177-3AD203B41FA5}">
                          <a16:colId xmlns:a16="http://schemas.microsoft.com/office/drawing/2014/main" val="2756753644"/>
                        </a:ext>
                      </a:extLst>
                    </a:gridCol>
                    <a:gridCol w="1618933">
                      <a:extLst>
                        <a:ext uri="{9D8B030D-6E8A-4147-A177-3AD203B41FA5}">
                          <a16:colId xmlns:a16="http://schemas.microsoft.com/office/drawing/2014/main" val="3672692277"/>
                        </a:ext>
                      </a:extLst>
                    </a:gridCol>
                    <a:gridCol w="1618933">
                      <a:extLst>
                        <a:ext uri="{9D8B030D-6E8A-4147-A177-3AD203B41FA5}">
                          <a16:colId xmlns:a16="http://schemas.microsoft.com/office/drawing/2014/main" val="2749305721"/>
                        </a:ext>
                      </a:extLst>
                    </a:gridCol>
                  </a:tblGrid>
                  <a:tr h="469227">
                    <a:tc>
                      <a:txBody>
                        <a:bodyPr/>
                        <a:lstStyle/>
                        <a:p>
                          <a:pPr algn="just">
                            <a:lnSpc>
                              <a:spcPct val="100000"/>
                            </a:lnSpc>
                          </a:pPr>
                          <a:r>
                            <a:rPr lang="en-US" sz="1800" kern="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A. </a:t>
                          </a:r>
                          <a14:m>
                            <m:oMath xmlns:m="http://schemas.openxmlformats.org/officeDocument/2006/math">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𝑝</m:t>
                              </m:r>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m:t>
                              </m:r>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𝑥</m:t>
                              </m:r>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m:t>
                              </m:r>
                              <m:sSub>
                                <m:sSubPr>
                                  <m:ctrlPr>
                                    <a:rPr lang="zh-CN" sz="1800"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𝜔</m:t>
                                  </m:r>
                                </m:e>
                                <m:sub>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1</m:t>
                                  </m:r>
                                </m:sub>
                              </m:sSub>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m:t>
                              </m:r>
                            </m:oMath>
                          </a14:m>
                          <a:endParaRPr lang="zh-CN" sz="180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B. </a:t>
                          </a:r>
                          <a14:m>
                            <m:oMath xmlns:m="http://schemas.openxmlformats.org/officeDocument/2006/math">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𝑝</m:t>
                              </m:r>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m:t>
                              </m:r>
                              <m:sSub>
                                <m:sSubPr>
                                  <m:ctrlPr>
                                    <a:rPr lang="zh-CN" sz="1800"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𝜔</m:t>
                                  </m:r>
                                </m:e>
                                <m:sub>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1</m:t>
                                  </m:r>
                                </m:sub>
                              </m:sSub>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m:t>
                              </m:r>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𝑥</m:t>
                              </m:r>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m:t>
                              </m:r>
                            </m:oMath>
                          </a14:m>
                          <a:endParaRPr lang="zh-CN" sz="180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C.  </a:t>
                          </a:r>
                          <a14:m>
                            <m:oMath xmlns:m="http://schemas.openxmlformats.org/officeDocument/2006/math">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𝑝</m:t>
                              </m:r>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m:t>
                              </m:r>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𝑥</m:t>
                              </m:r>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m:t>
                              </m:r>
                            </m:oMath>
                          </a14:m>
                          <a:endParaRPr lang="zh-CN" sz="180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D</a:t>
                          </a:r>
                          <a:r>
                            <a:rPr lang="zh-CN" sz="1800" kern="0" dirty="0">
                              <a:solidFill>
                                <a:schemeClr val="bg1"/>
                              </a:solidFill>
                              <a:effectLst/>
                              <a:latin typeface="DengXian" panose="02010600030101010101" pitchFamily="2" charset="-122"/>
                              <a:ea typeface="黑体" panose="02010609060101010101" pitchFamily="49" charset="-122"/>
                              <a:cs typeface="Times New Roman" panose="02020603050405020304" pitchFamily="18" charset="0"/>
                            </a:rPr>
                            <a:t>．</a:t>
                          </a:r>
                          <a14:m>
                            <m:oMath xmlns:m="http://schemas.openxmlformats.org/officeDocument/2006/math">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𝑝</m:t>
                              </m:r>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m:t>
                              </m:r>
                              <m:sSub>
                                <m:sSubPr>
                                  <m:ctrlPr>
                                    <a:rPr lang="zh-CN" sz="1800"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𝜔</m:t>
                                  </m:r>
                                </m:e>
                                <m:sub>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1</m:t>
                                  </m:r>
                                </m:sub>
                              </m:sSub>
                              <m:r>
                                <a:rPr lang="en-US" sz="1800" i="1" ker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m:t>
                              </m:r>
                            </m:oMath>
                          </a14:m>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92100110"/>
                      </a:ext>
                    </a:extLst>
                  </a:tr>
                </a:tbl>
              </a:graphicData>
            </a:graphic>
          </p:graphicFrame>
        </mc:Choice>
        <mc:Fallback>
          <p:graphicFrame>
            <p:nvGraphicFramePr>
              <p:cNvPr id="12" name="表格 11">
                <a:extLst>
                  <a:ext uri="{FF2B5EF4-FFF2-40B4-BE49-F238E27FC236}">
                    <a16:creationId xmlns:a16="http://schemas.microsoft.com/office/drawing/2014/main" id="{B31DFD96-BBB1-AF42-AE31-FD5578491820}"/>
                  </a:ext>
                </a:extLst>
              </p:cNvPr>
              <p:cNvGraphicFramePr>
                <a:graphicFrameLocks noGrp="1"/>
              </p:cNvGraphicFramePr>
              <p:nvPr>
                <p:extLst>
                  <p:ext uri="{D42A27DB-BD31-4B8C-83A1-F6EECF244321}">
                    <p14:modId xmlns:p14="http://schemas.microsoft.com/office/powerpoint/2010/main" val="2014618774"/>
                  </p:ext>
                </p:extLst>
              </p:nvPr>
            </p:nvGraphicFramePr>
            <p:xfrm>
              <a:off x="604520" y="4802651"/>
              <a:ext cx="6475732" cy="469227"/>
            </p:xfrm>
            <a:graphic>
              <a:graphicData uri="http://schemas.openxmlformats.org/drawingml/2006/table">
                <a:tbl>
                  <a:tblPr firstRow="1" firstCol="1" bandRow="1">
                    <a:tableStyleId>{2D5ABB26-0587-4C30-8999-92F81FD0307C}</a:tableStyleId>
                  </a:tblPr>
                  <a:tblGrid>
                    <a:gridCol w="1618933">
                      <a:extLst>
                        <a:ext uri="{9D8B030D-6E8A-4147-A177-3AD203B41FA5}">
                          <a16:colId xmlns:a16="http://schemas.microsoft.com/office/drawing/2014/main" val="3685963156"/>
                        </a:ext>
                      </a:extLst>
                    </a:gridCol>
                    <a:gridCol w="1618933">
                      <a:extLst>
                        <a:ext uri="{9D8B030D-6E8A-4147-A177-3AD203B41FA5}">
                          <a16:colId xmlns:a16="http://schemas.microsoft.com/office/drawing/2014/main" val="2756753644"/>
                        </a:ext>
                      </a:extLst>
                    </a:gridCol>
                    <a:gridCol w="1618933">
                      <a:extLst>
                        <a:ext uri="{9D8B030D-6E8A-4147-A177-3AD203B41FA5}">
                          <a16:colId xmlns:a16="http://schemas.microsoft.com/office/drawing/2014/main" val="3672692277"/>
                        </a:ext>
                      </a:extLst>
                    </a:gridCol>
                    <a:gridCol w="1618933">
                      <a:extLst>
                        <a:ext uri="{9D8B030D-6E8A-4147-A177-3AD203B41FA5}">
                          <a16:colId xmlns:a16="http://schemas.microsoft.com/office/drawing/2014/main" val="2749305721"/>
                        </a:ext>
                      </a:extLst>
                    </a:gridCol>
                  </a:tblGrid>
                  <a:tr h="469227">
                    <a:tc>
                      <a:txBody>
                        <a:bodyPr/>
                        <a:lstStyle/>
                        <a:p>
                          <a:endParaRPr lang="zh-CN"/>
                        </a:p>
                      </a:txBody>
                      <a:tcPr marL="68580" marR="68580" marT="0" marB="0" anchor="ctr">
                        <a:blipFill>
                          <a:blip r:embed="rId7"/>
                          <a:stretch>
                            <a:fillRect t="-2632" r="-299219" b="-5263"/>
                          </a:stretch>
                        </a:blipFill>
                      </a:tcPr>
                    </a:tc>
                    <a:tc>
                      <a:txBody>
                        <a:bodyPr/>
                        <a:lstStyle/>
                        <a:p>
                          <a:endParaRPr lang="zh-CN"/>
                        </a:p>
                      </a:txBody>
                      <a:tcPr marL="68580" marR="68580" marT="0" marB="0" anchor="ctr">
                        <a:blipFill>
                          <a:blip r:embed="rId7"/>
                          <a:stretch>
                            <a:fillRect l="-100000" t="-2632" r="-199219" b="-5263"/>
                          </a:stretch>
                        </a:blipFill>
                      </a:tcPr>
                    </a:tc>
                    <a:tc>
                      <a:txBody>
                        <a:bodyPr/>
                        <a:lstStyle/>
                        <a:p>
                          <a:endParaRPr lang="zh-CN"/>
                        </a:p>
                      </a:txBody>
                      <a:tcPr marL="68580" marR="68580" marT="0" marB="0" anchor="ctr">
                        <a:blipFill>
                          <a:blip r:embed="rId7"/>
                          <a:stretch>
                            <a:fillRect l="-201575" t="-2632" r="-100787" b="-5263"/>
                          </a:stretch>
                        </a:blipFill>
                      </a:tcPr>
                    </a:tc>
                    <a:tc>
                      <a:txBody>
                        <a:bodyPr/>
                        <a:lstStyle/>
                        <a:p>
                          <a:endParaRPr lang="zh-CN"/>
                        </a:p>
                      </a:txBody>
                      <a:tcPr marL="68580" marR="68580" marT="0" marB="0" anchor="ctr">
                        <a:blipFill>
                          <a:blip r:embed="rId7"/>
                          <a:stretch>
                            <a:fillRect l="-299219" t="-2632" b="-5263"/>
                          </a:stretch>
                        </a:blipFill>
                      </a:tcPr>
                    </a:tc>
                    <a:extLst>
                      <a:ext uri="{0D108BD9-81ED-4DB2-BD59-A6C34878D82A}">
                        <a16:rowId xmlns:a16="http://schemas.microsoft.com/office/drawing/2014/main" val="3492100110"/>
                      </a:ext>
                    </a:extLst>
                  </a:tr>
                </a:tbl>
              </a:graphicData>
            </a:graphic>
          </p:graphicFrame>
        </mc:Fallback>
      </mc:AlternateContent>
      <p:sp>
        <p:nvSpPr>
          <p:cNvPr id="13" name="椭圆 12">
            <a:extLst>
              <a:ext uri="{FF2B5EF4-FFF2-40B4-BE49-F238E27FC236}">
                <a16:creationId xmlns:a16="http://schemas.microsoft.com/office/drawing/2014/main" id="{61B26DC7-E81D-F641-B10B-49AF6E196C9F}"/>
              </a:ext>
            </a:extLst>
          </p:cNvPr>
          <p:cNvSpPr/>
          <p:nvPr/>
        </p:nvSpPr>
        <p:spPr>
          <a:xfrm>
            <a:off x="2195008" y="4808192"/>
            <a:ext cx="1437191" cy="46368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3" name="音频 2">
            <a:hlinkClick r:id="" action="ppaction://media"/>
            <a:extLst>
              <a:ext uri="{FF2B5EF4-FFF2-40B4-BE49-F238E27FC236}">
                <a16:creationId xmlns:a16="http://schemas.microsoft.com/office/drawing/2014/main" id="{4CD521C9-72AF-DA4B-A49C-D4B8109D2A8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1168159"/>
      </p:ext>
    </p:extLst>
  </p:cSld>
  <p:clrMapOvr>
    <a:masterClrMapping/>
  </p:clrMapOvr>
  <mc:AlternateContent xmlns:mc="http://schemas.openxmlformats.org/markup-compatibility/2006">
    <mc:Choice xmlns:p14="http://schemas.microsoft.com/office/powerpoint/2010/main" Requires="p14">
      <p:transition p14:dur="0" advTm="40120"/>
    </mc:Choice>
    <mc:Fallback>
      <p:transition advTm="40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15"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第三章 线性模型</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501114" cy="4267066"/>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在线性回归模型中，假设输入样本记为</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𝑁</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，相应的类别标签记为</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𝑦</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𝑁</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。请给出自相关矩阵和互相关向量的定义（公式与符号表达）。如果样本集</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𝑋</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ℜ</m:t>
                        </m:r>
                      </m:e>
                      <m: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𝑁</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𝑑</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sup>
                    </m:sSup>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中，</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𝑁</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&lt;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𝑑</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，应如何处理才能得到合理的模型参数向量唯一解。</a:t>
                </a:r>
              </a:p>
              <a:p>
                <a:pPr marL="342900" lvl="1" indent="-216000" fontAlgn="base">
                  <a:spcBef>
                    <a:spcPts val="500"/>
                  </a:spcBef>
                  <a:spcAft>
                    <a:spcPct val="0"/>
                  </a:spcAft>
                  <a:buClr>
                    <a:srgbClr val="0070C0"/>
                  </a:buClr>
                  <a:buSzPct val="90000"/>
                  <a:buFont typeface="Arial" panose="020B0604020202020204" pitchFamily="34" charset="0"/>
                  <a:buChar char="•"/>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自相关矩阵</a:t>
                </a:r>
                <a14:m>
                  <m:oMath xmlns:m="http://schemas.openxmlformats.org/officeDocument/2006/math">
                    <m:sSub>
                      <m:sSub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𝑅</m:t>
                        </m:r>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𝑥</m:t>
                        </m:r>
                      </m:sub>
                    </m:s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14:m>
                  <m:oMath xmlns:m="http://schemas.openxmlformats.org/officeDocument/2006/math">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eqArr>
                          <m:eqArr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eqArrPr>
                          <m:e>
                            <m:sSubSup>
                              <m:sSub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Sup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sub>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bSup>
                          </m:e>
                          <m:e>
                            <m:sSubSup>
                              <m:sSub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Sup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b>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bSup>
                          </m:e>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e>
                          <m:e>
                            <m:sSubSup>
                              <m:sSub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Sup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𝑁</m:t>
                                </m:r>
                              </m:sub>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bSup>
                          </m:e>
                        </m:eqArr>
                      </m:e>
                    </m:d>
                  </m:oMath>
                </a14:m>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互相关向量记作</a:t>
                </a:r>
                <a14:m>
                  <m:oMath xmlns:m="http://schemas.openxmlformats.org/officeDocument/2006/math">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𝒚</m:t>
                    </m:r>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，其中</a:t>
                </a:r>
                <a14:m>
                  <m:oMath xmlns:m="http://schemas.openxmlformats.org/officeDocument/2006/math">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𝒚</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eqArr>
                          <m:eqArr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eqArrPr>
                          <m:e>
                            <m:sSub>
                              <m:sSub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𝑦</m:t>
                                </m:r>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sub>
                            </m:sSub>
                          </m:e>
                          <m:e>
                            <m:sSub>
                              <m:sSub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𝑦</m:t>
                                </m:r>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b>
                            </m:sSub>
                          </m:e>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e>
                          <m:e>
                            <m:sSub>
                              <m:sSub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𝑦</m:t>
                                </m:r>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𝑁</m:t>
                                </m:r>
                              </m:sub>
                            </m:sSub>
                          </m:e>
                        </m:eqArr>
                      </m:e>
                    </m:d>
                  </m:oMath>
                </a14:m>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spcBef>
                    <a:spcPts val="500"/>
                  </a:spcBef>
                  <a:spcAft>
                    <a:spcPct val="0"/>
                  </a:spcAft>
                  <a:buClr>
                    <a:srgbClr val="0070C0"/>
                  </a:buClr>
                  <a:buSzPct val="90000"/>
                  <a:buFont typeface="Arial" panose="020B0604020202020204" pitchFamily="34" charset="0"/>
                  <a:buChar char="•"/>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当</a:t>
                </a:r>
                <a14:m>
                  <m:oMath xmlns:m="http://schemas.openxmlformats.org/officeDocument/2006/math">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𝑁</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&lt;</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𝑑</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时，可以通过增加正则化项——</a:t>
                </a:r>
                <a14:m>
                  <m:oMath xmlns:m="http://schemas.openxmlformats.org/officeDocument/2006/math">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𝜆</m:t>
                    </m:r>
                    <m:r>
                      <a:rPr lang="zh-CN" altLang="en-US"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 </m:t>
                    </m:r>
                    <m:sSup>
                      <m:sSupPr>
                        <m:ctrlP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sSupPr>
                      <m:e>
                        <m:d>
                          <m:dPr>
                            <m:begChr m:val="‖"/>
                            <m:endChr m:val="‖"/>
                            <m:ctrlPr>
                              <a:rPr lang="en-US" altLang="zh-CN" sz="200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dPr>
                          <m:e>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𝑤</m:t>
                            </m:r>
                          </m:e>
                        </m:d>
                      </m:e>
                      <m:sup>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2</m:t>
                        </m:r>
                      </m:sup>
                    </m:sSup>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，得到新的最小二乘解如下：</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spcBef>
                    <a:spcPts val="500"/>
                  </a:spcBef>
                  <a:spcAft>
                    <a:spcPct val="0"/>
                  </a:spcAft>
                  <a:buClr>
                    <a:srgbClr val="0070C0"/>
                  </a:buClr>
                  <a:buSzPct val="90000"/>
                </a:pPr>
                <a14:m>
                  <m:oMathPara xmlns:m="http://schemas.openxmlformats.org/officeDocument/2006/math">
                    <m:oMathParaPr>
                      <m:jc m:val="centerGroup"/>
                    </m:oMathParaPr>
                    <m:oMath xmlns:m="http://schemas.openxmlformats.org/officeDocument/2006/math">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𝜆</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𝐼</m:t>
                              </m:r>
                            </m:e>
                          </m:d>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sup>
                      </m:sSup>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𝒚</m:t>
                      </m:r>
                    </m:oMath>
                  </m:oMathPara>
                </a14:m>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8501114" cy="4267066"/>
              </a:xfrm>
              <a:prstGeom prst="rect">
                <a:avLst/>
              </a:prstGeom>
              <a:blipFill>
                <a:blip r:embed="rId5"/>
                <a:stretch>
                  <a:fillRect t="-29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简答题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3" name="音频 2">
            <a:hlinkClick r:id="" action="ppaction://media"/>
            <a:extLst>
              <a:ext uri="{FF2B5EF4-FFF2-40B4-BE49-F238E27FC236}">
                <a16:creationId xmlns:a16="http://schemas.microsoft.com/office/drawing/2014/main" id="{8820F5F3-8B01-7348-BE5E-33845DE87E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8766353"/>
      </p:ext>
    </p:extLst>
  </p:cSld>
  <p:clrMapOvr>
    <a:masterClrMapping/>
  </p:clrMapOvr>
  <mc:AlternateContent xmlns:mc="http://schemas.openxmlformats.org/markup-compatibility/2006">
    <mc:Choice xmlns:p14="http://schemas.microsoft.com/office/powerpoint/2010/main" Requires="p14">
      <p:transition p14:dur="0" advTm="112028"/>
    </mc:Choice>
    <mc:Fallback>
      <p:transition advTm="112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4748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第三章 线性模型</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345869" y="1809260"/>
                <a:ext cx="11430717" cy="4666599"/>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标签</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𝑦</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是一个随机变量，由函数</a:t>
                </a:r>
                <a14:m>
                  <m:oMath xmlns:m="http://schemas.openxmlformats.org/officeDocument/2006/math">
                    <m:sSup>
                      <m:sSup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acc>
                          <m:accPr>
                            <m: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acc>
                      <m:accPr>
                        <m: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加上一个随机噪声生成：</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𝑦</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acc>
                          <m:accPr>
                            <m: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acc>
                      <m:accPr>
                        <m: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𝜖</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；其中噪声</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𝜖</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服从正态分布</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𝒩</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m:t>
                    </m:r>
                    <m:sSup>
                      <m:sSup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𝜎</m:t>
                        </m:r>
                      </m:e>
                      <m: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，设当前训练样本集为</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𝑋</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acc>
                              <m:accPr>
                                <m: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𝑁</m:t>
                        </m:r>
                      </m:e>
                    </m:d>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𝑌</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𝑦</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𝑁</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oMath>
                </a14:m>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试推导</a:t>
                </a:r>
                <a14:m>
                  <m:oMath xmlns:m="http://schemas.openxmlformats.org/officeDocument/2006/math">
                    <m:acc>
                      <m:accPr>
                        <m: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的最大似然解的数学形式；</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答：根据定义，有</a:t>
                </a:r>
                <a14:m>
                  <m:oMath xmlns:m="http://schemas.openxmlformats.org/officeDocument/2006/math">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𝜖</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𝑦</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 ~ </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𝒩</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𝜎</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，其似然性函数为：</a:t>
                </a:r>
                <a14:m>
                  <m:oMath xmlns:m="http://schemas.openxmlformats.org/officeDocument/2006/math">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𝑝</m:t>
                    </m:r>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𝛿</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d>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f>
                      <m:f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num>
                      <m:den>
                        <m:rad>
                          <m:radPr>
                            <m:degHide m:val="on"/>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radPr>
                          <m:deg/>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𝜋</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𝛿</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e>
                        </m:rad>
                      </m:den>
                    </m:f>
                    <m:func>
                      <m:func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uncPr>
                      <m:fName>
                        <m:r>
                          <m:rPr>
                            <m:sty m:val="p"/>
                          </m:rP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exp</m:t>
                        </m:r>
                      </m:fName>
                      <m:e>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f>
                              <m:f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𝑦</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e>
                                    </m:d>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num>
                              <m:den>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𝛿</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den>
                            </m:f>
                          </m:e>
                        </m:d>
                      </m:e>
                    </m:func>
                  </m:oMath>
                </a14:m>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对于当前数据集</a:t>
                </a:r>
                <a14:m>
                  <m:oMath xmlns:m="http://schemas.openxmlformats.org/officeDocument/2006/math">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的整体对数似然性函数可以写为：</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14:m>
                  <m:oMath xmlns:m="http://schemas.openxmlformats.org/officeDocument/2006/math">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𝐿𝐿</m:t>
                    </m:r>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𝛿</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d>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nary>
                      <m:nary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naryPr>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𝑖</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sub>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𝑁</m:t>
                        </m:r>
                      </m:sup>
                      <m:e>
                        <m:func>
                          <m:func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uncPr>
                          <m:fName>
                            <m:r>
                              <m:rPr>
                                <m:sty m:val="p"/>
                              </m:rP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ln</m:t>
                            </m:r>
                          </m:fName>
                          <m:e>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f>
                                  <m:f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num>
                                  <m:den>
                                    <m:rad>
                                      <m:radPr>
                                        <m:degHide m:val="on"/>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radPr>
                                      <m:deg/>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𝜋</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𝛿</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e>
                                    </m:rad>
                                  </m:den>
                                </m:f>
                                <m:func>
                                  <m:func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uncPr>
                                  <m:fName>
                                    <m:r>
                                      <m:rPr>
                                        <m:sty m:val="p"/>
                                      </m:rP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exp</m:t>
                                    </m:r>
                                  </m:fName>
                                  <m:e>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f>
                                          <m:f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sSub>
                                                      <m:sSub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𝑦</m:t>
                                                        </m:r>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sSub>
                                                      <m:sSub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e>
                                                </m:d>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num>
                                          <m:den>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𝛿</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den>
                                        </m:f>
                                      </m:e>
                                    </m:d>
                                  </m:e>
                                </m:func>
                              </m:e>
                            </m:d>
                          </m:e>
                        </m:func>
                      </m:e>
                    </m:nary>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nary>
                      <m:nary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naryPr>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𝑁</m:t>
                        </m:r>
                      </m:sup>
                      <m:e>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f>
                              <m:f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𝑦</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sSub>
                                          <m:sSub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e>
                                    </m:d>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num>
                              <m:den>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𝛿</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den>
                            </m:f>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f>
                              <m:f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num>
                              <m:den>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den>
                            </m:f>
                            <m:func>
                              <m:func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uncPr>
                              <m:fName>
                                <m:r>
                                  <m:rPr>
                                    <m:sty m:val="p"/>
                                  </m:rP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ln</m:t>
                                </m:r>
                              </m:fName>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𝜋</m:t>
                                </m:r>
                              </m:e>
                            </m:func>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f>
                              <m:f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num>
                              <m:den>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den>
                            </m:f>
                            <m:func>
                              <m:func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uncPr>
                              <m:fName>
                                <m:r>
                                  <m:rPr>
                                    <m:sty m:val="p"/>
                                  </m:rP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ln</m:t>
                                </m:r>
                              </m:fName>
                              <m:e>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𝛿</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e>
                            </m:func>
                          </m:e>
                        </m:d>
                      </m:e>
                    </m:nary>
                  </m:oMath>
                </a14:m>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则线性回归参数</a:t>
                </a:r>
                <a14:m>
                  <m:oMath xmlns:m="http://schemas.openxmlformats.org/officeDocument/2006/math">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的估计问题转化为以下优化问题：</a:t>
                </a:r>
                <a14:m>
                  <m:oMath xmlns:m="http://schemas.openxmlformats.org/officeDocument/2006/math">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func>
                      <m:func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uncPr>
                      <m:fName>
                        <m:limLow>
                          <m:limLow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limLowPr>
                          <m:e>
                            <m:r>
                              <m:rPr>
                                <m:sty m:val="p"/>
                              </m:rP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argmax</m:t>
                            </m:r>
                          </m:e>
                          <m:lim>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lim>
                        </m:limLow>
                      </m:fName>
                      <m:e>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𝐿𝐿</m:t>
                            </m:r>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𝛿</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d>
                          </m:e>
                        </m:d>
                      </m:e>
                    </m:func>
                  </m:oMath>
                </a14:m>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令对数似然函数对线性回归函数的参数</a:t>
                </a:r>
                <a14:m>
                  <m:oMath xmlns:m="http://schemas.openxmlformats.org/officeDocument/2006/math">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求导为</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，则有：</a:t>
                </a:r>
              </a:p>
              <a:p>
                <a:pPr lvl="1" fontAlgn="base">
                  <a:spcBef>
                    <a:spcPts val="500"/>
                  </a:spcBef>
                  <a:spcAft>
                    <a:spcPct val="0"/>
                  </a:spcAft>
                  <a:buClr>
                    <a:srgbClr val="0070C0"/>
                  </a:buClr>
                  <a:buSzPct val="90000"/>
                </a:pPr>
                <a14:m>
                  <m:oMath xmlns:m="http://schemas.openxmlformats.org/officeDocument/2006/math">
                    <m:f>
                      <m:f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𝐿𝐿</m:t>
                        </m:r>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𝛿</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d>
                      </m:num>
                      <m:den>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den>
                    </m:f>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nary>
                      <m:nary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naryPr>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𝑖</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sub>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𝑁</m:t>
                        </m:r>
                      </m:sup>
                      <m:e>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f>
                              <m:f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sSub>
                                      <m:sSub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𝑦</m:t>
                                        </m:r>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sSub>
                                      <m:sSub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e>
                                </m:d>
                                <m:sSub>
                                  <m:sSub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e>
                                    </m:acc>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num>
                              <m:den>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𝛿</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den>
                            </m:f>
                          </m:e>
                        </m:d>
                      </m:e>
                    </m:nary>
                    <m:r>
                      <m:rPr>
                        <m:aln/>
                      </m:rP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m:t>
                    </m:r>
                    <m:r>
                      <a:rPr lang="zh-CN" altLang="en-US" sz="2000" b="0" i="0"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  </m:t>
                    </m:r>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m:t>
                    </m:r>
                    <m:r>
                      <a:rPr lang="zh-CN" altLang="en-US"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   </m:t>
                    </m:r>
                    <m:acc>
                      <m:accPr>
                        <m: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r>
                      <m:rPr>
                        <m:aln/>
                      </m:rP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d>
                          <m:d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e>
                        </m:d>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sup>
                    </m:sSup>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𝑋</m:t>
                        </m:r>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𝒚</m:t>
                    </m:r>
                  </m:oMath>
                </a14:m>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345869" y="1809260"/>
                <a:ext cx="11430717" cy="4666599"/>
              </a:xfrm>
              <a:prstGeom prst="rect">
                <a:avLst/>
              </a:prstGeom>
              <a:blipFill>
                <a:blip r:embed="rId5"/>
                <a:stretch>
                  <a:fillRect b="-13315"/>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简答题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 name="音频 1">
            <a:hlinkClick r:id="" action="ppaction://media"/>
            <a:extLst>
              <a:ext uri="{FF2B5EF4-FFF2-40B4-BE49-F238E27FC236}">
                <a16:creationId xmlns:a16="http://schemas.microsoft.com/office/drawing/2014/main" id="{7BC8FD11-0310-B349-8892-4AE1527044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3660773"/>
      </p:ext>
    </p:extLst>
  </p:cSld>
  <p:clrMapOvr>
    <a:masterClrMapping/>
  </p:clrMapOvr>
  <mc:AlternateContent xmlns:mc="http://schemas.openxmlformats.org/markup-compatibility/2006">
    <mc:Choice xmlns:p14="http://schemas.microsoft.com/office/powerpoint/2010/main" Requires="p14">
      <p:transition p14:dur="0" advTm="96905"/>
    </mc:Choice>
    <mc:Fallback>
      <p:transition advTm="96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4748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第三章 线性模型</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345869" y="1809260"/>
                <a:ext cx="11430717" cy="4142609"/>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如上题所述，</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假设</a:t>
                </a:r>
                <a14:m>
                  <m:oMath xmlns:m="http://schemas.openxmlformats.org/officeDocument/2006/math">
                    <m:acc>
                      <m:accPr>
                        <m: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的先验分布服从</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𝑑</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元正态分布</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𝒩</m:t>
                    </m:r>
                    <m:d>
                      <m:d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𝟎</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𝐼</m:t>
                            </m:r>
                          </m:e>
                          <m:sub>
                            <m:d>
                              <m:d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𝑑</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e>
                            </m:d>
                            <m: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𝑑</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sub>
                        </m:sSub>
                      </m:e>
                    </m:d>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试采用最大后验概率估计法推导</a:t>
                </a:r>
                <a14:m>
                  <m:oMath xmlns:m="http://schemas.openxmlformats.org/officeDocument/2006/math">
                    <m:acc>
                      <m:accPr>
                        <m: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acc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𝒘</m:t>
                        </m:r>
                      </m:e>
                    </m:acc>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的最优解的数学形式</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答：根据最大后验概率估计的定义，则目标函数可以写为：</a:t>
                </a:r>
              </a:p>
              <a:p>
                <a:pPr lvl="1" fontAlgn="base">
                  <a:spcBef>
                    <a:spcPts val="500"/>
                  </a:spcBef>
                  <a:spcAft>
                    <a:spcPct val="0"/>
                  </a:spcAft>
                  <a:buClr>
                    <a:srgbClr val="0070C0"/>
                  </a:buClr>
                  <a:buSzPct val="90000"/>
                </a:pPr>
                <a14:m>
                  <m:oMath xmlns:m="http://schemas.openxmlformats.org/officeDocument/2006/math">
                    <m:r>
                      <a:rPr lang="en-US" altLang="zh-CN" sz="2000">
                        <a:solidFill>
                          <a:srgbClr val="FF0000"/>
                        </a:solidFill>
                      </a:rPr>
                      <m:t>𝐽</m:t>
                    </m:r>
                    <m:d>
                      <m:dPr>
                        <m:ctrlPr>
                          <a:rPr lang="zh-CN" altLang="zh-CN" sz="2000">
                            <a:solidFill>
                              <a:srgbClr val="FF0000"/>
                            </a:solidFill>
                          </a:rPr>
                        </m:ctrlPr>
                      </m:dPr>
                      <m:e>
                        <m:r>
                          <a:rPr lang="en-US" altLang="zh-CN" sz="2000">
                            <a:solidFill>
                              <a:srgbClr val="FF0000"/>
                            </a:solidFill>
                          </a:rPr>
                          <m:t>𝑋</m:t>
                        </m:r>
                        <m:r>
                          <a:rPr lang="en-US" altLang="zh-CN" sz="2000">
                            <a:solidFill>
                              <a:srgbClr val="FF0000"/>
                            </a:solidFill>
                          </a:rPr>
                          <m:t>;</m:t>
                        </m:r>
                        <m:sSup>
                          <m:sSupPr>
                            <m:ctrlPr>
                              <a:rPr lang="zh-CN" altLang="zh-CN" sz="2000">
                                <a:solidFill>
                                  <a:srgbClr val="FF0000"/>
                                </a:solidFill>
                              </a:rPr>
                            </m:ctrlPr>
                          </m:sSupPr>
                          <m:e>
                            <m:r>
                              <a:rPr lang="en-US" altLang="zh-CN" sz="2000">
                                <a:solidFill>
                                  <a:srgbClr val="FF0000"/>
                                </a:solidFill>
                              </a:rPr>
                              <m:t>𝛿</m:t>
                            </m:r>
                          </m:e>
                          <m:sup>
                            <m:r>
                              <a:rPr lang="en-US" altLang="zh-CN" sz="2000">
                                <a:solidFill>
                                  <a:srgbClr val="FF0000"/>
                                </a:solidFill>
                              </a:rPr>
                              <m:t>2</m:t>
                            </m:r>
                          </m:sup>
                        </m:sSup>
                        <m:r>
                          <a:rPr lang="en-US" altLang="zh-CN" sz="2000">
                            <a:solidFill>
                              <a:srgbClr val="FF0000"/>
                            </a:solidFill>
                          </a:rPr>
                          <m:t>,</m:t>
                        </m:r>
                        <m:acc>
                          <m:accPr>
                            <m:chr m:val="̂"/>
                            <m:ctrlPr>
                              <a:rPr lang="zh-CN" altLang="zh-CN" sz="2000">
                                <a:solidFill>
                                  <a:srgbClr val="FF0000"/>
                                </a:solidFill>
                              </a:rPr>
                            </m:ctrlPr>
                          </m:accPr>
                          <m:e>
                            <m:r>
                              <a:rPr lang="en-US" altLang="zh-CN" sz="2000">
                                <a:solidFill>
                                  <a:srgbClr val="FF0000"/>
                                </a:solidFill>
                              </a:rPr>
                              <m:t>𝒘</m:t>
                            </m:r>
                          </m:e>
                        </m:acc>
                      </m:e>
                    </m:d>
                    <m:r>
                      <a:rPr lang="en-US" altLang="zh-CN" sz="2000">
                        <a:solidFill>
                          <a:srgbClr val="FF0000"/>
                        </a:solidFill>
                      </a:rPr>
                      <m:t>=</m:t>
                    </m:r>
                    <m:nary>
                      <m:naryPr>
                        <m:chr m:val="∑"/>
                        <m:ctrlPr>
                          <a:rPr lang="zh-CN" altLang="zh-CN" sz="2000">
                            <a:solidFill>
                              <a:srgbClr val="FF0000"/>
                            </a:solidFill>
                          </a:rPr>
                        </m:ctrlPr>
                      </m:naryPr>
                      <m:sub>
                        <m:r>
                          <a:rPr lang="en-US" altLang="zh-CN" sz="2000">
                            <a:solidFill>
                              <a:srgbClr val="FF0000"/>
                            </a:solidFill>
                          </a:rPr>
                          <m:t>𝑖</m:t>
                        </m:r>
                        <m:r>
                          <a:rPr lang="en-US" altLang="zh-CN" sz="2000">
                            <a:solidFill>
                              <a:srgbClr val="FF0000"/>
                            </a:solidFill>
                          </a:rPr>
                          <m:t>=1</m:t>
                        </m:r>
                      </m:sub>
                      <m:sup>
                        <m:r>
                          <a:rPr lang="en-US" altLang="zh-CN" sz="2000">
                            <a:solidFill>
                              <a:srgbClr val="FF0000"/>
                            </a:solidFill>
                          </a:rPr>
                          <m:t>𝑁</m:t>
                        </m:r>
                      </m:sup>
                      <m:e>
                        <m:func>
                          <m:funcPr>
                            <m:ctrlPr>
                              <a:rPr lang="zh-CN" altLang="zh-CN" sz="2000">
                                <a:solidFill>
                                  <a:srgbClr val="FF0000"/>
                                </a:solidFill>
                              </a:rPr>
                            </m:ctrlPr>
                          </m:funcPr>
                          <m:fName>
                            <m:r>
                              <m:rPr>
                                <m:sty m:val="p"/>
                              </m:rPr>
                              <a:rPr lang="en-US" altLang="zh-CN" sz="2000">
                                <a:solidFill>
                                  <a:srgbClr val="FF0000"/>
                                </a:solidFill>
                              </a:rPr>
                              <m:t>ln</m:t>
                            </m:r>
                          </m:fName>
                          <m:e>
                            <m:d>
                              <m:dPr>
                                <m:ctrlPr>
                                  <a:rPr lang="zh-CN" altLang="zh-CN" sz="2000">
                                    <a:solidFill>
                                      <a:srgbClr val="FF0000"/>
                                    </a:solidFill>
                                  </a:rPr>
                                </m:ctrlPr>
                              </m:dPr>
                              <m:e>
                                <m:f>
                                  <m:fPr>
                                    <m:ctrlPr>
                                      <a:rPr lang="zh-CN" altLang="zh-CN" sz="2000">
                                        <a:solidFill>
                                          <a:srgbClr val="FF0000"/>
                                        </a:solidFill>
                                      </a:rPr>
                                    </m:ctrlPr>
                                  </m:fPr>
                                  <m:num>
                                    <m:r>
                                      <a:rPr lang="en-US" altLang="zh-CN" sz="2000">
                                        <a:solidFill>
                                          <a:srgbClr val="FF0000"/>
                                        </a:solidFill>
                                      </a:rPr>
                                      <m:t>1</m:t>
                                    </m:r>
                                  </m:num>
                                  <m:den>
                                    <m:rad>
                                      <m:radPr>
                                        <m:degHide m:val="on"/>
                                        <m:ctrlPr>
                                          <a:rPr lang="zh-CN" altLang="zh-CN" sz="2000">
                                            <a:solidFill>
                                              <a:srgbClr val="FF0000"/>
                                            </a:solidFill>
                                          </a:rPr>
                                        </m:ctrlPr>
                                      </m:radPr>
                                      <m:deg/>
                                      <m:e>
                                        <m:r>
                                          <a:rPr lang="en-US" altLang="zh-CN" sz="2000">
                                            <a:solidFill>
                                              <a:srgbClr val="FF0000"/>
                                            </a:solidFill>
                                          </a:rPr>
                                          <m:t>2</m:t>
                                        </m:r>
                                        <m:r>
                                          <a:rPr lang="en-US" altLang="zh-CN" sz="2000">
                                            <a:solidFill>
                                              <a:srgbClr val="FF0000"/>
                                            </a:solidFill>
                                          </a:rPr>
                                          <m:t>𝜋</m:t>
                                        </m:r>
                                        <m:sSup>
                                          <m:sSupPr>
                                            <m:ctrlPr>
                                              <a:rPr lang="zh-CN" altLang="zh-CN" sz="2000">
                                                <a:solidFill>
                                                  <a:srgbClr val="FF0000"/>
                                                </a:solidFill>
                                              </a:rPr>
                                            </m:ctrlPr>
                                          </m:sSupPr>
                                          <m:e>
                                            <m:r>
                                              <a:rPr lang="en-US" altLang="zh-CN" sz="2000">
                                                <a:solidFill>
                                                  <a:srgbClr val="FF0000"/>
                                                </a:solidFill>
                                              </a:rPr>
                                              <m:t>𝛿</m:t>
                                            </m:r>
                                          </m:e>
                                          <m:sup>
                                            <m:r>
                                              <a:rPr lang="en-US" altLang="zh-CN" sz="2000">
                                                <a:solidFill>
                                                  <a:srgbClr val="FF0000"/>
                                                </a:solidFill>
                                              </a:rPr>
                                              <m:t>2</m:t>
                                            </m:r>
                                          </m:sup>
                                        </m:sSup>
                                      </m:e>
                                    </m:rad>
                                  </m:den>
                                </m:f>
                                <m:func>
                                  <m:funcPr>
                                    <m:ctrlPr>
                                      <a:rPr lang="zh-CN" altLang="zh-CN" sz="2000">
                                        <a:solidFill>
                                          <a:srgbClr val="FF0000"/>
                                        </a:solidFill>
                                      </a:rPr>
                                    </m:ctrlPr>
                                  </m:funcPr>
                                  <m:fName>
                                    <m:r>
                                      <m:rPr>
                                        <m:sty m:val="p"/>
                                      </m:rPr>
                                      <a:rPr lang="en-US" altLang="zh-CN" sz="2000">
                                        <a:solidFill>
                                          <a:srgbClr val="FF0000"/>
                                        </a:solidFill>
                                      </a:rPr>
                                      <m:t>exp</m:t>
                                    </m:r>
                                  </m:fName>
                                  <m:e>
                                    <m:d>
                                      <m:dPr>
                                        <m:ctrlPr>
                                          <a:rPr lang="zh-CN" altLang="zh-CN" sz="2000">
                                            <a:solidFill>
                                              <a:srgbClr val="FF0000"/>
                                            </a:solidFill>
                                          </a:rPr>
                                        </m:ctrlPr>
                                      </m:dPr>
                                      <m:e>
                                        <m:f>
                                          <m:fPr>
                                            <m:ctrlPr>
                                              <a:rPr lang="zh-CN" altLang="zh-CN" sz="2000">
                                                <a:solidFill>
                                                  <a:srgbClr val="FF0000"/>
                                                </a:solidFill>
                                              </a:rPr>
                                            </m:ctrlPr>
                                          </m:fPr>
                                          <m:num>
                                            <m:sSup>
                                              <m:sSupPr>
                                                <m:ctrlPr>
                                                  <a:rPr lang="zh-CN" altLang="zh-CN" sz="2000">
                                                    <a:solidFill>
                                                      <a:srgbClr val="FF0000"/>
                                                    </a:solidFill>
                                                  </a:rPr>
                                                </m:ctrlPr>
                                              </m:sSupPr>
                                              <m:e>
                                                <m:d>
                                                  <m:dPr>
                                                    <m:ctrlPr>
                                                      <a:rPr lang="zh-CN" altLang="zh-CN" sz="2000">
                                                        <a:solidFill>
                                                          <a:srgbClr val="FF0000"/>
                                                        </a:solidFill>
                                                      </a:rPr>
                                                    </m:ctrlPr>
                                                  </m:dPr>
                                                  <m:e>
                                                    <m:sSub>
                                                      <m:sSubPr>
                                                        <m:ctrlPr>
                                                          <a:rPr lang="zh-CN" altLang="zh-CN" sz="2000">
                                                            <a:solidFill>
                                                              <a:srgbClr val="FF0000"/>
                                                            </a:solidFill>
                                                          </a:rPr>
                                                        </m:ctrlPr>
                                                      </m:sSubPr>
                                                      <m:e>
                                                        <m:r>
                                                          <a:rPr lang="en-US" altLang="zh-CN" sz="2000">
                                                            <a:solidFill>
                                                              <a:srgbClr val="FF0000"/>
                                                            </a:solidFill>
                                                          </a:rPr>
                                                          <m:t>𝑦</m:t>
                                                        </m:r>
                                                      </m:e>
                                                      <m:sub>
                                                        <m:r>
                                                          <a:rPr lang="en-US" altLang="zh-CN" sz="2000">
                                                            <a:solidFill>
                                                              <a:srgbClr val="FF0000"/>
                                                            </a:solidFill>
                                                          </a:rPr>
                                                          <m:t>𝑖</m:t>
                                                        </m:r>
                                                      </m:sub>
                                                    </m:sSub>
                                                    <m:r>
                                                      <a:rPr lang="en-US" altLang="zh-CN" sz="2000">
                                                        <a:solidFill>
                                                          <a:srgbClr val="FF0000"/>
                                                        </a:solidFill>
                                                      </a:rPr>
                                                      <m:t>−</m:t>
                                                    </m:r>
                                                    <m:sSup>
                                                      <m:sSupPr>
                                                        <m:ctrlPr>
                                                          <a:rPr lang="zh-CN" altLang="zh-CN" sz="2000">
                                                            <a:solidFill>
                                                              <a:srgbClr val="FF0000"/>
                                                            </a:solidFill>
                                                          </a:rPr>
                                                        </m:ctrlPr>
                                                      </m:sSupPr>
                                                      <m:e>
                                                        <m:acc>
                                                          <m:accPr>
                                                            <m:chr m:val="̂"/>
                                                            <m:ctrlPr>
                                                              <a:rPr lang="zh-CN" altLang="zh-CN" sz="2000">
                                                                <a:solidFill>
                                                                  <a:srgbClr val="FF0000"/>
                                                                </a:solidFill>
                                                              </a:rPr>
                                                            </m:ctrlPr>
                                                          </m:accPr>
                                                          <m:e>
                                                            <m:r>
                                                              <a:rPr lang="en-US" altLang="zh-CN" sz="2000">
                                                                <a:solidFill>
                                                                  <a:srgbClr val="FF0000"/>
                                                                </a:solidFill>
                                                              </a:rPr>
                                                              <m:t>𝒘</m:t>
                                                            </m:r>
                                                          </m:e>
                                                        </m:acc>
                                                      </m:e>
                                                      <m:sup>
                                                        <m:r>
                                                          <a:rPr lang="en-US" altLang="zh-CN" sz="2000">
                                                            <a:solidFill>
                                                              <a:srgbClr val="FF0000"/>
                                                            </a:solidFill>
                                                          </a:rPr>
                                                          <m:t>𝑇</m:t>
                                                        </m:r>
                                                      </m:sup>
                                                    </m:sSup>
                                                    <m:sSub>
                                                      <m:sSubPr>
                                                        <m:ctrlPr>
                                                          <a:rPr lang="zh-CN" altLang="zh-CN" sz="2000">
                                                            <a:solidFill>
                                                              <a:srgbClr val="FF0000"/>
                                                            </a:solidFill>
                                                          </a:rPr>
                                                        </m:ctrlPr>
                                                      </m:sSubPr>
                                                      <m:e>
                                                        <m:acc>
                                                          <m:accPr>
                                                            <m:chr m:val="̂"/>
                                                            <m:ctrlPr>
                                                              <a:rPr lang="zh-CN" altLang="zh-CN" sz="2000">
                                                                <a:solidFill>
                                                                  <a:srgbClr val="FF0000"/>
                                                                </a:solidFill>
                                                              </a:rPr>
                                                            </m:ctrlPr>
                                                          </m:accPr>
                                                          <m:e>
                                                            <m:r>
                                                              <a:rPr lang="en-US" altLang="zh-CN" sz="2000">
                                                                <a:solidFill>
                                                                  <a:srgbClr val="FF0000"/>
                                                                </a:solidFill>
                                                              </a:rPr>
                                                              <m:t>𝒙</m:t>
                                                            </m:r>
                                                          </m:e>
                                                        </m:acc>
                                                      </m:e>
                                                      <m:sub>
                                                        <m:r>
                                                          <a:rPr lang="en-US" altLang="zh-CN" sz="2000">
                                                            <a:solidFill>
                                                              <a:srgbClr val="FF0000"/>
                                                            </a:solidFill>
                                                          </a:rPr>
                                                          <m:t>𝑖</m:t>
                                                        </m:r>
                                                      </m:sub>
                                                    </m:sSub>
                                                  </m:e>
                                                </m:d>
                                              </m:e>
                                              <m:sup>
                                                <m:r>
                                                  <a:rPr lang="en-US" altLang="zh-CN" sz="2000">
                                                    <a:solidFill>
                                                      <a:srgbClr val="FF0000"/>
                                                    </a:solidFill>
                                                  </a:rPr>
                                                  <m:t>2</m:t>
                                                </m:r>
                                              </m:sup>
                                            </m:sSup>
                                          </m:num>
                                          <m:den>
                                            <m:r>
                                              <a:rPr lang="en-US" altLang="zh-CN" sz="2000">
                                                <a:solidFill>
                                                  <a:srgbClr val="FF0000"/>
                                                </a:solidFill>
                                              </a:rPr>
                                              <m:t>2</m:t>
                                            </m:r>
                                            <m:sSup>
                                              <m:sSupPr>
                                                <m:ctrlPr>
                                                  <a:rPr lang="zh-CN" altLang="zh-CN" sz="2000">
                                                    <a:solidFill>
                                                      <a:srgbClr val="FF0000"/>
                                                    </a:solidFill>
                                                  </a:rPr>
                                                </m:ctrlPr>
                                              </m:sSupPr>
                                              <m:e>
                                                <m:r>
                                                  <a:rPr lang="en-US" altLang="zh-CN" sz="2000">
                                                    <a:solidFill>
                                                      <a:srgbClr val="FF0000"/>
                                                    </a:solidFill>
                                                  </a:rPr>
                                                  <m:t>𝛿</m:t>
                                                </m:r>
                                              </m:e>
                                              <m:sup>
                                                <m:r>
                                                  <a:rPr lang="en-US" altLang="zh-CN" sz="2000">
                                                    <a:solidFill>
                                                      <a:srgbClr val="FF0000"/>
                                                    </a:solidFill>
                                                  </a:rPr>
                                                  <m:t>2</m:t>
                                                </m:r>
                                              </m:sup>
                                            </m:sSup>
                                          </m:den>
                                        </m:f>
                                      </m:e>
                                    </m:d>
                                  </m:e>
                                </m:func>
                              </m:e>
                            </m:d>
                          </m:e>
                        </m:func>
                        <m:r>
                          <a:rPr lang="en-US" altLang="zh-CN" sz="2000">
                            <a:solidFill>
                              <a:srgbClr val="FF0000"/>
                            </a:solidFill>
                          </a:rPr>
                          <m:t>+</m:t>
                        </m:r>
                        <m:func>
                          <m:funcPr>
                            <m:ctrlPr>
                              <a:rPr lang="zh-CN" altLang="zh-CN" sz="2000">
                                <a:solidFill>
                                  <a:srgbClr val="FF0000"/>
                                </a:solidFill>
                              </a:rPr>
                            </m:ctrlPr>
                          </m:funcPr>
                          <m:fName>
                            <m:r>
                              <m:rPr>
                                <m:sty m:val="p"/>
                              </m:rPr>
                              <a:rPr lang="en-US" altLang="zh-CN" sz="2000">
                                <a:solidFill>
                                  <a:srgbClr val="FF0000"/>
                                </a:solidFill>
                              </a:rPr>
                              <m:t>ln</m:t>
                            </m:r>
                          </m:fName>
                          <m:e>
                            <m:d>
                              <m:dPr>
                                <m:ctrlPr>
                                  <a:rPr lang="zh-CN" altLang="zh-CN" sz="2000">
                                    <a:solidFill>
                                      <a:srgbClr val="FF0000"/>
                                    </a:solidFill>
                                  </a:rPr>
                                </m:ctrlPr>
                              </m:dPr>
                              <m:e>
                                <m:f>
                                  <m:fPr>
                                    <m:ctrlPr>
                                      <a:rPr lang="zh-CN" altLang="zh-CN" sz="2000">
                                        <a:solidFill>
                                          <a:srgbClr val="FF0000"/>
                                        </a:solidFill>
                                      </a:rPr>
                                    </m:ctrlPr>
                                  </m:fPr>
                                  <m:num>
                                    <m:r>
                                      <a:rPr lang="en-US" altLang="zh-CN" sz="2000">
                                        <a:solidFill>
                                          <a:srgbClr val="FF0000"/>
                                        </a:solidFill>
                                      </a:rPr>
                                      <m:t>1</m:t>
                                    </m:r>
                                  </m:num>
                                  <m:den>
                                    <m:rad>
                                      <m:radPr>
                                        <m:degHide m:val="on"/>
                                        <m:ctrlPr>
                                          <a:rPr lang="zh-CN" altLang="zh-CN" sz="2000">
                                            <a:solidFill>
                                              <a:srgbClr val="FF0000"/>
                                            </a:solidFill>
                                          </a:rPr>
                                        </m:ctrlPr>
                                      </m:radPr>
                                      <m:deg/>
                                      <m:e>
                                        <m:r>
                                          <a:rPr lang="en-US" altLang="zh-CN" sz="2000">
                                            <a:solidFill>
                                              <a:srgbClr val="FF0000"/>
                                            </a:solidFill>
                                          </a:rPr>
                                          <m:t>2</m:t>
                                        </m:r>
                                        <m:r>
                                          <a:rPr lang="en-US" altLang="zh-CN" sz="2000">
                                            <a:solidFill>
                                              <a:srgbClr val="FF0000"/>
                                            </a:solidFill>
                                          </a:rPr>
                                          <m:t>𝜋</m:t>
                                        </m:r>
                                      </m:e>
                                    </m:rad>
                                  </m:den>
                                </m:f>
                                <m:func>
                                  <m:funcPr>
                                    <m:ctrlPr>
                                      <a:rPr lang="zh-CN" altLang="zh-CN" sz="2000">
                                        <a:solidFill>
                                          <a:srgbClr val="FF0000"/>
                                        </a:solidFill>
                                      </a:rPr>
                                    </m:ctrlPr>
                                  </m:funcPr>
                                  <m:fName>
                                    <m:r>
                                      <m:rPr>
                                        <m:sty m:val="p"/>
                                      </m:rPr>
                                      <a:rPr lang="en-US" altLang="zh-CN" sz="2000">
                                        <a:solidFill>
                                          <a:srgbClr val="FF0000"/>
                                        </a:solidFill>
                                      </a:rPr>
                                      <m:t>exp</m:t>
                                    </m:r>
                                  </m:fName>
                                  <m:e>
                                    <m:d>
                                      <m:dPr>
                                        <m:ctrlPr>
                                          <a:rPr lang="zh-CN" altLang="zh-CN" sz="2000">
                                            <a:solidFill>
                                              <a:srgbClr val="FF0000"/>
                                            </a:solidFill>
                                          </a:rPr>
                                        </m:ctrlPr>
                                      </m:dPr>
                                      <m:e>
                                        <m:f>
                                          <m:fPr>
                                            <m:ctrlPr>
                                              <a:rPr lang="zh-CN" altLang="zh-CN" sz="2000">
                                                <a:solidFill>
                                                  <a:srgbClr val="FF0000"/>
                                                </a:solidFill>
                                              </a:rPr>
                                            </m:ctrlPr>
                                          </m:fPr>
                                          <m:num>
                                            <m:sSup>
                                              <m:sSupPr>
                                                <m:ctrlPr>
                                                  <a:rPr lang="zh-CN" altLang="zh-CN" sz="2000">
                                                    <a:solidFill>
                                                      <a:srgbClr val="FF0000"/>
                                                    </a:solidFill>
                                                  </a:rPr>
                                                </m:ctrlPr>
                                              </m:sSupPr>
                                              <m:e>
                                                <m:acc>
                                                  <m:accPr>
                                                    <m:chr m:val="̂"/>
                                                    <m:ctrlPr>
                                                      <a:rPr lang="zh-CN" altLang="zh-CN" sz="2000">
                                                        <a:solidFill>
                                                          <a:srgbClr val="FF0000"/>
                                                        </a:solidFill>
                                                      </a:rPr>
                                                    </m:ctrlPr>
                                                  </m:accPr>
                                                  <m:e>
                                                    <m:r>
                                                      <a:rPr lang="en-US" altLang="zh-CN" sz="2000">
                                                        <a:solidFill>
                                                          <a:srgbClr val="FF0000"/>
                                                        </a:solidFill>
                                                      </a:rPr>
                                                      <m:t>𝒘</m:t>
                                                    </m:r>
                                                  </m:e>
                                                </m:acc>
                                              </m:e>
                                              <m:sup>
                                                <m:r>
                                                  <a:rPr lang="en-US" altLang="zh-CN" sz="2000">
                                                    <a:solidFill>
                                                      <a:srgbClr val="FF0000"/>
                                                    </a:solidFill>
                                                  </a:rPr>
                                                  <m:t>𝑇</m:t>
                                                </m:r>
                                              </m:sup>
                                            </m:sSup>
                                            <m:acc>
                                              <m:accPr>
                                                <m:chr m:val="̂"/>
                                                <m:ctrlPr>
                                                  <a:rPr lang="zh-CN" altLang="zh-CN" sz="2000">
                                                    <a:solidFill>
                                                      <a:srgbClr val="FF0000"/>
                                                    </a:solidFill>
                                                  </a:rPr>
                                                </m:ctrlPr>
                                              </m:accPr>
                                              <m:e>
                                                <m:r>
                                                  <a:rPr lang="en-US" altLang="zh-CN" sz="2000">
                                                    <a:solidFill>
                                                      <a:srgbClr val="FF0000"/>
                                                    </a:solidFill>
                                                  </a:rPr>
                                                  <m:t>𝒘</m:t>
                                                </m:r>
                                              </m:e>
                                            </m:acc>
                                          </m:num>
                                          <m:den>
                                            <m:r>
                                              <a:rPr lang="en-US" altLang="zh-CN" sz="2000">
                                                <a:solidFill>
                                                  <a:srgbClr val="FF0000"/>
                                                </a:solidFill>
                                              </a:rPr>
                                              <m:t>2</m:t>
                                            </m:r>
                                          </m:den>
                                        </m:f>
                                      </m:e>
                                    </m:d>
                                  </m:e>
                                </m:func>
                              </m:e>
                            </m:d>
                          </m:e>
                        </m:func>
                      </m:e>
                    </m:nary>
                  </m:oMath>
                </a14:m>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则目标函数导数为</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的方程为：</a:t>
                </a:r>
                <a14:m>
                  <m:oMath xmlns:m="http://schemas.openxmlformats.org/officeDocument/2006/math">
                    <m:f>
                      <m:fPr>
                        <m:ctrlPr>
                          <a:rPr lang="zh-CN" altLang="zh-CN" sz="2000">
                            <a:solidFill>
                              <a:srgbClr val="FF0000"/>
                            </a:solidFill>
                          </a:rPr>
                        </m:ctrlPr>
                      </m:fPr>
                      <m:num>
                        <m:r>
                          <a:rPr lang="en-US" altLang="zh-CN" sz="2000">
                            <a:solidFill>
                              <a:srgbClr val="FF0000"/>
                            </a:solidFill>
                          </a:rPr>
                          <m:t>𝜕</m:t>
                        </m:r>
                        <m:r>
                          <a:rPr lang="en-US" altLang="zh-CN" sz="2000">
                            <a:solidFill>
                              <a:srgbClr val="FF0000"/>
                            </a:solidFill>
                          </a:rPr>
                          <m:t>𝐽</m:t>
                        </m:r>
                        <m:d>
                          <m:dPr>
                            <m:ctrlPr>
                              <a:rPr lang="zh-CN" altLang="zh-CN" sz="2000">
                                <a:solidFill>
                                  <a:srgbClr val="FF0000"/>
                                </a:solidFill>
                              </a:rPr>
                            </m:ctrlPr>
                          </m:dPr>
                          <m:e>
                            <m:r>
                              <a:rPr lang="en-US" altLang="zh-CN" sz="2000">
                                <a:solidFill>
                                  <a:srgbClr val="FF0000"/>
                                </a:solidFill>
                              </a:rPr>
                              <m:t>𝑋</m:t>
                            </m:r>
                            <m:r>
                              <a:rPr lang="en-US" altLang="zh-CN" sz="2000">
                                <a:solidFill>
                                  <a:srgbClr val="FF0000"/>
                                </a:solidFill>
                              </a:rPr>
                              <m:t>;</m:t>
                            </m:r>
                            <m:sSup>
                              <m:sSupPr>
                                <m:ctrlPr>
                                  <a:rPr lang="zh-CN" altLang="zh-CN" sz="2000">
                                    <a:solidFill>
                                      <a:srgbClr val="FF0000"/>
                                    </a:solidFill>
                                  </a:rPr>
                                </m:ctrlPr>
                              </m:sSupPr>
                              <m:e>
                                <m:r>
                                  <a:rPr lang="en-US" altLang="zh-CN" sz="2000">
                                    <a:solidFill>
                                      <a:srgbClr val="FF0000"/>
                                    </a:solidFill>
                                  </a:rPr>
                                  <m:t>𝛿</m:t>
                                </m:r>
                              </m:e>
                              <m:sup>
                                <m:r>
                                  <a:rPr lang="en-US" altLang="zh-CN" sz="2000">
                                    <a:solidFill>
                                      <a:srgbClr val="FF0000"/>
                                    </a:solidFill>
                                  </a:rPr>
                                  <m:t>2</m:t>
                                </m:r>
                              </m:sup>
                            </m:sSup>
                            <m:r>
                              <a:rPr lang="en-US" altLang="zh-CN" sz="2000">
                                <a:solidFill>
                                  <a:srgbClr val="FF0000"/>
                                </a:solidFill>
                              </a:rPr>
                              <m:t>,</m:t>
                            </m:r>
                            <m:acc>
                              <m:accPr>
                                <m:chr m:val="̂"/>
                                <m:ctrlPr>
                                  <a:rPr lang="zh-CN" altLang="zh-CN" sz="2000">
                                    <a:solidFill>
                                      <a:srgbClr val="FF0000"/>
                                    </a:solidFill>
                                  </a:rPr>
                                </m:ctrlPr>
                              </m:accPr>
                              <m:e>
                                <m:r>
                                  <a:rPr lang="en-US" altLang="zh-CN" sz="2000">
                                    <a:solidFill>
                                      <a:srgbClr val="FF0000"/>
                                    </a:solidFill>
                                  </a:rPr>
                                  <m:t>𝒘</m:t>
                                </m:r>
                              </m:e>
                            </m:acc>
                          </m:e>
                        </m:d>
                      </m:num>
                      <m:den>
                        <m:r>
                          <a:rPr lang="en-US" altLang="zh-CN" sz="2000">
                            <a:solidFill>
                              <a:srgbClr val="FF0000"/>
                            </a:solidFill>
                          </a:rPr>
                          <m:t>𝜕</m:t>
                        </m:r>
                        <m:acc>
                          <m:accPr>
                            <m:chr m:val="̂"/>
                            <m:ctrlPr>
                              <a:rPr lang="zh-CN" altLang="zh-CN" sz="2000">
                                <a:solidFill>
                                  <a:srgbClr val="FF0000"/>
                                </a:solidFill>
                              </a:rPr>
                            </m:ctrlPr>
                          </m:accPr>
                          <m:e>
                            <m:r>
                              <a:rPr lang="en-US" altLang="zh-CN" sz="2000">
                                <a:solidFill>
                                  <a:srgbClr val="FF0000"/>
                                </a:solidFill>
                              </a:rPr>
                              <m:t>𝒘</m:t>
                            </m:r>
                          </m:e>
                        </m:acc>
                      </m:den>
                    </m:f>
                    <m:r>
                      <a:rPr lang="en-US" altLang="zh-CN" sz="2000">
                        <a:solidFill>
                          <a:srgbClr val="FF0000"/>
                        </a:solidFill>
                      </a:rPr>
                      <m:t>=</m:t>
                    </m:r>
                    <m:nary>
                      <m:naryPr>
                        <m:chr m:val="∑"/>
                        <m:ctrlPr>
                          <a:rPr lang="zh-CN" altLang="zh-CN" sz="2000">
                            <a:solidFill>
                              <a:srgbClr val="FF0000"/>
                            </a:solidFill>
                          </a:rPr>
                        </m:ctrlPr>
                      </m:naryPr>
                      <m:sub>
                        <m:r>
                          <a:rPr lang="en-US" altLang="zh-CN" sz="2000">
                            <a:solidFill>
                              <a:srgbClr val="FF0000"/>
                            </a:solidFill>
                          </a:rPr>
                          <m:t>𝑖</m:t>
                        </m:r>
                        <m:r>
                          <a:rPr lang="en-US" altLang="zh-CN" sz="2000">
                            <a:solidFill>
                              <a:srgbClr val="FF0000"/>
                            </a:solidFill>
                          </a:rPr>
                          <m:t>=1</m:t>
                        </m:r>
                      </m:sub>
                      <m:sup>
                        <m:r>
                          <a:rPr lang="en-US" altLang="zh-CN" sz="2000">
                            <a:solidFill>
                              <a:srgbClr val="FF0000"/>
                            </a:solidFill>
                          </a:rPr>
                          <m:t>𝑁</m:t>
                        </m:r>
                      </m:sup>
                      <m:e>
                        <m:d>
                          <m:dPr>
                            <m:ctrlPr>
                              <a:rPr lang="zh-CN" altLang="zh-CN" sz="2000">
                                <a:solidFill>
                                  <a:srgbClr val="FF0000"/>
                                </a:solidFill>
                              </a:rPr>
                            </m:ctrlPr>
                          </m:dPr>
                          <m:e>
                            <m:f>
                              <m:fPr>
                                <m:ctrlPr>
                                  <a:rPr lang="zh-CN" altLang="zh-CN" sz="2000">
                                    <a:solidFill>
                                      <a:srgbClr val="FF0000"/>
                                    </a:solidFill>
                                  </a:rPr>
                                </m:ctrlPr>
                              </m:fPr>
                              <m:num>
                                <m:d>
                                  <m:dPr>
                                    <m:ctrlPr>
                                      <a:rPr lang="zh-CN" altLang="zh-CN" sz="2000">
                                        <a:solidFill>
                                          <a:srgbClr val="FF0000"/>
                                        </a:solidFill>
                                      </a:rPr>
                                    </m:ctrlPr>
                                  </m:dPr>
                                  <m:e>
                                    <m:sSub>
                                      <m:sSubPr>
                                        <m:ctrlPr>
                                          <a:rPr lang="zh-CN" altLang="zh-CN" sz="2000">
                                            <a:solidFill>
                                              <a:srgbClr val="FF0000"/>
                                            </a:solidFill>
                                          </a:rPr>
                                        </m:ctrlPr>
                                      </m:sSubPr>
                                      <m:e>
                                        <m:r>
                                          <a:rPr lang="en-US" altLang="zh-CN" sz="2000">
                                            <a:solidFill>
                                              <a:srgbClr val="FF0000"/>
                                            </a:solidFill>
                                          </a:rPr>
                                          <m:t>𝑦</m:t>
                                        </m:r>
                                      </m:e>
                                      <m:sub>
                                        <m:r>
                                          <a:rPr lang="en-US" altLang="zh-CN" sz="2000">
                                            <a:solidFill>
                                              <a:srgbClr val="FF0000"/>
                                            </a:solidFill>
                                          </a:rPr>
                                          <m:t>𝑖</m:t>
                                        </m:r>
                                      </m:sub>
                                    </m:sSub>
                                    <m:r>
                                      <a:rPr lang="en-US" altLang="zh-CN" sz="2000">
                                        <a:solidFill>
                                          <a:srgbClr val="FF0000"/>
                                        </a:solidFill>
                                      </a:rPr>
                                      <m:t>−</m:t>
                                    </m:r>
                                    <m:sSup>
                                      <m:sSupPr>
                                        <m:ctrlPr>
                                          <a:rPr lang="zh-CN" altLang="zh-CN" sz="2000">
                                            <a:solidFill>
                                              <a:srgbClr val="FF0000"/>
                                            </a:solidFill>
                                          </a:rPr>
                                        </m:ctrlPr>
                                      </m:sSupPr>
                                      <m:e>
                                        <m:acc>
                                          <m:accPr>
                                            <m:chr m:val="̂"/>
                                            <m:ctrlPr>
                                              <a:rPr lang="zh-CN" altLang="zh-CN" sz="2000">
                                                <a:solidFill>
                                                  <a:srgbClr val="FF0000"/>
                                                </a:solidFill>
                                              </a:rPr>
                                            </m:ctrlPr>
                                          </m:accPr>
                                          <m:e>
                                            <m:r>
                                              <a:rPr lang="en-US" altLang="zh-CN" sz="2000">
                                                <a:solidFill>
                                                  <a:srgbClr val="FF0000"/>
                                                </a:solidFill>
                                              </a:rPr>
                                              <m:t>𝒘</m:t>
                                            </m:r>
                                          </m:e>
                                        </m:acc>
                                      </m:e>
                                      <m:sup>
                                        <m:r>
                                          <a:rPr lang="en-US" altLang="zh-CN" sz="2000">
                                            <a:solidFill>
                                              <a:srgbClr val="FF0000"/>
                                            </a:solidFill>
                                          </a:rPr>
                                          <m:t>𝑇</m:t>
                                        </m:r>
                                      </m:sup>
                                    </m:sSup>
                                    <m:sSub>
                                      <m:sSubPr>
                                        <m:ctrlPr>
                                          <a:rPr lang="zh-CN" altLang="zh-CN" sz="2000">
                                            <a:solidFill>
                                              <a:srgbClr val="FF0000"/>
                                            </a:solidFill>
                                          </a:rPr>
                                        </m:ctrlPr>
                                      </m:sSubPr>
                                      <m:e>
                                        <m:acc>
                                          <m:accPr>
                                            <m:chr m:val="̂"/>
                                            <m:ctrlPr>
                                              <a:rPr lang="zh-CN" altLang="zh-CN" sz="2000">
                                                <a:solidFill>
                                                  <a:srgbClr val="FF0000"/>
                                                </a:solidFill>
                                              </a:rPr>
                                            </m:ctrlPr>
                                          </m:accPr>
                                          <m:e>
                                            <m:r>
                                              <a:rPr lang="en-US" altLang="zh-CN" sz="2000">
                                                <a:solidFill>
                                                  <a:srgbClr val="FF0000"/>
                                                </a:solidFill>
                                              </a:rPr>
                                              <m:t>𝒙</m:t>
                                            </m:r>
                                          </m:e>
                                        </m:acc>
                                      </m:e>
                                      <m:sub>
                                        <m:r>
                                          <a:rPr lang="en-US" altLang="zh-CN" sz="2000">
                                            <a:solidFill>
                                              <a:srgbClr val="FF0000"/>
                                            </a:solidFill>
                                          </a:rPr>
                                          <m:t>𝑖</m:t>
                                        </m:r>
                                      </m:sub>
                                    </m:sSub>
                                  </m:e>
                                </m:d>
                                <m:sSub>
                                  <m:sSubPr>
                                    <m:ctrlPr>
                                      <a:rPr lang="zh-CN" altLang="zh-CN" sz="2000">
                                        <a:solidFill>
                                          <a:srgbClr val="FF0000"/>
                                        </a:solidFill>
                                      </a:rPr>
                                    </m:ctrlPr>
                                  </m:sSubPr>
                                  <m:e>
                                    <m:acc>
                                      <m:accPr>
                                        <m:chr m:val="̂"/>
                                        <m:ctrlPr>
                                          <a:rPr lang="zh-CN" altLang="zh-CN" sz="2000">
                                            <a:solidFill>
                                              <a:srgbClr val="FF0000"/>
                                            </a:solidFill>
                                          </a:rPr>
                                        </m:ctrlPr>
                                      </m:accPr>
                                      <m:e>
                                        <m:r>
                                          <a:rPr lang="en-US" altLang="zh-CN" sz="2000">
                                            <a:solidFill>
                                              <a:srgbClr val="FF0000"/>
                                            </a:solidFill>
                                          </a:rPr>
                                          <m:t>𝒙</m:t>
                                        </m:r>
                                      </m:e>
                                    </m:acc>
                                  </m:e>
                                  <m:sub>
                                    <m:r>
                                      <a:rPr lang="en-US" altLang="zh-CN" sz="2000">
                                        <a:solidFill>
                                          <a:srgbClr val="FF0000"/>
                                        </a:solidFill>
                                      </a:rPr>
                                      <m:t>𝑖</m:t>
                                    </m:r>
                                  </m:sub>
                                </m:sSub>
                              </m:num>
                              <m:den>
                                <m:sSup>
                                  <m:sSupPr>
                                    <m:ctrlPr>
                                      <a:rPr lang="zh-CN" altLang="zh-CN" sz="2000">
                                        <a:solidFill>
                                          <a:srgbClr val="FF0000"/>
                                        </a:solidFill>
                                      </a:rPr>
                                    </m:ctrlPr>
                                  </m:sSupPr>
                                  <m:e>
                                    <m:r>
                                      <a:rPr lang="en-US" altLang="zh-CN" sz="2000">
                                        <a:solidFill>
                                          <a:srgbClr val="FF0000"/>
                                        </a:solidFill>
                                      </a:rPr>
                                      <m:t>𝛿</m:t>
                                    </m:r>
                                  </m:e>
                                  <m:sup>
                                    <m:r>
                                      <a:rPr lang="en-US" altLang="zh-CN" sz="2000">
                                        <a:solidFill>
                                          <a:srgbClr val="FF0000"/>
                                        </a:solidFill>
                                      </a:rPr>
                                      <m:t>2</m:t>
                                    </m:r>
                                  </m:sup>
                                </m:sSup>
                              </m:den>
                            </m:f>
                            <m:r>
                              <a:rPr lang="en-US" altLang="zh-CN" sz="2000">
                                <a:solidFill>
                                  <a:srgbClr val="FF0000"/>
                                </a:solidFill>
                              </a:rPr>
                              <m:t>+</m:t>
                            </m:r>
                            <m:acc>
                              <m:accPr>
                                <m:chr m:val="̂"/>
                                <m:ctrlPr>
                                  <a:rPr lang="zh-CN" altLang="zh-CN" sz="2000">
                                    <a:solidFill>
                                      <a:srgbClr val="FF0000"/>
                                    </a:solidFill>
                                  </a:rPr>
                                </m:ctrlPr>
                              </m:accPr>
                              <m:e>
                                <m:r>
                                  <a:rPr lang="en-US" altLang="zh-CN" sz="2000">
                                    <a:solidFill>
                                      <a:srgbClr val="FF0000"/>
                                    </a:solidFill>
                                  </a:rPr>
                                  <m:t>𝒘</m:t>
                                </m:r>
                              </m:e>
                            </m:acc>
                          </m:e>
                        </m:d>
                      </m:e>
                    </m:nary>
                    <m:r>
                      <m:rPr>
                        <m:aln/>
                      </m:rPr>
                      <a:rPr lang="en-US" altLang="zh-CN" sz="2000">
                        <a:solidFill>
                          <a:srgbClr val="FF0000"/>
                        </a:solidFill>
                      </a:rPr>
                      <m:t>=</m:t>
                    </m:r>
                    <m:r>
                      <a:rPr lang="en-US" altLang="zh-CN" sz="2000">
                        <a:solidFill>
                          <a:srgbClr val="FF0000"/>
                        </a:solidFill>
                      </a:rPr>
                      <m:t>0</m:t>
                    </m:r>
                  </m:oMath>
                </a14:m>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推导：</a:t>
                </a:r>
                <a14:m>
                  <m:oMath xmlns:m="http://schemas.openxmlformats.org/officeDocument/2006/math">
                    <m:nary>
                      <m:naryPr>
                        <m:chr m:val="∑"/>
                        <m:ctrlPr>
                          <a:rPr lang="zh-CN" altLang="zh-CN" sz="2000">
                            <a:solidFill>
                              <a:srgbClr val="FF0000"/>
                            </a:solidFill>
                          </a:rPr>
                        </m:ctrlPr>
                      </m:naryPr>
                      <m:sub>
                        <m:r>
                          <a:rPr lang="en-US" altLang="zh-CN" sz="2000">
                            <a:solidFill>
                              <a:srgbClr val="FF0000"/>
                            </a:solidFill>
                          </a:rPr>
                          <m:t>𝑖</m:t>
                        </m:r>
                        <m:r>
                          <a:rPr lang="en-US" altLang="zh-CN" sz="2000">
                            <a:solidFill>
                              <a:srgbClr val="FF0000"/>
                            </a:solidFill>
                          </a:rPr>
                          <m:t>=1</m:t>
                        </m:r>
                      </m:sub>
                      <m:sup>
                        <m:r>
                          <a:rPr lang="en-US" altLang="zh-CN" sz="2000">
                            <a:solidFill>
                              <a:srgbClr val="FF0000"/>
                            </a:solidFill>
                          </a:rPr>
                          <m:t>𝑁</m:t>
                        </m:r>
                      </m:sup>
                      <m:e>
                        <m:d>
                          <m:dPr>
                            <m:ctrlPr>
                              <a:rPr lang="zh-CN" altLang="zh-CN" sz="2000">
                                <a:solidFill>
                                  <a:srgbClr val="FF0000"/>
                                </a:solidFill>
                              </a:rPr>
                            </m:ctrlPr>
                          </m:dPr>
                          <m:e>
                            <m:d>
                              <m:dPr>
                                <m:ctrlPr>
                                  <a:rPr lang="zh-CN" altLang="zh-CN" sz="2000">
                                    <a:solidFill>
                                      <a:srgbClr val="FF0000"/>
                                    </a:solidFill>
                                  </a:rPr>
                                </m:ctrlPr>
                              </m:dPr>
                              <m:e>
                                <m:sSub>
                                  <m:sSubPr>
                                    <m:ctrlPr>
                                      <a:rPr lang="zh-CN" altLang="zh-CN" sz="2000">
                                        <a:solidFill>
                                          <a:srgbClr val="FF0000"/>
                                        </a:solidFill>
                                      </a:rPr>
                                    </m:ctrlPr>
                                  </m:sSubPr>
                                  <m:e>
                                    <m:r>
                                      <a:rPr lang="en-US" altLang="zh-CN" sz="2000">
                                        <a:solidFill>
                                          <a:srgbClr val="FF0000"/>
                                        </a:solidFill>
                                      </a:rPr>
                                      <m:t>𝑦</m:t>
                                    </m:r>
                                  </m:e>
                                  <m:sub>
                                    <m:r>
                                      <a:rPr lang="en-US" altLang="zh-CN" sz="2000">
                                        <a:solidFill>
                                          <a:srgbClr val="FF0000"/>
                                        </a:solidFill>
                                      </a:rPr>
                                      <m:t>𝑖</m:t>
                                    </m:r>
                                  </m:sub>
                                </m:sSub>
                                <m:r>
                                  <a:rPr lang="en-US" altLang="zh-CN" sz="2000">
                                    <a:solidFill>
                                      <a:srgbClr val="FF0000"/>
                                    </a:solidFill>
                                  </a:rPr>
                                  <m:t>−</m:t>
                                </m:r>
                                <m:sSup>
                                  <m:sSupPr>
                                    <m:ctrlPr>
                                      <a:rPr lang="zh-CN" altLang="zh-CN" sz="2000">
                                        <a:solidFill>
                                          <a:srgbClr val="FF0000"/>
                                        </a:solidFill>
                                      </a:rPr>
                                    </m:ctrlPr>
                                  </m:sSupPr>
                                  <m:e>
                                    <m:acc>
                                      <m:accPr>
                                        <m:chr m:val="̂"/>
                                        <m:ctrlPr>
                                          <a:rPr lang="zh-CN" altLang="zh-CN" sz="2000">
                                            <a:solidFill>
                                              <a:srgbClr val="FF0000"/>
                                            </a:solidFill>
                                          </a:rPr>
                                        </m:ctrlPr>
                                      </m:accPr>
                                      <m:e>
                                        <m:r>
                                          <a:rPr lang="en-US" altLang="zh-CN" sz="2000">
                                            <a:solidFill>
                                              <a:srgbClr val="FF0000"/>
                                            </a:solidFill>
                                          </a:rPr>
                                          <m:t>𝒘</m:t>
                                        </m:r>
                                      </m:e>
                                    </m:acc>
                                  </m:e>
                                  <m:sup>
                                    <m:r>
                                      <a:rPr lang="en-US" altLang="zh-CN" sz="2000">
                                        <a:solidFill>
                                          <a:srgbClr val="FF0000"/>
                                        </a:solidFill>
                                      </a:rPr>
                                      <m:t>𝑇</m:t>
                                    </m:r>
                                  </m:sup>
                                </m:sSup>
                                <m:sSub>
                                  <m:sSubPr>
                                    <m:ctrlPr>
                                      <a:rPr lang="zh-CN" altLang="zh-CN" sz="2000">
                                        <a:solidFill>
                                          <a:srgbClr val="FF0000"/>
                                        </a:solidFill>
                                      </a:rPr>
                                    </m:ctrlPr>
                                  </m:sSubPr>
                                  <m:e>
                                    <m:acc>
                                      <m:accPr>
                                        <m:chr m:val="̂"/>
                                        <m:ctrlPr>
                                          <a:rPr lang="zh-CN" altLang="zh-CN" sz="2000">
                                            <a:solidFill>
                                              <a:srgbClr val="FF0000"/>
                                            </a:solidFill>
                                          </a:rPr>
                                        </m:ctrlPr>
                                      </m:accPr>
                                      <m:e>
                                        <m:r>
                                          <a:rPr lang="en-US" altLang="zh-CN" sz="2000">
                                            <a:solidFill>
                                              <a:srgbClr val="FF0000"/>
                                            </a:solidFill>
                                          </a:rPr>
                                          <m:t>𝒙</m:t>
                                        </m:r>
                                      </m:e>
                                    </m:acc>
                                  </m:e>
                                  <m:sub>
                                    <m:r>
                                      <a:rPr lang="en-US" altLang="zh-CN" sz="2000">
                                        <a:solidFill>
                                          <a:srgbClr val="FF0000"/>
                                        </a:solidFill>
                                      </a:rPr>
                                      <m:t>𝑖</m:t>
                                    </m:r>
                                  </m:sub>
                                </m:sSub>
                              </m:e>
                            </m:d>
                            <m:sSub>
                              <m:sSubPr>
                                <m:ctrlPr>
                                  <a:rPr lang="zh-CN" altLang="zh-CN" sz="2000">
                                    <a:solidFill>
                                      <a:srgbClr val="FF0000"/>
                                    </a:solidFill>
                                  </a:rPr>
                                </m:ctrlPr>
                              </m:sSubPr>
                              <m:e>
                                <m:acc>
                                  <m:accPr>
                                    <m:chr m:val="̂"/>
                                    <m:ctrlPr>
                                      <a:rPr lang="zh-CN" altLang="zh-CN" sz="2000">
                                        <a:solidFill>
                                          <a:srgbClr val="FF0000"/>
                                        </a:solidFill>
                                      </a:rPr>
                                    </m:ctrlPr>
                                  </m:accPr>
                                  <m:e>
                                    <m:r>
                                      <a:rPr lang="en-US" altLang="zh-CN" sz="2000">
                                        <a:solidFill>
                                          <a:srgbClr val="FF0000"/>
                                        </a:solidFill>
                                      </a:rPr>
                                      <m:t>𝒙</m:t>
                                    </m:r>
                                  </m:e>
                                </m:acc>
                              </m:e>
                              <m:sub>
                                <m:r>
                                  <a:rPr lang="en-US" altLang="zh-CN" sz="2000">
                                    <a:solidFill>
                                      <a:srgbClr val="FF0000"/>
                                    </a:solidFill>
                                  </a:rPr>
                                  <m:t>𝑖</m:t>
                                </m:r>
                              </m:sub>
                            </m:sSub>
                            <m:r>
                              <a:rPr lang="en-US" altLang="zh-CN" sz="2000">
                                <a:solidFill>
                                  <a:srgbClr val="FF0000"/>
                                </a:solidFill>
                              </a:rPr>
                              <m:t>+</m:t>
                            </m:r>
                            <m:sSup>
                              <m:sSupPr>
                                <m:ctrlPr>
                                  <a:rPr lang="zh-CN" altLang="zh-CN" sz="2000">
                                    <a:solidFill>
                                      <a:srgbClr val="FF0000"/>
                                    </a:solidFill>
                                  </a:rPr>
                                </m:ctrlPr>
                              </m:sSupPr>
                              <m:e>
                                <m:r>
                                  <a:rPr lang="en-US" altLang="zh-CN" sz="2000">
                                    <a:solidFill>
                                      <a:srgbClr val="FF0000"/>
                                    </a:solidFill>
                                  </a:rPr>
                                  <m:t>𝛿</m:t>
                                </m:r>
                              </m:e>
                              <m:sup>
                                <m:r>
                                  <a:rPr lang="en-US" altLang="zh-CN" sz="2000">
                                    <a:solidFill>
                                      <a:srgbClr val="FF0000"/>
                                    </a:solidFill>
                                  </a:rPr>
                                  <m:t>2</m:t>
                                </m:r>
                              </m:sup>
                            </m:sSup>
                            <m:acc>
                              <m:accPr>
                                <m:chr m:val="̂"/>
                                <m:ctrlPr>
                                  <a:rPr lang="zh-CN" altLang="zh-CN" sz="2000">
                                    <a:solidFill>
                                      <a:srgbClr val="FF0000"/>
                                    </a:solidFill>
                                  </a:rPr>
                                </m:ctrlPr>
                              </m:accPr>
                              <m:e>
                                <m:r>
                                  <a:rPr lang="en-US" altLang="zh-CN" sz="2000">
                                    <a:solidFill>
                                      <a:srgbClr val="FF0000"/>
                                    </a:solidFill>
                                  </a:rPr>
                                  <m:t>𝒘</m:t>
                                </m:r>
                              </m:e>
                            </m:acc>
                          </m:e>
                        </m:d>
                      </m:e>
                    </m:nary>
                    <m:r>
                      <m:rPr>
                        <m:aln/>
                      </m:rPr>
                      <a:rPr lang="en-US" altLang="zh-CN" sz="2000">
                        <a:solidFill>
                          <a:srgbClr val="FF0000"/>
                        </a:solidFill>
                      </a:rPr>
                      <m:t>=</m:t>
                    </m:r>
                    <m:r>
                      <a:rPr lang="en-US" altLang="zh-CN" sz="2000">
                        <a:solidFill>
                          <a:srgbClr val="FF0000"/>
                        </a:solidFill>
                      </a:rPr>
                      <m:t>0</m:t>
                    </m:r>
                    <m:r>
                      <a:rPr lang="en-US" altLang="zh-CN" sz="2000" b="0" i="1" smtClean="0">
                        <a:solidFill>
                          <a:srgbClr val="FF0000"/>
                        </a:solidFill>
                        <a:latin typeface="Cambria Math" panose="02040503050406030204" pitchFamily="18" charset="0"/>
                      </a:rPr>
                      <m:t>⟹</m:t>
                    </m:r>
                    <m:d>
                      <m:dPr>
                        <m:begChr m:val="["/>
                        <m:endChr m:val="]"/>
                        <m:ctrlPr>
                          <a:rPr lang="zh-CN" altLang="zh-CN" sz="2000">
                            <a:solidFill>
                              <a:srgbClr val="FF0000"/>
                            </a:solidFill>
                          </a:rPr>
                        </m:ctrlPr>
                      </m:dPr>
                      <m:e>
                        <m:nary>
                          <m:naryPr>
                            <m:chr m:val="∑"/>
                            <m:ctrlPr>
                              <a:rPr lang="zh-CN" altLang="zh-CN" sz="2000">
                                <a:solidFill>
                                  <a:srgbClr val="FF0000"/>
                                </a:solidFill>
                              </a:rPr>
                            </m:ctrlPr>
                          </m:naryPr>
                          <m:sub>
                            <m:r>
                              <a:rPr lang="en-US" altLang="zh-CN" sz="2000">
                                <a:solidFill>
                                  <a:srgbClr val="FF0000"/>
                                </a:solidFill>
                              </a:rPr>
                              <m:t>𝑖</m:t>
                            </m:r>
                            <m:r>
                              <a:rPr lang="en-US" altLang="zh-CN" sz="2000">
                                <a:solidFill>
                                  <a:srgbClr val="FF0000"/>
                                </a:solidFill>
                              </a:rPr>
                              <m:t>=1</m:t>
                            </m:r>
                          </m:sub>
                          <m:sup>
                            <m:r>
                              <a:rPr lang="en-US" altLang="zh-CN" sz="2000">
                                <a:solidFill>
                                  <a:srgbClr val="FF0000"/>
                                </a:solidFill>
                              </a:rPr>
                              <m:t>𝑁</m:t>
                            </m:r>
                          </m:sup>
                          <m:e>
                            <m:d>
                              <m:dPr>
                                <m:ctrlPr>
                                  <a:rPr lang="zh-CN" altLang="zh-CN" sz="2000">
                                    <a:solidFill>
                                      <a:srgbClr val="FF0000"/>
                                    </a:solidFill>
                                  </a:rPr>
                                </m:ctrlPr>
                              </m:dPr>
                              <m:e>
                                <m:sSub>
                                  <m:sSubPr>
                                    <m:ctrlPr>
                                      <a:rPr lang="zh-CN" altLang="zh-CN" sz="2000">
                                        <a:solidFill>
                                          <a:srgbClr val="FF0000"/>
                                        </a:solidFill>
                                      </a:rPr>
                                    </m:ctrlPr>
                                  </m:sSubPr>
                                  <m:e>
                                    <m:acc>
                                      <m:accPr>
                                        <m:chr m:val="̂"/>
                                        <m:ctrlPr>
                                          <a:rPr lang="zh-CN" altLang="zh-CN" sz="2000">
                                            <a:solidFill>
                                              <a:srgbClr val="FF0000"/>
                                            </a:solidFill>
                                          </a:rPr>
                                        </m:ctrlPr>
                                      </m:accPr>
                                      <m:e>
                                        <m:r>
                                          <a:rPr lang="en-US" altLang="zh-CN" sz="2000">
                                            <a:solidFill>
                                              <a:srgbClr val="FF0000"/>
                                            </a:solidFill>
                                          </a:rPr>
                                          <m:t>𝒙</m:t>
                                        </m:r>
                                      </m:e>
                                    </m:acc>
                                  </m:e>
                                  <m:sub>
                                    <m:r>
                                      <a:rPr lang="en-US" altLang="zh-CN" sz="2000">
                                        <a:solidFill>
                                          <a:srgbClr val="FF0000"/>
                                        </a:solidFill>
                                      </a:rPr>
                                      <m:t>𝑖</m:t>
                                    </m:r>
                                  </m:sub>
                                </m:sSub>
                                <m:sSubSup>
                                  <m:sSubSupPr>
                                    <m:ctrlPr>
                                      <a:rPr lang="zh-CN" altLang="zh-CN" sz="2000">
                                        <a:solidFill>
                                          <a:srgbClr val="FF0000"/>
                                        </a:solidFill>
                                      </a:rPr>
                                    </m:ctrlPr>
                                  </m:sSubSupPr>
                                  <m:e>
                                    <m:acc>
                                      <m:accPr>
                                        <m:chr m:val="̂"/>
                                        <m:ctrlPr>
                                          <a:rPr lang="zh-CN" altLang="zh-CN" sz="2000">
                                            <a:solidFill>
                                              <a:srgbClr val="FF0000"/>
                                            </a:solidFill>
                                          </a:rPr>
                                        </m:ctrlPr>
                                      </m:accPr>
                                      <m:e>
                                        <m:r>
                                          <a:rPr lang="en-US" altLang="zh-CN" sz="2000">
                                            <a:solidFill>
                                              <a:srgbClr val="FF0000"/>
                                            </a:solidFill>
                                          </a:rPr>
                                          <m:t>𝒙</m:t>
                                        </m:r>
                                      </m:e>
                                    </m:acc>
                                  </m:e>
                                  <m:sub>
                                    <m:r>
                                      <a:rPr lang="en-US" altLang="zh-CN" sz="2000">
                                        <a:solidFill>
                                          <a:srgbClr val="FF0000"/>
                                        </a:solidFill>
                                      </a:rPr>
                                      <m:t>𝑖</m:t>
                                    </m:r>
                                  </m:sub>
                                  <m:sup>
                                    <m:r>
                                      <a:rPr lang="en-US" altLang="zh-CN" sz="2000">
                                        <a:solidFill>
                                          <a:srgbClr val="FF0000"/>
                                        </a:solidFill>
                                      </a:rPr>
                                      <m:t>𝑇</m:t>
                                    </m:r>
                                  </m:sup>
                                </m:sSubSup>
                                <m:r>
                                  <a:rPr lang="en-US" altLang="zh-CN" sz="2000">
                                    <a:solidFill>
                                      <a:srgbClr val="FF0000"/>
                                    </a:solidFill>
                                  </a:rPr>
                                  <m:t>+</m:t>
                                </m:r>
                                <m:sSup>
                                  <m:sSupPr>
                                    <m:ctrlPr>
                                      <a:rPr lang="zh-CN" altLang="zh-CN" sz="2000">
                                        <a:solidFill>
                                          <a:srgbClr val="FF0000"/>
                                        </a:solidFill>
                                      </a:rPr>
                                    </m:ctrlPr>
                                  </m:sSupPr>
                                  <m:e>
                                    <m:r>
                                      <a:rPr lang="en-US" altLang="zh-CN" sz="2000">
                                        <a:solidFill>
                                          <a:srgbClr val="FF0000"/>
                                        </a:solidFill>
                                      </a:rPr>
                                      <m:t>𝛿</m:t>
                                    </m:r>
                                  </m:e>
                                  <m:sup>
                                    <m:r>
                                      <a:rPr lang="en-US" altLang="zh-CN" sz="2000">
                                        <a:solidFill>
                                          <a:srgbClr val="FF0000"/>
                                        </a:solidFill>
                                      </a:rPr>
                                      <m:t>2</m:t>
                                    </m:r>
                                  </m:sup>
                                </m:sSup>
                                <m:r>
                                  <a:rPr lang="en-US" altLang="zh-CN" sz="2000">
                                    <a:solidFill>
                                      <a:srgbClr val="FF0000"/>
                                    </a:solidFill>
                                  </a:rPr>
                                  <m:t>𝐼</m:t>
                                </m:r>
                              </m:e>
                            </m:d>
                          </m:e>
                        </m:nary>
                      </m:e>
                    </m:d>
                    <m:acc>
                      <m:accPr>
                        <m:chr m:val="̂"/>
                        <m:ctrlPr>
                          <a:rPr lang="zh-CN" altLang="zh-CN" sz="2000">
                            <a:solidFill>
                              <a:srgbClr val="FF0000"/>
                            </a:solidFill>
                          </a:rPr>
                        </m:ctrlPr>
                      </m:accPr>
                      <m:e>
                        <m:r>
                          <a:rPr lang="en-US" altLang="zh-CN" sz="2000">
                            <a:solidFill>
                              <a:srgbClr val="FF0000"/>
                            </a:solidFill>
                          </a:rPr>
                          <m:t>𝒘</m:t>
                        </m:r>
                      </m:e>
                    </m:acc>
                    <m:r>
                      <m:rPr>
                        <m:aln/>
                      </m:rPr>
                      <a:rPr lang="en-US" altLang="zh-CN" sz="2000">
                        <a:solidFill>
                          <a:srgbClr val="FF0000"/>
                        </a:solidFill>
                      </a:rPr>
                      <m:t>=</m:t>
                    </m:r>
                    <m:nary>
                      <m:naryPr>
                        <m:chr m:val="∑"/>
                        <m:ctrlPr>
                          <a:rPr lang="zh-CN" altLang="zh-CN" sz="2000">
                            <a:solidFill>
                              <a:srgbClr val="FF0000"/>
                            </a:solidFill>
                          </a:rPr>
                        </m:ctrlPr>
                      </m:naryPr>
                      <m:sub>
                        <m:r>
                          <a:rPr lang="en-US" altLang="zh-CN" sz="2000">
                            <a:solidFill>
                              <a:srgbClr val="FF0000"/>
                            </a:solidFill>
                          </a:rPr>
                          <m:t>𝑖</m:t>
                        </m:r>
                        <m:r>
                          <a:rPr lang="en-US" altLang="zh-CN" sz="2000">
                            <a:solidFill>
                              <a:srgbClr val="FF0000"/>
                            </a:solidFill>
                          </a:rPr>
                          <m:t>=1</m:t>
                        </m:r>
                      </m:sub>
                      <m:sup>
                        <m:r>
                          <a:rPr lang="en-US" altLang="zh-CN" sz="2000">
                            <a:solidFill>
                              <a:srgbClr val="FF0000"/>
                            </a:solidFill>
                          </a:rPr>
                          <m:t>𝑁</m:t>
                        </m:r>
                      </m:sup>
                      <m:e>
                        <m:sSub>
                          <m:sSubPr>
                            <m:ctrlPr>
                              <a:rPr lang="zh-CN" altLang="zh-CN" sz="2000">
                                <a:solidFill>
                                  <a:srgbClr val="FF0000"/>
                                </a:solidFill>
                              </a:rPr>
                            </m:ctrlPr>
                          </m:sSubPr>
                          <m:e>
                            <m:acc>
                              <m:accPr>
                                <m:chr m:val="̂"/>
                                <m:ctrlPr>
                                  <a:rPr lang="zh-CN" altLang="zh-CN" sz="2000">
                                    <a:solidFill>
                                      <a:srgbClr val="FF0000"/>
                                    </a:solidFill>
                                  </a:rPr>
                                </m:ctrlPr>
                              </m:accPr>
                              <m:e>
                                <m:r>
                                  <a:rPr lang="en-US" altLang="zh-CN" sz="2000">
                                    <a:solidFill>
                                      <a:srgbClr val="FF0000"/>
                                    </a:solidFill>
                                  </a:rPr>
                                  <m:t>𝒙</m:t>
                                </m:r>
                              </m:e>
                            </m:acc>
                          </m:e>
                          <m:sub>
                            <m:r>
                              <a:rPr lang="en-US" altLang="zh-CN" sz="2000">
                                <a:solidFill>
                                  <a:srgbClr val="FF0000"/>
                                </a:solidFill>
                              </a:rPr>
                              <m:t>𝑛</m:t>
                            </m:r>
                          </m:sub>
                        </m:sSub>
                        <m:sSub>
                          <m:sSubPr>
                            <m:ctrlPr>
                              <a:rPr lang="zh-CN" altLang="zh-CN" sz="2000">
                                <a:solidFill>
                                  <a:srgbClr val="FF0000"/>
                                </a:solidFill>
                              </a:rPr>
                            </m:ctrlPr>
                          </m:sSubPr>
                          <m:e>
                            <m:r>
                              <a:rPr lang="en-US" altLang="zh-CN" sz="2000">
                                <a:solidFill>
                                  <a:srgbClr val="FF0000"/>
                                </a:solidFill>
                              </a:rPr>
                              <m:t>𝑦</m:t>
                            </m:r>
                          </m:e>
                          <m:sub>
                            <m:r>
                              <a:rPr lang="en-US" altLang="zh-CN" sz="2000">
                                <a:solidFill>
                                  <a:srgbClr val="FF0000"/>
                                </a:solidFill>
                              </a:rPr>
                              <m:t>𝑛</m:t>
                            </m:r>
                          </m:sub>
                        </m:sSub>
                      </m:e>
                    </m:nary>
                  </m:oMath>
                </a14:m>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导出：</a:t>
                </a:r>
                <a14:m>
                  <m:oMath xmlns:m="http://schemas.openxmlformats.org/officeDocument/2006/math">
                    <m:acc>
                      <m:accPr>
                        <m:chr m:val="̂"/>
                        <m:ctrlPr>
                          <a:rPr lang="zh-CN" altLang="zh-CN" sz="2000">
                            <a:solidFill>
                              <a:srgbClr val="FF0000"/>
                            </a:solidFill>
                          </a:rPr>
                        </m:ctrlPr>
                      </m:accPr>
                      <m:e>
                        <m:r>
                          <a:rPr lang="en-US" altLang="zh-CN" sz="2000">
                            <a:solidFill>
                              <a:srgbClr val="FF0000"/>
                            </a:solidFill>
                          </a:rPr>
                          <m:t>𝒘</m:t>
                        </m:r>
                      </m:e>
                    </m:acc>
                    <m:r>
                      <m:rPr>
                        <m:aln/>
                      </m:rPr>
                      <a:rPr lang="en-US" altLang="zh-CN" sz="2000">
                        <a:solidFill>
                          <a:srgbClr val="FF0000"/>
                        </a:solidFill>
                      </a:rPr>
                      <m:t>=</m:t>
                    </m:r>
                    <m:sSup>
                      <m:sSupPr>
                        <m:ctrlPr>
                          <a:rPr lang="zh-CN" altLang="zh-CN" sz="2000">
                            <a:solidFill>
                              <a:srgbClr val="FF0000"/>
                            </a:solidFill>
                          </a:rPr>
                        </m:ctrlPr>
                      </m:sSupPr>
                      <m:e>
                        <m:d>
                          <m:dPr>
                            <m:ctrlPr>
                              <a:rPr lang="zh-CN" altLang="zh-CN" sz="2000">
                                <a:solidFill>
                                  <a:srgbClr val="FF0000"/>
                                </a:solidFill>
                              </a:rPr>
                            </m:ctrlPr>
                          </m:dPr>
                          <m:e>
                            <m:sSup>
                              <m:sSupPr>
                                <m:ctrlPr>
                                  <a:rPr lang="zh-CN" altLang="zh-CN" sz="2000">
                                    <a:solidFill>
                                      <a:srgbClr val="FF0000"/>
                                    </a:solidFill>
                                  </a:rPr>
                                </m:ctrlPr>
                              </m:sSupPr>
                              <m:e>
                                <m:r>
                                  <a:rPr lang="en-US" altLang="zh-CN" sz="2000">
                                    <a:solidFill>
                                      <a:srgbClr val="FF0000"/>
                                    </a:solidFill>
                                  </a:rPr>
                                  <m:t>𝑋</m:t>
                                </m:r>
                              </m:e>
                              <m:sup>
                                <m:r>
                                  <a:rPr lang="en-US" altLang="zh-CN" sz="2000">
                                    <a:solidFill>
                                      <a:srgbClr val="FF0000"/>
                                    </a:solidFill>
                                  </a:rPr>
                                  <m:t>𝑇</m:t>
                                </m:r>
                              </m:sup>
                            </m:sSup>
                            <m:r>
                              <a:rPr lang="en-US" altLang="zh-CN" sz="2000">
                                <a:solidFill>
                                  <a:srgbClr val="FF0000"/>
                                </a:solidFill>
                              </a:rPr>
                              <m:t>𝑋</m:t>
                            </m:r>
                            <m:r>
                              <a:rPr lang="en-US" altLang="zh-CN" sz="2000">
                                <a:solidFill>
                                  <a:srgbClr val="FF0000"/>
                                </a:solidFill>
                              </a:rPr>
                              <m:t>+</m:t>
                            </m:r>
                            <m:r>
                              <a:rPr lang="en-US" altLang="zh-CN" sz="2000">
                                <a:solidFill>
                                  <a:srgbClr val="FF0000"/>
                                </a:solidFill>
                              </a:rPr>
                              <m:t>𝑁</m:t>
                            </m:r>
                            <m:sSup>
                              <m:sSupPr>
                                <m:ctrlPr>
                                  <a:rPr lang="zh-CN" altLang="zh-CN" sz="2000">
                                    <a:solidFill>
                                      <a:srgbClr val="FF0000"/>
                                    </a:solidFill>
                                  </a:rPr>
                                </m:ctrlPr>
                              </m:sSupPr>
                              <m:e>
                                <m:r>
                                  <a:rPr lang="en-US" altLang="zh-CN" sz="2000">
                                    <a:solidFill>
                                      <a:srgbClr val="FF0000"/>
                                    </a:solidFill>
                                  </a:rPr>
                                  <m:t>𝛿</m:t>
                                </m:r>
                              </m:e>
                              <m:sup>
                                <m:r>
                                  <a:rPr lang="en-US" altLang="zh-CN" sz="2000">
                                    <a:solidFill>
                                      <a:srgbClr val="FF0000"/>
                                    </a:solidFill>
                                  </a:rPr>
                                  <m:t>2</m:t>
                                </m:r>
                              </m:sup>
                            </m:sSup>
                            <m:r>
                              <a:rPr lang="en-US" altLang="zh-CN" sz="2000">
                                <a:solidFill>
                                  <a:srgbClr val="FF0000"/>
                                </a:solidFill>
                              </a:rPr>
                              <m:t>𝐼</m:t>
                            </m:r>
                          </m:e>
                        </m:d>
                      </m:e>
                      <m:sup>
                        <m:r>
                          <a:rPr lang="en-US" altLang="zh-CN" sz="2000">
                            <a:solidFill>
                              <a:srgbClr val="FF0000"/>
                            </a:solidFill>
                          </a:rPr>
                          <m:t>−1</m:t>
                        </m:r>
                      </m:sup>
                    </m:sSup>
                    <m:sSup>
                      <m:sSupPr>
                        <m:ctrlPr>
                          <a:rPr lang="zh-CN" altLang="zh-CN" sz="2000">
                            <a:solidFill>
                              <a:srgbClr val="FF0000"/>
                            </a:solidFill>
                          </a:rPr>
                        </m:ctrlPr>
                      </m:sSupPr>
                      <m:e>
                        <m:r>
                          <a:rPr lang="en-US" altLang="zh-CN" sz="2000">
                            <a:solidFill>
                              <a:srgbClr val="FF0000"/>
                            </a:solidFill>
                          </a:rPr>
                          <m:t>𝑋</m:t>
                        </m:r>
                      </m:e>
                      <m:sup>
                        <m:r>
                          <a:rPr lang="en-US" altLang="zh-CN" sz="2000">
                            <a:solidFill>
                              <a:srgbClr val="FF0000"/>
                            </a:solidFill>
                          </a:rPr>
                          <m:t>𝑇</m:t>
                        </m:r>
                      </m:sup>
                    </m:sSup>
                    <m:r>
                      <a:rPr lang="en-US" altLang="zh-CN" sz="2000">
                        <a:solidFill>
                          <a:srgbClr val="FF0000"/>
                        </a:solidFill>
                      </a:rPr>
                      <m:t>𝒚</m:t>
                    </m:r>
                  </m:oMath>
                </a14:m>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令</a:t>
                </a:r>
                <a14:m>
                  <m:oMath xmlns:m="http://schemas.openxmlformats.org/officeDocument/2006/math">
                    <m:r>
                      <a:rPr lang="en-US" altLang="zh-CN" sz="2000">
                        <a:solidFill>
                          <a:srgbClr val="FF0000"/>
                        </a:solidFill>
                      </a:rPr>
                      <m:t>𝑁</m:t>
                    </m:r>
                    <m:sSup>
                      <m:sSupPr>
                        <m:ctrlPr>
                          <a:rPr lang="zh-CN" altLang="zh-CN" sz="2000">
                            <a:solidFill>
                              <a:srgbClr val="FF0000"/>
                            </a:solidFill>
                          </a:rPr>
                        </m:ctrlPr>
                      </m:sSupPr>
                      <m:e>
                        <m:r>
                          <a:rPr lang="en-US" altLang="zh-CN" sz="2000">
                            <a:solidFill>
                              <a:srgbClr val="FF0000"/>
                            </a:solidFill>
                          </a:rPr>
                          <m:t>𝛿</m:t>
                        </m:r>
                      </m:e>
                      <m:sup>
                        <m:r>
                          <a:rPr lang="en-US" altLang="zh-CN" sz="2000">
                            <a:solidFill>
                              <a:srgbClr val="FF0000"/>
                            </a:solidFill>
                          </a:rPr>
                          <m:t>2</m:t>
                        </m:r>
                      </m:sup>
                    </m:sSup>
                    <m:r>
                      <a:rPr lang="en-US" altLang="zh-CN" sz="2000">
                        <a:solidFill>
                          <a:srgbClr val="FF0000"/>
                        </a:solidFill>
                      </a:rPr>
                      <m:t>=</m:t>
                    </m:r>
                    <m:r>
                      <a:rPr lang="en-US" altLang="zh-CN" sz="2000">
                        <a:solidFill>
                          <a:srgbClr val="FF0000"/>
                        </a:solidFill>
                      </a:rPr>
                      <m:t>𝜆</m:t>
                    </m:r>
                  </m:oMath>
                </a14:m>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则有</a:t>
                </a:r>
                <a14:m>
                  <m:oMath xmlns:m="http://schemas.openxmlformats.org/officeDocument/2006/math">
                    <m:acc>
                      <m:accPr>
                        <m:chr m:val="̂"/>
                        <m:ctrlPr>
                          <a:rPr lang="zh-CN" altLang="zh-CN" sz="2000">
                            <a:solidFill>
                              <a:srgbClr val="FF0000"/>
                            </a:solidFill>
                          </a:rPr>
                        </m:ctrlPr>
                      </m:accPr>
                      <m:e>
                        <m:r>
                          <a:rPr lang="en-US" altLang="zh-CN" sz="2000">
                            <a:solidFill>
                              <a:srgbClr val="FF0000"/>
                            </a:solidFill>
                          </a:rPr>
                          <m:t>𝒘</m:t>
                        </m:r>
                      </m:e>
                    </m:acc>
                    <m:r>
                      <m:rPr>
                        <m:aln/>
                      </m:rPr>
                      <a:rPr lang="en-US" altLang="zh-CN" sz="2000">
                        <a:solidFill>
                          <a:srgbClr val="FF0000"/>
                        </a:solidFill>
                      </a:rPr>
                      <m:t>=</m:t>
                    </m:r>
                    <m:sSup>
                      <m:sSupPr>
                        <m:ctrlPr>
                          <a:rPr lang="zh-CN" altLang="zh-CN" sz="2000">
                            <a:solidFill>
                              <a:srgbClr val="FF0000"/>
                            </a:solidFill>
                          </a:rPr>
                        </m:ctrlPr>
                      </m:sSupPr>
                      <m:e>
                        <m:d>
                          <m:dPr>
                            <m:ctrlPr>
                              <a:rPr lang="zh-CN" altLang="zh-CN" sz="2000">
                                <a:solidFill>
                                  <a:srgbClr val="FF0000"/>
                                </a:solidFill>
                              </a:rPr>
                            </m:ctrlPr>
                          </m:dPr>
                          <m:e>
                            <m:sSup>
                              <m:sSupPr>
                                <m:ctrlPr>
                                  <a:rPr lang="zh-CN" altLang="zh-CN" sz="2000">
                                    <a:solidFill>
                                      <a:srgbClr val="FF0000"/>
                                    </a:solidFill>
                                  </a:rPr>
                                </m:ctrlPr>
                              </m:sSupPr>
                              <m:e>
                                <m:r>
                                  <a:rPr lang="en-US" altLang="zh-CN" sz="2000">
                                    <a:solidFill>
                                      <a:srgbClr val="FF0000"/>
                                    </a:solidFill>
                                  </a:rPr>
                                  <m:t>𝑋</m:t>
                                </m:r>
                              </m:e>
                              <m:sup>
                                <m:r>
                                  <a:rPr lang="en-US" altLang="zh-CN" sz="2000">
                                    <a:solidFill>
                                      <a:srgbClr val="FF0000"/>
                                    </a:solidFill>
                                  </a:rPr>
                                  <m:t>𝑇</m:t>
                                </m:r>
                              </m:sup>
                            </m:sSup>
                            <m:r>
                              <a:rPr lang="en-US" altLang="zh-CN" sz="2000">
                                <a:solidFill>
                                  <a:srgbClr val="FF0000"/>
                                </a:solidFill>
                              </a:rPr>
                              <m:t>𝑋</m:t>
                            </m:r>
                            <m:r>
                              <a:rPr lang="en-US" altLang="zh-CN" sz="2000">
                                <a:solidFill>
                                  <a:srgbClr val="FF0000"/>
                                </a:solidFill>
                              </a:rPr>
                              <m:t>+</m:t>
                            </m:r>
                            <m:r>
                              <a:rPr lang="en-US" altLang="zh-CN" sz="2000">
                                <a:solidFill>
                                  <a:srgbClr val="FF0000"/>
                                </a:solidFill>
                              </a:rPr>
                              <m:t>𝜆</m:t>
                            </m:r>
                            <m:r>
                              <a:rPr lang="en-US" altLang="zh-CN" sz="2000">
                                <a:solidFill>
                                  <a:srgbClr val="FF0000"/>
                                </a:solidFill>
                              </a:rPr>
                              <m:t>𝐼</m:t>
                            </m:r>
                          </m:e>
                        </m:d>
                      </m:e>
                      <m:sup>
                        <m:r>
                          <a:rPr lang="en-US" altLang="zh-CN" sz="2000">
                            <a:solidFill>
                              <a:srgbClr val="FF0000"/>
                            </a:solidFill>
                          </a:rPr>
                          <m:t>−1</m:t>
                        </m:r>
                      </m:sup>
                    </m:sSup>
                    <m:sSup>
                      <m:sSupPr>
                        <m:ctrlPr>
                          <a:rPr lang="zh-CN" altLang="zh-CN" sz="2000">
                            <a:solidFill>
                              <a:srgbClr val="FF0000"/>
                            </a:solidFill>
                          </a:rPr>
                        </m:ctrlPr>
                      </m:sSupPr>
                      <m:e>
                        <m:r>
                          <a:rPr lang="en-US" altLang="zh-CN" sz="2000">
                            <a:solidFill>
                              <a:srgbClr val="FF0000"/>
                            </a:solidFill>
                          </a:rPr>
                          <m:t>𝑋</m:t>
                        </m:r>
                      </m:e>
                      <m:sup>
                        <m:r>
                          <a:rPr lang="en-US" altLang="zh-CN" sz="2000">
                            <a:solidFill>
                              <a:srgbClr val="FF0000"/>
                            </a:solidFill>
                          </a:rPr>
                          <m:t>𝑇</m:t>
                        </m:r>
                      </m:sup>
                    </m:sSup>
                    <m:r>
                      <a:rPr lang="en-US" altLang="zh-CN" sz="2000">
                        <a:solidFill>
                          <a:srgbClr val="FF0000"/>
                        </a:solidFill>
                      </a:rPr>
                      <m:t>𝒚</m:t>
                    </m:r>
                  </m:oMath>
                </a14:m>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345869" y="1809260"/>
                <a:ext cx="11430717" cy="4142609"/>
              </a:xfrm>
              <a:prstGeom prst="rect">
                <a:avLst/>
              </a:prstGeom>
              <a:blipFill>
                <a:blip r:embed="rId5"/>
                <a:stretch>
                  <a:fillRect b="-1223"/>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简答题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 name="音频 1">
            <a:hlinkClick r:id="" action="ppaction://media"/>
            <a:extLst>
              <a:ext uri="{FF2B5EF4-FFF2-40B4-BE49-F238E27FC236}">
                <a16:creationId xmlns:a16="http://schemas.microsoft.com/office/drawing/2014/main" id="{4FB5A008-2B8B-7F48-9975-A9DF5FD82F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90944006"/>
      </p:ext>
    </p:extLst>
  </p:cSld>
  <p:clrMapOvr>
    <a:masterClrMapping/>
  </p:clrMapOvr>
  <mc:AlternateContent xmlns:mc="http://schemas.openxmlformats.org/markup-compatibility/2006">
    <mc:Choice xmlns:p14="http://schemas.microsoft.com/office/powerpoint/2010/main" Requires="p14">
      <p:transition p14:dur="0" advTm="82619"/>
    </mc:Choice>
    <mc:Fallback>
      <p:transition advTm="82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43754" y="2186408"/>
            <a:ext cx="6073155" cy="584775"/>
          </a:xfrm>
          <a:prstGeom prst="rect">
            <a:avLst/>
          </a:prstGeom>
          <a:noFill/>
        </p:spPr>
        <p:txBody>
          <a:bodyPr wrap="square" rtlCol="0">
            <a:spAutoFit/>
          </a:bodyPr>
          <a:lstStyle/>
          <a:p>
            <a:pPr algn="ctr"/>
            <a:r>
              <a:rPr kumimoji="1" lang="en-US" altLang="zh-Hans" sz="3200" dirty="0"/>
              <a:t>Exercises</a:t>
            </a:r>
            <a:r>
              <a:rPr kumimoji="1" lang="zh-CN" altLang="en-US" sz="3200" dirty="0"/>
              <a:t> </a:t>
            </a:r>
            <a:r>
              <a:rPr kumimoji="1" lang="en-US" altLang="zh-CN" sz="3200" dirty="0"/>
              <a:t>Explanation</a:t>
            </a:r>
            <a:r>
              <a:rPr kumimoji="1" lang="zh-CN" altLang="en-US" sz="3200" dirty="0"/>
              <a:t> </a:t>
            </a:r>
            <a:endParaRPr kumimoji="1" lang="en-US" altLang="zh-Hans" sz="3200" dirty="0"/>
          </a:p>
        </p:txBody>
      </p:sp>
      <p:sp>
        <p:nvSpPr>
          <p:cNvPr id="5" name="文本框 4"/>
          <p:cNvSpPr txBox="1"/>
          <p:nvPr/>
        </p:nvSpPr>
        <p:spPr>
          <a:xfrm>
            <a:off x="1666344" y="3022151"/>
            <a:ext cx="5648856" cy="757130"/>
          </a:xfrm>
          <a:prstGeom prst="rect">
            <a:avLst/>
          </a:prstGeom>
          <a:noFill/>
        </p:spPr>
        <p:txBody>
          <a:bodyPr wrap="square" rtlCol="0">
            <a:spAutoFit/>
          </a:bodyPr>
          <a:lstStyle/>
          <a:p>
            <a:pPr algn="ctr">
              <a:lnSpc>
                <a:spcPct val="90000"/>
              </a:lnSpc>
            </a:pPr>
            <a:r>
              <a:rPr kumimoji="1" lang="zh-CN" altLang="en-US" sz="4800" b="1" dirty="0">
                <a:latin typeface="+mj-ea"/>
                <a:ea typeface="+mj-ea"/>
              </a:rPr>
              <a:t>习题讲解</a:t>
            </a:r>
          </a:p>
        </p:txBody>
      </p:sp>
      <p:cxnSp>
        <p:nvCxnSpPr>
          <p:cNvPr id="6" name="直线连接符 2">
            <a:extLst>
              <a:ext uri="{FF2B5EF4-FFF2-40B4-BE49-F238E27FC236}">
                <a16:creationId xmlns:a16="http://schemas.microsoft.com/office/drawing/2014/main" id="{3A58CC07-0B2A-4A9C-BBE8-2470F8D94097}"/>
              </a:ext>
            </a:extLst>
          </p:cNvPr>
          <p:cNvCxnSpPr>
            <a:cxnSpLocks/>
          </p:cNvCxnSpPr>
          <p:nvPr/>
        </p:nvCxnSpPr>
        <p:spPr>
          <a:xfrm>
            <a:off x="1413294" y="3843093"/>
            <a:ext cx="6495030" cy="0"/>
          </a:xfrm>
          <a:prstGeom prst="line">
            <a:avLst/>
          </a:prstGeom>
          <a:ln w="3175" cmpd="sng">
            <a:solidFill>
              <a:srgbClr val="DBEEF4"/>
            </a:solidFill>
          </a:ln>
          <a:effectLst/>
        </p:spPr>
        <p:style>
          <a:lnRef idx="2">
            <a:schemeClr val="accent1"/>
          </a:lnRef>
          <a:fillRef idx="0">
            <a:schemeClr val="accent1"/>
          </a:fillRef>
          <a:effectRef idx="1">
            <a:schemeClr val="accent1"/>
          </a:effectRef>
          <a:fontRef idx="minor">
            <a:schemeClr val="tx1"/>
          </a:fontRef>
        </p:style>
      </p:cxnSp>
      <p:pic>
        <p:nvPicPr>
          <p:cNvPr id="2" name="音频 1">
            <a:hlinkClick r:id="" action="ppaction://media"/>
            <a:extLst>
              <a:ext uri="{FF2B5EF4-FFF2-40B4-BE49-F238E27FC236}">
                <a16:creationId xmlns:a16="http://schemas.microsoft.com/office/drawing/2014/main" id="{72887C04-4FA1-E64C-8F6E-B27341AE00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24574722"/>
      </p:ext>
    </p:extLst>
  </p:cSld>
  <p:clrMapOvr>
    <a:masterClrMapping/>
  </p:clrMapOvr>
  <mc:AlternateContent xmlns:mc="http://schemas.openxmlformats.org/markup-compatibility/2006">
    <mc:Choice xmlns:p14="http://schemas.microsoft.com/office/powerpoint/2010/main" Requires="p14">
      <p:transition p14:dur="0" advTm="4831"/>
    </mc:Choice>
    <mc:Fallback>
      <p:transition advTm="4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142869"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第三章 线性模型</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341256" y="1809260"/>
                <a:ext cx="11513569" cy="4606582"/>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已知</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个样本坐标为</a:t>
                </a:r>
                <a14:m>
                  <m:oMath xmlns:m="http://schemas.openxmlformats.org/officeDocument/2006/math">
                    <m:sSup>
                      <m:sSup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sup>
                    </m:s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1,0</m:t>
                        </m:r>
                      </m:e>
                    </m:d>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 </m:t>
                    </m:r>
                    <m:sSup>
                      <m:sSup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0,1</m:t>
                        </m:r>
                      </m:e>
                    </m:d>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 </m:t>
                    </m:r>
                    <m:sSup>
                      <m:sSup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(3)</m:t>
                        </m:r>
                      </m:sup>
                    </m:s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=[1,1]</m:t>
                    </m:r>
                  </m:oMath>
                </a14:m>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，其中</a:t>
                </a:r>
                <a14:m>
                  <m:oMath xmlns:m="http://schemas.openxmlformats.org/officeDocument/2006/math">
                    <m:sSup>
                      <m:sSup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sup>
                    </m:s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b>
                      <m:sSub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𝜔</m:t>
                        </m:r>
                      </m:e>
                      <m: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sub>
                    </m:s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(3)</m:t>
                        </m:r>
                      </m:sup>
                    </m:sSup>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b>
                      <m:sSub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𝜔</m:t>
                        </m:r>
                      </m:e>
                      <m: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m:t>
                        </m:r>
                      </m:sub>
                    </m:sSub>
                  </m:oMath>
                </a14:m>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初始化逻辑回归模型对应的线性决策面为：</a:t>
                </a:r>
                <a14:m>
                  <m:oMath xmlns:m="http://schemas.openxmlformats.org/officeDocument/2006/math">
                    <m:sSub>
                      <m:sSubPr>
                        <m:ctrlPr>
                          <a:rPr lang="zh-CN"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𝑥</m:t>
                        </m:r>
                      </m:e>
                      <m: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sub>
                    </m:sSub>
                    <m:r>
                      <a:rPr lang="en-US" altLang="zh-CN" sz="16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=0.5</m:t>
                    </m:r>
                  </m:oMath>
                </a14:m>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。设学习步长为</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0.2</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。请计算基于逻辑回归梯度下降法进行一次迭代后的决策面方程，并在下图中画出相应的决策面直线。 </a:t>
                </a:r>
                <a:r>
                  <a:rPr lang="en-US" altLang="zh-CN" sz="16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p>
              <a:p>
                <a:pPr lvl="1" fontAlgn="base">
                  <a:spcBef>
                    <a:spcPts val="500"/>
                  </a:spcBef>
                  <a:spcAft>
                    <a:spcPct val="0"/>
                  </a:spcAft>
                  <a:buClr>
                    <a:srgbClr val="0070C0"/>
                  </a:buClr>
                  <a:buSzPct val="90000"/>
                </a:pPr>
                <a:r>
                  <a:rPr lang="zh-CN"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解：根据题意，定义以下变量并且初始化：步长：</a:t>
                </a:r>
                <a14:m>
                  <m:oMath xmlns:m="http://schemas.openxmlformats.org/officeDocument/2006/math">
                    <m:r>
                      <a:rPr lang="en-US" altLang="zh-CN" sz="1600">
                        <a:solidFill>
                          <a:srgbClr val="FF0000"/>
                        </a:solidFill>
                      </a:rPr>
                      <m:t>𝜌</m:t>
                    </m:r>
                    <m:r>
                      <a:rPr lang="en-US" altLang="zh-CN" sz="1600">
                        <a:solidFill>
                          <a:srgbClr val="FF0000"/>
                        </a:solidFill>
                      </a:rPr>
                      <m:t>=0.2</m:t>
                    </m:r>
                  </m:oMath>
                </a14:m>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模型参数：</a:t>
                </a:r>
                <a14:m>
                  <m:oMath xmlns:m="http://schemas.openxmlformats.org/officeDocument/2006/math">
                    <m:acc>
                      <m:accPr>
                        <m:chr m:val="̂"/>
                        <m:ctrlPr>
                          <a:rPr lang="zh-CN" altLang="zh-CN" sz="1600">
                            <a:solidFill>
                              <a:srgbClr val="FF0000"/>
                            </a:solidFill>
                          </a:rPr>
                        </m:ctrlPr>
                      </m:accPr>
                      <m:e>
                        <m:r>
                          <a:rPr lang="en-US" altLang="zh-CN" sz="1600">
                            <a:solidFill>
                              <a:srgbClr val="FF0000"/>
                            </a:solidFill>
                          </a:rPr>
                          <m:t>𝒘</m:t>
                        </m:r>
                      </m:e>
                    </m:acc>
                    <m:r>
                      <a:rPr lang="en-US" altLang="zh-CN" sz="1600">
                        <a:solidFill>
                          <a:srgbClr val="FF0000"/>
                        </a:solidFill>
                      </a:rPr>
                      <m:t>=</m:t>
                    </m:r>
                    <m:d>
                      <m:dPr>
                        <m:begChr m:val="["/>
                        <m:endChr m:val="]"/>
                        <m:ctrlPr>
                          <a:rPr lang="zh-CN" altLang="zh-CN" sz="1600">
                            <a:solidFill>
                              <a:srgbClr val="FF0000"/>
                            </a:solidFill>
                          </a:rPr>
                        </m:ctrlPr>
                      </m:dPr>
                      <m:e>
                        <m:sSub>
                          <m:sSubPr>
                            <m:ctrlPr>
                              <a:rPr lang="zh-CN" altLang="zh-CN" sz="1600">
                                <a:solidFill>
                                  <a:srgbClr val="FF0000"/>
                                </a:solidFill>
                              </a:rPr>
                            </m:ctrlPr>
                          </m:sSubPr>
                          <m:e>
                            <m:r>
                              <a:rPr lang="en-US" altLang="zh-CN" sz="1600">
                                <a:solidFill>
                                  <a:srgbClr val="FF0000"/>
                                </a:solidFill>
                              </a:rPr>
                              <m:t>𝑤</m:t>
                            </m:r>
                          </m:e>
                          <m:sub>
                            <m:r>
                              <a:rPr lang="en-US" altLang="zh-CN" sz="1600">
                                <a:solidFill>
                                  <a:srgbClr val="FF0000"/>
                                </a:solidFill>
                              </a:rPr>
                              <m:t>1</m:t>
                            </m:r>
                          </m:sub>
                        </m:sSub>
                        <m:r>
                          <a:rPr lang="en-US" altLang="zh-CN" sz="1600">
                            <a:solidFill>
                              <a:srgbClr val="FF0000"/>
                            </a:solidFill>
                          </a:rPr>
                          <m:t>,</m:t>
                        </m:r>
                        <m:sSub>
                          <m:sSubPr>
                            <m:ctrlPr>
                              <a:rPr lang="zh-CN" altLang="zh-CN" sz="1600">
                                <a:solidFill>
                                  <a:srgbClr val="FF0000"/>
                                </a:solidFill>
                              </a:rPr>
                            </m:ctrlPr>
                          </m:sSubPr>
                          <m:e>
                            <m:r>
                              <a:rPr lang="en-US" altLang="zh-CN" sz="1600">
                                <a:solidFill>
                                  <a:srgbClr val="FF0000"/>
                                </a:solidFill>
                              </a:rPr>
                              <m:t>𝑤</m:t>
                            </m:r>
                          </m:e>
                          <m:sub>
                            <m:r>
                              <a:rPr lang="en-US" altLang="zh-CN" sz="1600">
                                <a:solidFill>
                                  <a:srgbClr val="FF0000"/>
                                </a:solidFill>
                              </a:rPr>
                              <m:t>2</m:t>
                            </m:r>
                          </m:sub>
                        </m:sSub>
                        <m:r>
                          <a:rPr lang="en-US" altLang="zh-CN" sz="1600">
                            <a:solidFill>
                              <a:srgbClr val="FF0000"/>
                            </a:solidFill>
                          </a:rPr>
                          <m:t>,</m:t>
                        </m:r>
                        <m:sSub>
                          <m:sSubPr>
                            <m:ctrlPr>
                              <a:rPr lang="zh-CN" altLang="zh-CN" sz="1600">
                                <a:solidFill>
                                  <a:srgbClr val="FF0000"/>
                                </a:solidFill>
                              </a:rPr>
                            </m:ctrlPr>
                          </m:sSubPr>
                          <m:e>
                            <m:r>
                              <a:rPr lang="en-US" altLang="zh-CN" sz="1600">
                                <a:solidFill>
                                  <a:srgbClr val="FF0000"/>
                                </a:solidFill>
                              </a:rPr>
                              <m:t>𝑤</m:t>
                            </m:r>
                          </m:e>
                          <m:sub>
                            <m:r>
                              <a:rPr lang="en-US" altLang="zh-CN" sz="1600">
                                <a:solidFill>
                                  <a:srgbClr val="FF0000"/>
                                </a:solidFill>
                              </a:rPr>
                              <m:t>0</m:t>
                            </m:r>
                          </m:sub>
                        </m:sSub>
                      </m:e>
                    </m:d>
                    <m:r>
                      <a:rPr lang="en-US" altLang="zh-CN" sz="1600">
                        <a:solidFill>
                          <a:srgbClr val="FF0000"/>
                        </a:solidFill>
                      </a:rPr>
                      <m:t>=[1,0,−0.5]</m:t>
                    </m:r>
                  </m:oMath>
                </a14:m>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标签：</a:t>
                </a:r>
                <a14:m>
                  <m:oMath xmlns:m="http://schemas.openxmlformats.org/officeDocument/2006/math">
                    <m:r>
                      <a:rPr lang="en-US" altLang="zh-CN" sz="1600">
                        <a:solidFill>
                          <a:srgbClr val="FF0000"/>
                        </a:solidFill>
                      </a:rPr>
                      <m:t>𝒚</m:t>
                    </m:r>
                    <m:r>
                      <a:rPr lang="en-US" altLang="zh-CN" sz="1600">
                        <a:solidFill>
                          <a:srgbClr val="FF0000"/>
                        </a:solidFill>
                      </a:rPr>
                      <m:t>=[</m:t>
                    </m:r>
                    <m:sSup>
                      <m:sSupPr>
                        <m:ctrlPr>
                          <a:rPr lang="zh-CN" altLang="zh-CN" sz="1600">
                            <a:solidFill>
                              <a:srgbClr val="FF0000"/>
                            </a:solidFill>
                          </a:rPr>
                        </m:ctrlPr>
                      </m:sSupPr>
                      <m:e>
                        <m:r>
                          <a:rPr lang="en-US" altLang="zh-CN" sz="1600">
                            <a:solidFill>
                              <a:srgbClr val="FF0000"/>
                            </a:solidFill>
                          </a:rPr>
                          <m:t>1,1,0]</m:t>
                        </m:r>
                      </m:e>
                      <m:sup>
                        <m:r>
                          <a:rPr lang="en-US" altLang="zh-CN" sz="1600">
                            <a:solidFill>
                              <a:srgbClr val="FF0000"/>
                            </a:solidFill>
                          </a:rPr>
                          <m:t>𝑇</m:t>
                        </m:r>
                      </m:sup>
                    </m:sSup>
                  </m:oMath>
                </a14:m>
                <a:endParaRPr lang="zh-CN"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训练样本：</a:t>
                </a:r>
                <a14:m>
                  <m:oMath xmlns:m="http://schemas.openxmlformats.org/officeDocument/2006/math">
                    <m:sSup>
                      <m:sSupPr>
                        <m:ctrlPr>
                          <a:rPr lang="zh-CN" altLang="zh-CN" sz="1600">
                            <a:solidFill>
                              <a:srgbClr val="FF0000"/>
                            </a:solidFill>
                          </a:rPr>
                        </m:ctrlPr>
                      </m:sSupPr>
                      <m:e>
                        <m:acc>
                          <m:accPr>
                            <m:chr m:val="̂"/>
                            <m:ctrlPr>
                              <a:rPr lang="zh-CN" altLang="zh-CN" sz="1600">
                                <a:solidFill>
                                  <a:srgbClr val="FF0000"/>
                                </a:solidFill>
                              </a:rPr>
                            </m:ctrlPr>
                          </m:accPr>
                          <m:e>
                            <m:r>
                              <a:rPr lang="en-US" altLang="zh-CN" sz="1600">
                                <a:solidFill>
                                  <a:srgbClr val="FF0000"/>
                                </a:solidFill>
                              </a:rPr>
                              <m:t>𝒙</m:t>
                            </m:r>
                          </m:e>
                        </m:acc>
                      </m:e>
                      <m:sup>
                        <m:r>
                          <a:rPr lang="en-US" altLang="zh-CN" sz="1600">
                            <a:solidFill>
                              <a:srgbClr val="FF0000"/>
                            </a:solidFill>
                          </a:rPr>
                          <m:t>(1)</m:t>
                        </m:r>
                      </m:sup>
                    </m:sSup>
                    <m:r>
                      <a:rPr lang="en-US" altLang="zh-CN" sz="1600">
                        <a:solidFill>
                          <a:srgbClr val="FF0000"/>
                        </a:solidFill>
                      </a:rPr>
                      <m:t>=</m:t>
                    </m:r>
                    <m:d>
                      <m:dPr>
                        <m:begChr m:val="["/>
                        <m:endChr m:val="]"/>
                        <m:ctrlPr>
                          <a:rPr lang="zh-CN" altLang="zh-CN" sz="1600">
                            <a:solidFill>
                              <a:srgbClr val="FF0000"/>
                            </a:solidFill>
                          </a:rPr>
                        </m:ctrlPr>
                      </m:dPr>
                      <m:e>
                        <m:r>
                          <a:rPr lang="en-US" altLang="zh-CN" sz="1600">
                            <a:solidFill>
                              <a:srgbClr val="FF0000"/>
                            </a:solidFill>
                          </a:rPr>
                          <m:t>1,0,1</m:t>
                        </m:r>
                      </m:e>
                    </m:d>
                    <m:r>
                      <a:rPr lang="en-US" altLang="zh-CN" sz="1600">
                        <a:solidFill>
                          <a:srgbClr val="FF0000"/>
                        </a:solidFill>
                      </a:rPr>
                      <m:t>, </m:t>
                    </m:r>
                    <m:sSup>
                      <m:sSupPr>
                        <m:ctrlPr>
                          <a:rPr lang="zh-CN" altLang="zh-CN" sz="1600">
                            <a:solidFill>
                              <a:srgbClr val="FF0000"/>
                            </a:solidFill>
                          </a:rPr>
                        </m:ctrlPr>
                      </m:sSupPr>
                      <m:e>
                        <m:acc>
                          <m:accPr>
                            <m:chr m:val="̂"/>
                            <m:ctrlPr>
                              <a:rPr lang="zh-CN" altLang="zh-CN" sz="1600">
                                <a:solidFill>
                                  <a:srgbClr val="FF0000"/>
                                </a:solidFill>
                              </a:rPr>
                            </m:ctrlPr>
                          </m:accPr>
                          <m:e>
                            <m:r>
                              <a:rPr lang="en-US" altLang="zh-CN" sz="1600">
                                <a:solidFill>
                                  <a:srgbClr val="FF0000"/>
                                </a:solidFill>
                              </a:rPr>
                              <m:t>𝒙</m:t>
                            </m:r>
                          </m:e>
                        </m:acc>
                      </m:e>
                      <m:sup>
                        <m:r>
                          <a:rPr lang="en-US" altLang="zh-CN" sz="1600">
                            <a:solidFill>
                              <a:srgbClr val="FF0000"/>
                            </a:solidFill>
                          </a:rPr>
                          <m:t>(2)</m:t>
                        </m:r>
                      </m:sup>
                    </m:sSup>
                    <m:r>
                      <a:rPr lang="en-US" altLang="zh-CN" sz="1600">
                        <a:solidFill>
                          <a:srgbClr val="FF0000"/>
                        </a:solidFill>
                      </a:rPr>
                      <m:t>=</m:t>
                    </m:r>
                    <m:d>
                      <m:dPr>
                        <m:begChr m:val="["/>
                        <m:endChr m:val="]"/>
                        <m:ctrlPr>
                          <a:rPr lang="zh-CN" altLang="zh-CN" sz="1600">
                            <a:solidFill>
                              <a:srgbClr val="FF0000"/>
                            </a:solidFill>
                          </a:rPr>
                        </m:ctrlPr>
                      </m:dPr>
                      <m:e>
                        <m:r>
                          <a:rPr lang="en-US" altLang="zh-CN" sz="1600">
                            <a:solidFill>
                              <a:srgbClr val="FF0000"/>
                            </a:solidFill>
                          </a:rPr>
                          <m:t>0,1,1</m:t>
                        </m:r>
                      </m:e>
                    </m:d>
                    <m:r>
                      <a:rPr lang="en-US" altLang="zh-CN" sz="1600">
                        <a:solidFill>
                          <a:srgbClr val="FF0000"/>
                        </a:solidFill>
                      </a:rPr>
                      <m:t>, </m:t>
                    </m:r>
                    <m:sSup>
                      <m:sSupPr>
                        <m:ctrlPr>
                          <a:rPr lang="zh-CN" altLang="zh-CN" sz="1600">
                            <a:solidFill>
                              <a:srgbClr val="FF0000"/>
                            </a:solidFill>
                          </a:rPr>
                        </m:ctrlPr>
                      </m:sSupPr>
                      <m:e>
                        <m:acc>
                          <m:accPr>
                            <m:chr m:val="̂"/>
                            <m:ctrlPr>
                              <a:rPr lang="zh-CN" altLang="zh-CN" sz="1600">
                                <a:solidFill>
                                  <a:srgbClr val="FF0000"/>
                                </a:solidFill>
                              </a:rPr>
                            </m:ctrlPr>
                          </m:accPr>
                          <m:e>
                            <m:r>
                              <a:rPr lang="en-US" altLang="zh-CN" sz="1600">
                                <a:solidFill>
                                  <a:srgbClr val="FF0000"/>
                                </a:solidFill>
                              </a:rPr>
                              <m:t>𝒙</m:t>
                            </m:r>
                          </m:e>
                        </m:acc>
                      </m:e>
                      <m:sup>
                        <m:r>
                          <a:rPr lang="en-US" altLang="zh-CN" sz="1600">
                            <a:solidFill>
                              <a:srgbClr val="FF0000"/>
                            </a:solidFill>
                          </a:rPr>
                          <m:t>(3)</m:t>
                        </m:r>
                      </m:sup>
                    </m:sSup>
                    <m:r>
                      <a:rPr lang="en-US" altLang="zh-CN" sz="1600">
                        <a:solidFill>
                          <a:srgbClr val="FF0000"/>
                        </a:solidFill>
                      </a:rPr>
                      <m:t>=[1,1,1]</m:t>
                    </m:r>
                  </m:oMath>
                </a14:m>
                <a:endParaRPr lang="zh-CN"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计算梯度：</a:t>
                </a:r>
              </a:p>
              <a:p>
                <a:pPr lvl="1" fontAlgn="base">
                  <a:spcBef>
                    <a:spcPts val="500"/>
                  </a:spcBef>
                  <a:spcAft>
                    <a:spcPct val="0"/>
                  </a:spcAft>
                  <a:buClr>
                    <a:srgbClr val="0070C0"/>
                  </a:buClr>
                  <a:buSzPct val="90000"/>
                </a:pPr>
                <a14:m>
                  <m:oMathPara xmlns:m="http://schemas.openxmlformats.org/officeDocument/2006/math">
                    <m:oMathParaPr>
                      <m:jc m:val="centerGroup"/>
                    </m:oMathParaPr>
                    <m:oMath xmlns:m="http://schemas.openxmlformats.org/officeDocument/2006/math">
                      <m:f>
                        <m:fPr>
                          <m:ctrlPr>
                            <a:rPr lang="zh-CN" altLang="zh-CN" sz="1400">
                              <a:solidFill>
                                <a:srgbClr val="FF0000"/>
                              </a:solidFill>
                            </a:rPr>
                          </m:ctrlPr>
                        </m:fPr>
                        <m:num>
                          <m:r>
                            <a:rPr lang="en-US" altLang="zh-CN" sz="1400">
                              <a:solidFill>
                                <a:srgbClr val="FF0000"/>
                              </a:solidFill>
                            </a:rPr>
                            <m:t>𝜕</m:t>
                          </m:r>
                          <m:r>
                            <a:rPr lang="en-US" altLang="zh-CN" sz="1400">
                              <a:solidFill>
                                <a:srgbClr val="FF0000"/>
                              </a:solidFill>
                            </a:rPr>
                            <m:t>𝐽</m:t>
                          </m:r>
                          <m:d>
                            <m:dPr>
                              <m:ctrlPr>
                                <a:rPr lang="zh-CN" altLang="zh-CN" sz="1400">
                                  <a:solidFill>
                                    <a:srgbClr val="FF0000"/>
                                  </a:solidFill>
                                </a:rPr>
                              </m:ctrlPr>
                            </m:dPr>
                            <m:e>
                              <m:acc>
                                <m:accPr>
                                  <m:chr m:val="̂"/>
                                  <m:ctrlPr>
                                    <a:rPr lang="zh-CN" altLang="zh-CN" sz="1400">
                                      <a:solidFill>
                                        <a:srgbClr val="FF0000"/>
                                      </a:solidFill>
                                    </a:rPr>
                                  </m:ctrlPr>
                                </m:accPr>
                                <m:e>
                                  <m:r>
                                    <a:rPr lang="en-US" altLang="zh-CN" sz="1400">
                                      <a:solidFill>
                                        <a:srgbClr val="FF0000"/>
                                      </a:solidFill>
                                    </a:rPr>
                                    <m:t>𝒘</m:t>
                                  </m:r>
                                </m:e>
                              </m:acc>
                            </m:e>
                          </m:d>
                        </m:num>
                        <m:den>
                          <m:r>
                            <a:rPr lang="en-US" altLang="zh-CN" sz="1400">
                              <a:solidFill>
                                <a:srgbClr val="FF0000"/>
                              </a:solidFill>
                            </a:rPr>
                            <m:t>𝜕</m:t>
                          </m:r>
                          <m:acc>
                            <m:accPr>
                              <m:chr m:val="̂"/>
                              <m:ctrlPr>
                                <a:rPr lang="zh-CN" altLang="zh-CN" sz="1400">
                                  <a:solidFill>
                                    <a:srgbClr val="FF0000"/>
                                  </a:solidFill>
                                </a:rPr>
                              </m:ctrlPr>
                            </m:accPr>
                            <m:e>
                              <m:r>
                                <a:rPr lang="en-US" altLang="zh-CN" sz="1400">
                                  <a:solidFill>
                                    <a:srgbClr val="FF0000"/>
                                  </a:solidFill>
                                </a:rPr>
                                <m:t>𝒘</m:t>
                              </m:r>
                            </m:e>
                          </m:acc>
                        </m:den>
                      </m:f>
                      <m:r>
                        <m:rPr>
                          <m:aln/>
                        </m:rPr>
                        <a:rPr lang="en-US" altLang="zh-CN" sz="1400">
                          <a:solidFill>
                            <a:srgbClr val="FF0000"/>
                          </a:solidFill>
                        </a:rPr>
                        <m:t>=</m:t>
                      </m:r>
                      <m:f>
                        <m:fPr>
                          <m:ctrlPr>
                            <a:rPr lang="zh-CN" altLang="zh-CN" sz="1400">
                              <a:solidFill>
                                <a:srgbClr val="FF0000"/>
                              </a:solidFill>
                            </a:rPr>
                          </m:ctrlPr>
                        </m:fPr>
                        <m:num>
                          <m:r>
                            <a:rPr lang="en-US" altLang="zh-CN" sz="1400">
                              <a:solidFill>
                                <a:srgbClr val="FF0000"/>
                              </a:solidFill>
                            </a:rPr>
                            <m:t>1</m:t>
                          </m:r>
                        </m:num>
                        <m:den>
                          <m:r>
                            <a:rPr lang="en-US" altLang="zh-CN" sz="1400" b="0" i="1" smtClean="0">
                              <a:solidFill>
                                <a:srgbClr val="FF0000"/>
                              </a:solidFill>
                              <a:latin typeface="Cambria Math" panose="02040503050406030204" pitchFamily="18" charset="0"/>
                            </a:rPr>
                            <m:t>𝑁</m:t>
                          </m:r>
                        </m:den>
                      </m:f>
                      <m:nary>
                        <m:naryPr>
                          <m:chr m:val="∑"/>
                          <m:ctrlPr>
                            <a:rPr lang="zh-CN" altLang="zh-CN" sz="1400">
                              <a:solidFill>
                                <a:srgbClr val="FF0000"/>
                              </a:solidFill>
                            </a:rPr>
                          </m:ctrlPr>
                        </m:naryPr>
                        <m:sub>
                          <m:r>
                            <a:rPr lang="en-US" altLang="zh-CN" sz="1400">
                              <a:solidFill>
                                <a:srgbClr val="FF0000"/>
                              </a:solidFill>
                            </a:rPr>
                            <m:t>𝑖</m:t>
                          </m:r>
                          <m:r>
                            <a:rPr lang="en-US" altLang="zh-CN" sz="1400">
                              <a:solidFill>
                                <a:srgbClr val="FF0000"/>
                              </a:solidFill>
                            </a:rPr>
                            <m:t>=1</m:t>
                          </m:r>
                        </m:sub>
                        <m:sup>
                          <m:r>
                            <a:rPr lang="en-US" altLang="zh-CN" sz="1400" b="0" i="1" smtClean="0">
                              <a:solidFill>
                                <a:srgbClr val="FF0000"/>
                              </a:solidFill>
                              <a:latin typeface="Cambria Math" panose="02040503050406030204" pitchFamily="18" charset="0"/>
                            </a:rPr>
                            <m:t>𝑁</m:t>
                          </m:r>
                        </m:sup>
                        <m:e>
                          <m:d>
                            <m:dPr>
                              <m:ctrlPr>
                                <a:rPr lang="zh-CN" altLang="zh-CN" sz="1400">
                                  <a:solidFill>
                                    <a:srgbClr val="FF0000"/>
                                  </a:solidFill>
                                </a:rPr>
                              </m:ctrlPr>
                            </m:dPr>
                            <m:e>
                              <m:r>
                                <a:rPr lang="en-US" altLang="zh-CN" sz="1400">
                                  <a:solidFill>
                                    <a:srgbClr val="FF0000"/>
                                  </a:solidFill>
                                </a:rPr>
                                <m:t>h</m:t>
                              </m:r>
                              <m:r>
                                <a:rPr lang="en-US" altLang="zh-CN" sz="1400">
                                  <a:solidFill>
                                    <a:srgbClr val="FF0000"/>
                                  </a:solidFill>
                                </a:rPr>
                                <m:t>(</m:t>
                              </m:r>
                              <m:sSup>
                                <m:sSupPr>
                                  <m:ctrlPr>
                                    <a:rPr lang="zh-CN" altLang="zh-CN" sz="1400">
                                      <a:solidFill>
                                        <a:srgbClr val="FF0000"/>
                                      </a:solidFill>
                                    </a:rPr>
                                  </m:ctrlPr>
                                </m:sSupPr>
                                <m:e>
                                  <m:acc>
                                    <m:accPr>
                                      <m:chr m:val="̂"/>
                                      <m:ctrlPr>
                                        <a:rPr lang="zh-CN" altLang="zh-CN" sz="1400">
                                          <a:solidFill>
                                            <a:srgbClr val="FF0000"/>
                                          </a:solidFill>
                                        </a:rPr>
                                      </m:ctrlPr>
                                    </m:accPr>
                                    <m:e>
                                      <m:r>
                                        <a:rPr lang="en-US" altLang="zh-CN" sz="1400">
                                          <a:solidFill>
                                            <a:srgbClr val="FF0000"/>
                                          </a:solidFill>
                                        </a:rPr>
                                        <m:t>𝒙</m:t>
                                      </m:r>
                                    </m:e>
                                  </m:acc>
                                </m:e>
                                <m:sup>
                                  <m:r>
                                    <a:rPr lang="en-US" altLang="zh-CN" sz="1400">
                                      <a:solidFill>
                                        <a:srgbClr val="FF0000"/>
                                      </a:solidFill>
                                    </a:rPr>
                                    <m:t>(</m:t>
                                  </m:r>
                                  <m:r>
                                    <a:rPr lang="en-US" altLang="zh-CN" sz="1400">
                                      <a:solidFill>
                                        <a:srgbClr val="FF0000"/>
                                      </a:solidFill>
                                    </a:rPr>
                                    <m:t>𝑖</m:t>
                                  </m:r>
                                  <m:r>
                                    <a:rPr lang="en-US" altLang="zh-CN" sz="1400">
                                      <a:solidFill>
                                        <a:srgbClr val="FF0000"/>
                                      </a:solidFill>
                                    </a:rPr>
                                    <m:t>)</m:t>
                                  </m:r>
                                </m:sup>
                              </m:sSup>
                              <m:r>
                                <a:rPr lang="en-US" altLang="zh-CN" sz="1400">
                                  <a:solidFill>
                                    <a:srgbClr val="FF0000"/>
                                  </a:solidFill>
                                </a:rPr>
                                <m:t>)−</m:t>
                              </m:r>
                              <m:sSup>
                                <m:sSupPr>
                                  <m:ctrlPr>
                                    <a:rPr lang="zh-CN" altLang="zh-CN" sz="1400">
                                      <a:solidFill>
                                        <a:srgbClr val="FF0000"/>
                                      </a:solidFill>
                                    </a:rPr>
                                  </m:ctrlPr>
                                </m:sSupPr>
                                <m:e>
                                  <m:r>
                                    <a:rPr lang="en-US" altLang="zh-CN" sz="1400">
                                      <a:solidFill>
                                        <a:srgbClr val="FF0000"/>
                                      </a:solidFill>
                                    </a:rPr>
                                    <m:t>𝑦</m:t>
                                  </m:r>
                                </m:e>
                                <m:sup>
                                  <m:r>
                                    <a:rPr lang="en-US" altLang="zh-CN" sz="1400">
                                      <a:solidFill>
                                        <a:srgbClr val="FF0000"/>
                                      </a:solidFill>
                                    </a:rPr>
                                    <m:t>(</m:t>
                                  </m:r>
                                  <m:r>
                                    <a:rPr lang="en-US" altLang="zh-CN" sz="1400">
                                      <a:solidFill>
                                        <a:srgbClr val="FF0000"/>
                                      </a:solidFill>
                                    </a:rPr>
                                    <m:t>𝑖</m:t>
                                  </m:r>
                                  <m:r>
                                    <a:rPr lang="en-US" altLang="zh-CN" sz="1400">
                                      <a:solidFill>
                                        <a:srgbClr val="FF0000"/>
                                      </a:solidFill>
                                    </a:rPr>
                                    <m:t>)</m:t>
                                  </m:r>
                                </m:sup>
                              </m:sSup>
                            </m:e>
                          </m:d>
                        </m:e>
                      </m:nary>
                      <m:sSup>
                        <m:sSupPr>
                          <m:ctrlPr>
                            <a:rPr lang="zh-CN" altLang="zh-CN" sz="1400">
                              <a:solidFill>
                                <a:srgbClr val="FF0000"/>
                              </a:solidFill>
                            </a:rPr>
                          </m:ctrlPr>
                        </m:sSupPr>
                        <m:e>
                          <m:acc>
                            <m:accPr>
                              <m:chr m:val="̂"/>
                              <m:ctrlPr>
                                <a:rPr lang="zh-CN" altLang="zh-CN" sz="1400">
                                  <a:solidFill>
                                    <a:srgbClr val="FF0000"/>
                                  </a:solidFill>
                                </a:rPr>
                              </m:ctrlPr>
                            </m:accPr>
                            <m:e>
                              <m:r>
                                <a:rPr lang="en-US" altLang="zh-CN" sz="1400">
                                  <a:solidFill>
                                    <a:srgbClr val="FF0000"/>
                                  </a:solidFill>
                                </a:rPr>
                                <m:t>𝒙</m:t>
                              </m:r>
                            </m:e>
                          </m:acc>
                        </m:e>
                        <m:sup>
                          <m:r>
                            <a:rPr lang="en-US" altLang="zh-CN" sz="1400">
                              <a:solidFill>
                                <a:srgbClr val="FF0000"/>
                              </a:solidFill>
                            </a:rPr>
                            <m:t>(</m:t>
                          </m:r>
                          <m:r>
                            <a:rPr lang="en-US" altLang="zh-CN" sz="1400">
                              <a:solidFill>
                                <a:srgbClr val="FF0000"/>
                              </a:solidFill>
                            </a:rPr>
                            <m:t>𝒊</m:t>
                          </m:r>
                          <m:r>
                            <a:rPr lang="en-US" altLang="zh-CN" sz="1400">
                              <a:solidFill>
                                <a:srgbClr val="FF0000"/>
                              </a:solidFill>
                            </a:rPr>
                            <m:t>)</m:t>
                          </m:r>
                        </m:sup>
                      </m:sSup>
                      <m:r>
                        <a:rPr lang="en-US" altLang="zh-CN" sz="1400">
                          <a:solidFill>
                            <a:srgbClr val="FF0000"/>
                          </a:solidFill>
                        </a:rPr>
                        <m:t>=</m:t>
                      </m:r>
                      <m:f>
                        <m:fPr>
                          <m:ctrlPr>
                            <a:rPr lang="zh-CN" altLang="zh-CN" sz="1400">
                              <a:solidFill>
                                <a:srgbClr val="FF0000"/>
                              </a:solidFill>
                            </a:rPr>
                          </m:ctrlPr>
                        </m:fPr>
                        <m:num>
                          <m:r>
                            <a:rPr lang="en-US" altLang="zh-CN" sz="1400">
                              <a:solidFill>
                                <a:srgbClr val="FF0000"/>
                              </a:solidFill>
                            </a:rPr>
                            <m:t>1</m:t>
                          </m:r>
                        </m:num>
                        <m:den>
                          <m:r>
                            <a:rPr lang="en-US" altLang="zh-CN" sz="1400">
                              <a:solidFill>
                                <a:srgbClr val="FF0000"/>
                              </a:solidFill>
                            </a:rPr>
                            <m:t>3</m:t>
                          </m:r>
                        </m:den>
                      </m:f>
                      <m:d>
                        <m:dPr>
                          <m:begChr m:val="{"/>
                          <m:endChr m:val="}"/>
                          <m:ctrlPr>
                            <a:rPr lang="zh-CN" altLang="zh-CN" sz="1400">
                              <a:solidFill>
                                <a:srgbClr val="FF0000"/>
                              </a:solidFill>
                            </a:rPr>
                          </m:ctrlPr>
                        </m:dPr>
                        <m:e>
                          <m:d>
                            <m:dPr>
                              <m:ctrlPr>
                                <a:rPr lang="zh-CN" altLang="zh-CN" sz="1400">
                                  <a:solidFill>
                                    <a:srgbClr val="FF0000"/>
                                  </a:solidFill>
                                </a:rPr>
                              </m:ctrlPr>
                            </m:dPr>
                            <m:e>
                              <m:f>
                                <m:fPr>
                                  <m:ctrlPr>
                                    <a:rPr lang="zh-CN" altLang="zh-CN" sz="1400">
                                      <a:solidFill>
                                        <a:srgbClr val="FF0000"/>
                                      </a:solidFill>
                                    </a:rPr>
                                  </m:ctrlPr>
                                </m:fPr>
                                <m:num>
                                  <m:r>
                                    <a:rPr lang="en-US" altLang="zh-CN" sz="1400">
                                      <a:solidFill>
                                        <a:srgbClr val="FF0000"/>
                                      </a:solidFill>
                                    </a:rPr>
                                    <m:t>1</m:t>
                                  </m:r>
                                </m:num>
                                <m:den>
                                  <m:r>
                                    <a:rPr lang="en-US" altLang="zh-CN" sz="1400">
                                      <a:solidFill>
                                        <a:srgbClr val="FF0000"/>
                                      </a:solidFill>
                                    </a:rPr>
                                    <m:t>1+</m:t>
                                  </m:r>
                                  <m:sSup>
                                    <m:sSupPr>
                                      <m:ctrlPr>
                                        <a:rPr lang="zh-CN" altLang="zh-CN" sz="1400">
                                          <a:solidFill>
                                            <a:srgbClr val="FF0000"/>
                                          </a:solidFill>
                                        </a:rPr>
                                      </m:ctrlPr>
                                    </m:sSupPr>
                                    <m:e>
                                      <m:r>
                                        <a:rPr lang="en-US" altLang="zh-CN" sz="1400">
                                          <a:solidFill>
                                            <a:srgbClr val="FF0000"/>
                                          </a:solidFill>
                                        </a:rPr>
                                        <m:t>𝑒</m:t>
                                      </m:r>
                                    </m:e>
                                    <m:sup>
                                      <m:r>
                                        <a:rPr lang="en-US" altLang="zh-CN" sz="1400">
                                          <a:solidFill>
                                            <a:srgbClr val="FF0000"/>
                                          </a:solidFill>
                                        </a:rPr>
                                        <m:t>−</m:t>
                                      </m:r>
                                      <m:d>
                                        <m:dPr>
                                          <m:begChr m:val="["/>
                                          <m:endChr m:val="]"/>
                                          <m:ctrlPr>
                                            <a:rPr lang="zh-CN" altLang="zh-CN" sz="1400">
                                              <a:solidFill>
                                                <a:srgbClr val="FF0000"/>
                                              </a:solidFill>
                                            </a:rPr>
                                          </m:ctrlPr>
                                        </m:dPr>
                                        <m:e>
                                          <m:r>
                                            <a:rPr lang="en-US" altLang="zh-CN" sz="1400">
                                              <a:solidFill>
                                                <a:srgbClr val="FF0000"/>
                                              </a:solidFill>
                                            </a:rPr>
                                            <m:t>1,0,−0.5</m:t>
                                          </m:r>
                                        </m:e>
                                      </m:d>
                                      <m:sSup>
                                        <m:sSupPr>
                                          <m:ctrlPr>
                                            <a:rPr lang="zh-CN" altLang="zh-CN" sz="1400">
                                              <a:solidFill>
                                                <a:srgbClr val="FF0000"/>
                                              </a:solidFill>
                                            </a:rPr>
                                          </m:ctrlPr>
                                        </m:sSupPr>
                                        <m:e>
                                          <m:d>
                                            <m:dPr>
                                              <m:begChr m:val="["/>
                                              <m:endChr m:val="]"/>
                                              <m:ctrlPr>
                                                <a:rPr lang="zh-CN" altLang="zh-CN" sz="1400">
                                                  <a:solidFill>
                                                    <a:srgbClr val="FF0000"/>
                                                  </a:solidFill>
                                                </a:rPr>
                                              </m:ctrlPr>
                                            </m:dPr>
                                            <m:e>
                                              <m:r>
                                                <a:rPr lang="en-US" altLang="zh-CN" sz="1400">
                                                  <a:solidFill>
                                                    <a:srgbClr val="FF0000"/>
                                                  </a:solidFill>
                                                </a:rPr>
                                                <m:t>1,0,1</m:t>
                                              </m:r>
                                            </m:e>
                                          </m:d>
                                        </m:e>
                                        <m:sup>
                                          <m:r>
                                            <a:rPr lang="en-US" altLang="zh-CN" sz="1400">
                                              <a:solidFill>
                                                <a:srgbClr val="FF0000"/>
                                              </a:solidFill>
                                            </a:rPr>
                                            <m:t>𝑇</m:t>
                                          </m:r>
                                        </m:sup>
                                      </m:sSup>
                                    </m:sup>
                                  </m:sSup>
                                </m:den>
                              </m:f>
                              <m:r>
                                <a:rPr lang="en-US" altLang="zh-CN" sz="1400">
                                  <a:solidFill>
                                    <a:srgbClr val="FF0000"/>
                                  </a:solidFill>
                                </a:rPr>
                                <m:t>−1</m:t>
                              </m:r>
                            </m:e>
                          </m:d>
                          <m:d>
                            <m:dPr>
                              <m:begChr m:val="["/>
                              <m:endChr m:val="]"/>
                              <m:ctrlPr>
                                <a:rPr lang="zh-CN" altLang="zh-CN" sz="1400">
                                  <a:solidFill>
                                    <a:srgbClr val="FF0000"/>
                                  </a:solidFill>
                                </a:rPr>
                              </m:ctrlPr>
                            </m:dPr>
                            <m:e>
                              <m:eqArr>
                                <m:eqArrPr>
                                  <m:ctrlPr>
                                    <a:rPr lang="zh-CN" altLang="zh-CN" sz="1400">
                                      <a:solidFill>
                                        <a:srgbClr val="FF0000"/>
                                      </a:solidFill>
                                    </a:rPr>
                                  </m:ctrlPr>
                                </m:eqArrPr>
                                <m:e>
                                  <m:r>
                                    <a:rPr lang="en-US" altLang="zh-CN" sz="1400">
                                      <a:solidFill>
                                        <a:srgbClr val="FF0000"/>
                                      </a:solidFill>
                                    </a:rPr>
                                    <m:t>1</m:t>
                                  </m:r>
                                </m:e>
                                <m:e>
                                  <m:r>
                                    <a:rPr lang="en-US" altLang="zh-CN" sz="1400">
                                      <a:solidFill>
                                        <a:srgbClr val="FF0000"/>
                                      </a:solidFill>
                                    </a:rPr>
                                    <m:t>0</m:t>
                                  </m:r>
                                </m:e>
                                <m:e>
                                  <m:r>
                                    <a:rPr lang="en-US" altLang="zh-CN" sz="1400">
                                      <a:solidFill>
                                        <a:srgbClr val="FF0000"/>
                                      </a:solidFill>
                                    </a:rPr>
                                    <m:t>1</m:t>
                                  </m:r>
                                </m:e>
                              </m:eqArr>
                            </m:e>
                          </m:d>
                          <m:r>
                            <a:rPr lang="en-US" altLang="zh-CN" sz="1400">
                              <a:solidFill>
                                <a:srgbClr val="FF0000"/>
                              </a:solidFill>
                            </a:rPr>
                            <m:t>+</m:t>
                          </m:r>
                          <m:d>
                            <m:dPr>
                              <m:ctrlPr>
                                <a:rPr lang="zh-CN" altLang="zh-CN" sz="1400">
                                  <a:solidFill>
                                    <a:srgbClr val="FF0000"/>
                                  </a:solidFill>
                                </a:rPr>
                              </m:ctrlPr>
                            </m:dPr>
                            <m:e>
                              <m:f>
                                <m:fPr>
                                  <m:ctrlPr>
                                    <a:rPr lang="zh-CN" altLang="zh-CN" sz="1400">
                                      <a:solidFill>
                                        <a:srgbClr val="FF0000"/>
                                      </a:solidFill>
                                    </a:rPr>
                                  </m:ctrlPr>
                                </m:fPr>
                                <m:num>
                                  <m:r>
                                    <a:rPr lang="en-US" altLang="zh-CN" sz="1400">
                                      <a:solidFill>
                                        <a:srgbClr val="FF0000"/>
                                      </a:solidFill>
                                    </a:rPr>
                                    <m:t>1</m:t>
                                  </m:r>
                                </m:num>
                                <m:den>
                                  <m:r>
                                    <a:rPr lang="en-US" altLang="zh-CN" sz="1400">
                                      <a:solidFill>
                                        <a:srgbClr val="FF0000"/>
                                      </a:solidFill>
                                    </a:rPr>
                                    <m:t>1+</m:t>
                                  </m:r>
                                  <m:sSup>
                                    <m:sSupPr>
                                      <m:ctrlPr>
                                        <a:rPr lang="zh-CN" altLang="zh-CN" sz="1400">
                                          <a:solidFill>
                                            <a:srgbClr val="FF0000"/>
                                          </a:solidFill>
                                        </a:rPr>
                                      </m:ctrlPr>
                                    </m:sSupPr>
                                    <m:e>
                                      <m:r>
                                        <a:rPr lang="en-US" altLang="zh-CN" sz="1400">
                                          <a:solidFill>
                                            <a:srgbClr val="FF0000"/>
                                          </a:solidFill>
                                        </a:rPr>
                                        <m:t>𝑒</m:t>
                                      </m:r>
                                    </m:e>
                                    <m:sup>
                                      <m:r>
                                        <a:rPr lang="en-US" altLang="zh-CN" sz="1400">
                                          <a:solidFill>
                                            <a:srgbClr val="FF0000"/>
                                          </a:solidFill>
                                        </a:rPr>
                                        <m:t>−</m:t>
                                      </m:r>
                                      <m:d>
                                        <m:dPr>
                                          <m:begChr m:val="["/>
                                          <m:endChr m:val="]"/>
                                          <m:ctrlPr>
                                            <a:rPr lang="zh-CN" altLang="zh-CN" sz="1400">
                                              <a:solidFill>
                                                <a:srgbClr val="FF0000"/>
                                              </a:solidFill>
                                            </a:rPr>
                                          </m:ctrlPr>
                                        </m:dPr>
                                        <m:e>
                                          <m:r>
                                            <a:rPr lang="en-US" altLang="zh-CN" sz="1400">
                                              <a:solidFill>
                                                <a:srgbClr val="FF0000"/>
                                              </a:solidFill>
                                            </a:rPr>
                                            <m:t>1,0,−0.5</m:t>
                                          </m:r>
                                        </m:e>
                                      </m:d>
                                      <m:sSup>
                                        <m:sSupPr>
                                          <m:ctrlPr>
                                            <a:rPr lang="zh-CN" altLang="zh-CN" sz="1400">
                                              <a:solidFill>
                                                <a:srgbClr val="FF0000"/>
                                              </a:solidFill>
                                            </a:rPr>
                                          </m:ctrlPr>
                                        </m:sSupPr>
                                        <m:e>
                                          <m:d>
                                            <m:dPr>
                                              <m:begChr m:val="["/>
                                              <m:endChr m:val="]"/>
                                              <m:ctrlPr>
                                                <a:rPr lang="zh-CN" altLang="zh-CN" sz="1400">
                                                  <a:solidFill>
                                                    <a:srgbClr val="FF0000"/>
                                                  </a:solidFill>
                                                </a:rPr>
                                              </m:ctrlPr>
                                            </m:dPr>
                                            <m:e>
                                              <m:r>
                                                <a:rPr lang="en-US" altLang="zh-CN" sz="1400">
                                                  <a:solidFill>
                                                    <a:srgbClr val="FF0000"/>
                                                  </a:solidFill>
                                                </a:rPr>
                                                <m:t>0,1,1</m:t>
                                              </m:r>
                                            </m:e>
                                          </m:d>
                                        </m:e>
                                        <m:sup>
                                          <m:r>
                                            <a:rPr lang="en-US" altLang="zh-CN" sz="1400">
                                              <a:solidFill>
                                                <a:srgbClr val="FF0000"/>
                                              </a:solidFill>
                                            </a:rPr>
                                            <m:t>𝑇</m:t>
                                          </m:r>
                                        </m:sup>
                                      </m:sSup>
                                    </m:sup>
                                  </m:sSup>
                                </m:den>
                              </m:f>
                              <m:r>
                                <a:rPr lang="en-US" altLang="zh-CN" sz="1400">
                                  <a:solidFill>
                                    <a:srgbClr val="FF0000"/>
                                  </a:solidFill>
                                </a:rPr>
                                <m:t>−1</m:t>
                              </m:r>
                            </m:e>
                          </m:d>
                          <m:d>
                            <m:dPr>
                              <m:begChr m:val="["/>
                              <m:endChr m:val="]"/>
                              <m:ctrlPr>
                                <a:rPr lang="zh-CN" altLang="zh-CN" sz="1400">
                                  <a:solidFill>
                                    <a:srgbClr val="FF0000"/>
                                  </a:solidFill>
                                </a:rPr>
                              </m:ctrlPr>
                            </m:dPr>
                            <m:e>
                              <m:m>
                                <m:mPr>
                                  <m:mcs>
                                    <m:mc>
                                      <m:mcPr>
                                        <m:count m:val="1"/>
                                        <m:mcJc m:val="center"/>
                                      </m:mcPr>
                                    </m:mc>
                                  </m:mcs>
                                  <m:ctrlPr>
                                    <a:rPr lang="zh-CN" altLang="zh-CN" sz="1400">
                                      <a:solidFill>
                                        <a:srgbClr val="FF0000"/>
                                      </a:solidFill>
                                    </a:rPr>
                                  </m:ctrlPr>
                                </m:mPr>
                                <m:mr>
                                  <m:e>
                                    <m:r>
                                      <a:rPr lang="en-US" altLang="zh-CN" sz="1400">
                                        <a:solidFill>
                                          <a:srgbClr val="FF0000"/>
                                        </a:solidFill>
                                      </a:rPr>
                                      <m:t>0</m:t>
                                    </m:r>
                                  </m:e>
                                </m:mr>
                                <m:mr>
                                  <m:e>
                                    <m:r>
                                      <a:rPr lang="en-US" altLang="zh-CN" sz="1400">
                                        <a:solidFill>
                                          <a:srgbClr val="FF0000"/>
                                        </a:solidFill>
                                      </a:rPr>
                                      <m:t>1</m:t>
                                    </m:r>
                                  </m:e>
                                </m:mr>
                                <m:mr>
                                  <m:e>
                                    <m:r>
                                      <a:rPr lang="en-US" altLang="zh-CN" sz="1400">
                                        <a:solidFill>
                                          <a:srgbClr val="FF0000"/>
                                        </a:solidFill>
                                      </a:rPr>
                                      <m:t>1</m:t>
                                    </m:r>
                                  </m:e>
                                </m:mr>
                              </m:m>
                            </m:e>
                          </m:d>
                          <m:r>
                            <a:rPr lang="en-US" altLang="zh-CN" sz="1400">
                              <a:solidFill>
                                <a:srgbClr val="FF0000"/>
                              </a:solidFill>
                            </a:rPr>
                            <m:t>+</m:t>
                          </m:r>
                          <m:d>
                            <m:dPr>
                              <m:ctrlPr>
                                <a:rPr lang="zh-CN" altLang="zh-CN" sz="1400">
                                  <a:solidFill>
                                    <a:srgbClr val="FF0000"/>
                                  </a:solidFill>
                                </a:rPr>
                              </m:ctrlPr>
                            </m:dPr>
                            <m:e>
                              <m:f>
                                <m:fPr>
                                  <m:ctrlPr>
                                    <a:rPr lang="zh-CN" altLang="zh-CN" sz="1400">
                                      <a:solidFill>
                                        <a:srgbClr val="FF0000"/>
                                      </a:solidFill>
                                    </a:rPr>
                                  </m:ctrlPr>
                                </m:fPr>
                                <m:num>
                                  <m:r>
                                    <a:rPr lang="en-US" altLang="zh-CN" sz="1400">
                                      <a:solidFill>
                                        <a:srgbClr val="FF0000"/>
                                      </a:solidFill>
                                    </a:rPr>
                                    <m:t>1</m:t>
                                  </m:r>
                                </m:num>
                                <m:den>
                                  <m:r>
                                    <a:rPr lang="en-US" altLang="zh-CN" sz="1400">
                                      <a:solidFill>
                                        <a:srgbClr val="FF0000"/>
                                      </a:solidFill>
                                    </a:rPr>
                                    <m:t>1+</m:t>
                                  </m:r>
                                  <m:sSup>
                                    <m:sSupPr>
                                      <m:ctrlPr>
                                        <a:rPr lang="zh-CN" altLang="zh-CN" sz="1400">
                                          <a:solidFill>
                                            <a:srgbClr val="FF0000"/>
                                          </a:solidFill>
                                        </a:rPr>
                                      </m:ctrlPr>
                                    </m:sSupPr>
                                    <m:e>
                                      <m:r>
                                        <a:rPr lang="en-US" altLang="zh-CN" sz="1400">
                                          <a:solidFill>
                                            <a:srgbClr val="FF0000"/>
                                          </a:solidFill>
                                        </a:rPr>
                                        <m:t>𝑒</m:t>
                                      </m:r>
                                    </m:e>
                                    <m:sup>
                                      <m:r>
                                        <a:rPr lang="en-US" altLang="zh-CN" sz="1400">
                                          <a:solidFill>
                                            <a:srgbClr val="FF0000"/>
                                          </a:solidFill>
                                        </a:rPr>
                                        <m:t>−</m:t>
                                      </m:r>
                                      <m:d>
                                        <m:dPr>
                                          <m:begChr m:val="["/>
                                          <m:endChr m:val="]"/>
                                          <m:ctrlPr>
                                            <a:rPr lang="zh-CN" altLang="zh-CN" sz="1400">
                                              <a:solidFill>
                                                <a:srgbClr val="FF0000"/>
                                              </a:solidFill>
                                            </a:rPr>
                                          </m:ctrlPr>
                                        </m:dPr>
                                        <m:e>
                                          <m:r>
                                            <a:rPr lang="en-US" altLang="zh-CN" sz="1400">
                                              <a:solidFill>
                                                <a:srgbClr val="FF0000"/>
                                              </a:solidFill>
                                            </a:rPr>
                                            <m:t>1,0,−0.5</m:t>
                                          </m:r>
                                        </m:e>
                                      </m:d>
                                      <m:sSup>
                                        <m:sSupPr>
                                          <m:ctrlPr>
                                            <a:rPr lang="zh-CN" altLang="zh-CN" sz="1400">
                                              <a:solidFill>
                                                <a:srgbClr val="FF0000"/>
                                              </a:solidFill>
                                            </a:rPr>
                                          </m:ctrlPr>
                                        </m:sSupPr>
                                        <m:e>
                                          <m:d>
                                            <m:dPr>
                                              <m:begChr m:val="["/>
                                              <m:endChr m:val="]"/>
                                              <m:ctrlPr>
                                                <a:rPr lang="zh-CN" altLang="zh-CN" sz="1400">
                                                  <a:solidFill>
                                                    <a:srgbClr val="FF0000"/>
                                                  </a:solidFill>
                                                </a:rPr>
                                              </m:ctrlPr>
                                            </m:dPr>
                                            <m:e>
                                              <m:r>
                                                <a:rPr lang="en-US" altLang="zh-CN" sz="1400">
                                                  <a:solidFill>
                                                    <a:srgbClr val="FF0000"/>
                                                  </a:solidFill>
                                                </a:rPr>
                                                <m:t>1,1,1</m:t>
                                              </m:r>
                                            </m:e>
                                          </m:d>
                                        </m:e>
                                        <m:sup>
                                          <m:r>
                                            <a:rPr lang="en-US" altLang="zh-CN" sz="1400">
                                              <a:solidFill>
                                                <a:srgbClr val="FF0000"/>
                                              </a:solidFill>
                                            </a:rPr>
                                            <m:t>𝑇</m:t>
                                          </m:r>
                                        </m:sup>
                                      </m:sSup>
                                    </m:sup>
                                  </m:sSup>
                                </m:den>
                              </m:f>
                              <m:r>
                                <a:rPr lang="en-US" altLang="zh-CN" sz="1400">
                                  <a:solidFill>
                                    <a:srgbClr val="FF0000"/>
                                  </a:solidFill>
                                </a:rPr>
                                <m:t>−0</m:t>
                              </m:r>
                            </m:e>
                          </m:d>
                          <m:d>
                            <m:dPr>
                              <m:begChr m:val="["/>
                              <m:endChr m:val="]"/>
                              <m:ctrlPr>
                                <a:rPr lang="zh-CN" altLang="zh-CN" sz="1400">
                                  <a:solidFill>
                                    <a:srgbClr val="FF0000"/>
                                  </a:solidFill>
                                </a:rPr>
                              </m:ctrlPr>
                            </m:dPr>
                            <m:e>
                              <m:m>
                                <m:mPr>
                                  <m:mcs>
                                    <m:mc>
                                      <m:mcPr>
                                        <m:count m:val="1"/>
                                        <m:mcJc m:val="center"/>
                                      </m:mcPr>
                                    </m:mc>
                                  </m:mcs>
                                  <m:ctrlPr>
                                    <a:rPr lang="zh-CN" altLang="zh-CN" sz="1400">
                                      <a:solidFill>
                                        <a:srgbClr val="FF0000"/>
                                      </a:solidFill>
                                    </a:rPr>
                                  </m:ctrlPr>
                                </m:mPr>
                                <m:mr>
                                  <m:e>
                                    <m:r>
                                      <a:rPr lang="en-US" altLang="zh-CN" sz="1400">
                                        <a:solidFill>
                                          <a:srgbClr val="FF0000"/>
                                        </a:solidFill>
                                      </a:rPr>
                                      <m:t>1</m:t>
                                    </m:r>
                                  </m:e>
                                </m:mr>
                                <m:mr>
                                  <m:e>
                                    <m:r>
                                      <a:rPr lang="en-US" altLang="zh-CN" sz="1400">
                                        <a:solidFill>
                                          <a:srgbClr val="FF0000"/>
                                        </a:solidFill>
                                      </a:rPr>
                                      <m:t>1</m:t>
                                    </m:r>
                                  </m:e>
                                </m:mr>
                                <m:mr>
                                  <m:e>
                                    <m:r>
                                      <a:rPr lang="en-US" altLang="zh-CN" sz="1400">
                                        <a:solidFill>
                                          <a:srgbClr val="FF0000"/>
                                        </a:solidFill>
                                      </a:rPr>
                                      <m:t>1</m:t>
                                    </m:r>
                                  </m:e>
                                </m:mr>
                              </m:m>
                            </m:e>
                          </m:d>
                        </m:e>
                      </m:d>
                      <m:r>
                        <m:rPr>
                          <m:aln/>
                        </m:rPr>
                        <a:rPr lang="en-US" altLang="zh-CN" sz="1400">
                          <a:solidFill>
                            <a:srgbClr val="FF0000"/>
                          </a:solidFill>
                        </a:rPr>
                        <m:t>=</m:t>
                      </m:r>
                      <m:sSup>
                        <m:sSupPr>
                          <m:ctrlPr>
                            <a:rPr lang="zh-CN" altLang="zh-CN" sz="1400">
                              <a:solidFill>
                                <a:srgbClr val="FF0000"/>
                              </a:solidFill>
                            </a:rPr>
                          </m:ctrlPr>
                        </m:sSupPr>
                        <m:e>
                          <m:r>
                            <a:rPr lang="en-US" altLang="zh-CN" sz="1400">
                              <a:solidFill>
                                <a:srgbClr val="FF0000"/>
                              </a:solidFill>
                            </a:rPr>
                            <m:t>[0.082, 0,−0.13]</m:t>
                          </m:r>
                        </m:e>
                        <m:sup>
                          <m:r>
                            <a:rPr lang="en-US" altLang="zh-CN" sz="1400">
                              <a:solidFill>
                                <a:srgbClr val="FF0000"/>
                              </a:solidFill>
                            </a:rPr>
                            <m:t>𝑇</m:t>
                          </m:r>
                        </m:sup>
                      </m:sSup>
                    </m:oMath>
                  </m:oMathPara>
                </a14:m>
                <a:endParaRPr lang="zh-CN" altLang="zh-CN" sz="1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更新模型参数：</a:t>
                </a:r>
              </a:p>
              <a:p>
                <a:pPr lvl="1" fontAlgn="base">
                  <a:spcBef>
                    <a:spcPts val="500"/>
                  </a:spcBef>
                  <a:spcAft>
                    <a:spcPct val="0"/>
                  </a:spcAft>
                  <a:buClr>
                    <a:srgbClr val="0070C0"/>
                  </a:buClr>
                  <a:buSzPct val="90000"/>
                </a:pPr>
                <a14:m>
                  <m:oMathPara xmlns:m="http://schemas.openxmlformats.org/officeDocument/2006/math">
                    <m:oMathParaPr>
                      <m:jc m:val="centerGroup"/>
                    </m:oMathParaPr>
                    <m:oMath xmlns:m="http://schemas.openxmlformats.org/officeDocument/2006/math">
                      <m:sSup>
                        <m:sSupPr>
                          <m:ctrlPr>
                            <a:rPr lang="zh-CN" altLang="zh-CN" sz="1600">
                              <a:solidFill>
                                <a:srgbClr val="FF0000"/>
                              </a:solidFill>
                            </a:rPr>
                          </m:ctrlPr>
                        </m:sSupPr>
                        <m:e>
                          <m:acc>
                            <m:accPr>
                              <m:chr m:val="̂"/>
                              <m:ctrlPr>
                                <a:rPr lang="zh-CN" altLang="zh-CN" sz="1600">
                                  <a:solidFill>
                                    <a:srgbClr val="FF0000"/>
                                  </a:solidFill>
                                </a:rPr>
                              </m:ctrlPr>
                            </m:accPr>
                            <m:e>
                              <m:r>
                                <a:rPr lang="en-US" altLang="zh-CN" sz="1600">
                                  <a:solidFill>
                                    <a:srgbClr val="FF0000"/>
                                  </a:solidFill>
                                </a:rPr>
                                <m:t>𝒘</m:t>
                              </m:r>
                            </m:e>
                          </m:acc>
                        </m:e>
                        <m:sup>
                          <m:r>
                            <a:rPr lang="en-US" altLang="zh-CN" sz="1600">
                              <a:solidFill>
                                <a:srgbClr val="FF0000"/>
                              </a:solidFill>
                            </a:rPr>
                            <m:t>(1)</m:t>
                          </m:r>
                        </m:sup>
                      </m:sSup>
                      <m:r>
                        <a:rPr lang="en-US" altLang="zh-CN" sz="1600">
                          <a:solidFill>
                            <a:srgbClr val="FF0000"/>
                          </a:solidFill>
                        </a:rPr>
                        <m:t>=</m:t>
                      </m:r>
                      <m:sSup>
                        <m:sSupPr>
                          <m:ctrlPr>
                            <a:rPr lang="zh-CN" altLang="zh-CN" sz="1600">
                              <a:solidFill>
                                <a:srgbClr val="FF0000"/>
                              </a:solidFill>
                            </a:rPr>
                          </m:ctrlPr>
                        </m:sSupPr>
                        <m:e>
                          <m:acc>
                            <m:accPr>
                              <m:chr m:val="̂"/>
                              <m:ctrlPr>
                                <a:rPr lang="zh-CN" altLang="zh-CN" sz="1600">
                                  <a:solidFill>
                                    <a:srgbClr val="FF0000"/>
                                  </a:solidFill>
                                </a:rPr>
                              </m:ctrlPr>
                            </m:accPr>
                            <m:e>
                              <m:r>
                                <a:rPr lang="en-US" altLang="zh-CN" sz="1600">
                                  <a:solidFill>
                                    <a:srgbClr val="FF0000"/>
                                  </a:solidFill>
                                </a:rPr>
                                <m:t>𝒘</m:t>
                              </m:r>
                            </m:e>
                          </m:acc>
                        </m:e>
                        <m:sup>
                          <m:r>
                            <a:rPr lang="en-US" altLang="zh-CN" sz="1600">
                              <a:solidFill>
                                <a:srgbClr val="FF0000"/>
                              </a:solidFill>
                            </a:rPr>
                            <m:t>(0)</m:t>
                          </m:r>
                        </m:sup>
                      </m:sSup>
                      <m:r>
                        <a:rPr lang="en-US" altLang="zh-CN" sz="1600">
                          <a:solidFill>
                            <a:srgbClr val="FF0000"/>
                          </a:solidFill>
                        </a:rPr>
                        <m:t>−</m:t>
                      </m:r>
                      <m:r>
                        <a:rPr lang="en-US" altLang="zh-CN" sz="1600">
                          <a:solidFill>
                            <a:srgbClr val="FF0000"/>
                          </a:solidFill>
                        </a:rPr>
                        <m:t>𝜌</m:t>
                      </m:r>
                      <m:f>
                        <m:fPr>
                          <m:ctrlPr>
                            <a:rPr lang="zh-CN" altLang="zh-CN" sz="1600">
                              <a:solidFill>
                                <a:srgbClr val="FF0000"/>
                              </a:solidFill>
                            </a:rPr>
                          </m:ctrlPr>
                        </m:fPr>
                        <m:num>
                          <m:r>
                            <a:rPr lang="en-US" altLang="zh-CN" sz="1600">
                              <a:solidFill>
                                <a:srgbClr val="FF0000"/>
                              </a:solidFill>
                            </a:rPr>
                            <m:t>𝜕</m:t>
                          </m:r>
                          <m:r>
                            <a:rPr lang="en-US" altLang="zh-CN" sz="1600">
                              <a:solidFill>
                                <a:srgbClr val="FF0000"/>
                              </a:solidFill>
                            </a:rPr>
                            <m:t>𝐽</m:t>
                          </m:r>
                          <m:d>
                            <m:dPr>
                              <m:ctrlPr>
                                <a:rPr lang="zh-CN" altLang="zh-CN" sz="1600">
                                  <a:solidFill>
                                    <a:srgbClr val="FF0000"/>
                                  </a:solidFill>
                                </a:rPr>
                              </m:ctrlPr>
                            </m:dPr>
                            <m:e>
                              <m:acc>
                                <m:accPr>
                                  <m:chr m:val="̂"/>
                                  <m:ctrlPr>
                                    <a:rPr lang="zh-CN" altLang="zh-CN" sz="1600">
                                      <a:solidFill>
                                        <a:srgbClr val="FF0000"/>
                                      </a:solidFill>
                                    </a:rPr>
                                  </m:ctrlPr>
                                </m:accPr>
                                <m:e>
                                  <m:r>
                                    <a:rPr lang="en-US" altLang="zh-CN" sz="1600">
                                      <a:solidFill>
                                        <a:srgbClr val="FF0000"/>
                                      </a:solidFill>
                                    </a:rPr>
                                    <m:t>𝒘</m:t>
                                  </m:r>
                                </m:e>
                              </m:acc>
                            </m:e>
                          </m:d>
                        </m:num>
                        <m:den>
                          <m:r>
                            <a:rPr lang="en-US" altLang="zh-CN" sz="1600">
                              <a:solidFill>
                                <a:srgbClr val="FF0000"/>
                              </a:solidFill>
                            </a:rPr>
                            <m:t>𝜕</m:t>
                          </m:r>
                          <m:acc>
                            <m:accPr>
                              <m:chr m:val="̂"/>
                              <m:ctrlPr>
                                <a:rPr lang="zh-CN" altLang="zh-CN" sz="1600">
                                  <a:solidFill>
                                    <a:srgbClr val="FF0000"/>
                                  </a:solidFill>
                                </a:rPr>
                              </m:ctrlPr>
                            </m:accPr>
                            <m:e>
                              <m:r>
                                <a:rPr lang="en-US" altLang="zh-CN" sz="1600">
                                  <a:solidFill>
                                    <a:srgbClr val="FF0000"/>
                                  </a:solidFill>
                                </a:rPr>
                                <m:t>𝒘</m:t>
                              </m:r>
                            </m:e>
                          </m:acc>
                        </m:den>
                      </m:f>
                      <m:r>
                        <a:rPr lang="en-US" altLang="zh-CN" sz="1600">
                          <a:solidFill>
                            <a:srgbClr val="FF0000"/>
                          </a:solidFill>
                        </a:rPr>
                        <m:t>=</m:t>
                      </m:r>
                      <m:d>
                        <m:dPr>
                          <m:begChr m:val="["/>
                          <m:endChr m:val="]"/>
                          <m:ctrlPr>
                            <a:rPr lang="zh-CN" altLang="zh-CN" sz="1600">
                              <a:solidFill>
                                <a:srgbClr val="FF0000"/>
                              </a:solidFill>
                            </a:rPr>
                          </m:ctrlPr>
                        </m:dPr>
                        <m:e>
                          <m:m>
                            <m:mPr>
                              <m:mcs>
                                <m:mc>
                                  <m:mcPr>
                                    <m:count m:val="1"/>
                                    <m:mcJc m:val="center"/>
                                  </m:mcPr>
                                </m:mc>
                              </m:mcs>
                              <m:ctrlPr>
                                <a:rPr lang="zh-CN" altLang="zh-CN" sz="1600">
                                  <a:solidFill>
                                    <a:srgbClr val="FF0000"/>
                                  </a:solidFill>
                                </a:rPr>
                              </m:ctrlPr>
                            </m:mPr>
                            <m:mr>
                              <m:e>
                                <m:r>
                                  <a:rPr lang="en-US" altLang="zh-CN" sz="1600">
                                    <a:solidFill>
                                      <a:srgbClr val="FF0000"/>
                                    </a:solidFill>
                                  </a:rPr>
                                  <m:t>1</m:t>
                                </m:r>
                              </m:e>
                            </m:mr>
                            <m:mr>
                              <m:e>
                                <m:r>
                                  <a:rPr lang="en-US" altLang="zh-CN" sz="1600">
                                    <a:solidFill>
                                      <a:srgbClr val="FF0000"/>
                                    </a:solidFill>
                                  </a:rPr>
                                  <m:t>0</m:t>
                                </m:r>
                              </m:e>
                            </m:mr>
                            <m:mr>
                              <m:e>
                                <m:r>
                                  <a:rPr lang="en-US" altLang="zh-CN" sz="1600">
                                    <a:solidFill>
                                      <a:srgbClr val="FF0000"/>
                                    </a:solidFill>
                                  </a:rPr>
                                  <m:t>−0.5</m:t>
                                </m:r>
                              </m:e>
                            </m:mr>
                          </m:m>
                        </m:e>
                      </m:d>
                      <m:r>
                        <a:rPr lang="en-US" altLang="zh-CN" sz="1600">
                          <a:solidFill>
                            <a:srgbClr val="FF0000"/>
                          </a:solidFill>
                        </a:rPr>
                        <m:t>−0.2×</m:t>
                      </m:r>
                      <m:d>
                        <m:dPr>
                          <m:begChr m:val="["/>
                          <m:endChr m:val="]"/>
                          <m:ctrlPr>
                            <a:rPr lang="zh-CN" altLang="zh-CN" sz="1600">
                              <a:solidFill>
                                <a:srgbClr val="FF0000"/>
                              </a:solidFill>
                            </a:rPr>
                          </m:ctrlPr>
                        </m:dPr>
                        <m:e>
                          <m:m>
                            <m:mPr>
                              <m:mcs>
                                <m:mc>
                                  <m:mcPr>
                                    <m:count m:val="1"/>
                                    <m:mcJc m:val="center"/>
                                  </m:mcPr>
                                </m:mc>
                              </m:mcs>
                              <m:ctrlPr>
                                <a:rPr lang="zh-CN" altLang="zh-CN" sz="1600">
                                  <a:solidFill>
                                    <a:srgbClr val="FF0000"/>
                                  </a:solidFill>
                                </a:rPr>
                              </m:ctrlPr>
                            </m:mPr>
                            <m:mr>
                              <m:e>
                                <m:r>
                                  <a:rPr lang="en-US" altLang="zh-CN" sz="1600">
                                    <a:solidFill>
                                      <a:srgbClr val="FF0000"/>
                                    </a:solidFill>
                                  </a:rPr>
                                  <m:t>0.082</m:t>
                                </m:r>
                              </m:e>
                            </m:mr>
                            <m:mr>
                              <m:e>
                                <m:r>
                                  <a:rPr lang="en-US" altLang="zh-CN" sz="1600">
                                    <a:solidFill>
                                      <a:srgbClr val="FF0000"/>
                                    </a:solidFill>
                                  </a:rPr>
                                  <m:t>0</m:t>
                                </m:r>
                              </m:e>
                            </m:mr>
                            <m:mr>
                              <m:e>
                                <m:r>
                                  <a:rPr lang="en-US" altLang="zh-CN" sz="1600">
                                    <a:solidFill>
                                      <a:srgbClr val="FF0000"/>
                                    </a:solidFill>
                                  </a:rPr>
                                  <m:t>−0.13</m:t>
                                </m:r>
                              </m:e>
                            </m:mr>
                          </m:m>
                        </m:e>
                      </m:d>
                      <m:r>
                        <a:rPr lang="en-US" altLang="zh-CN" sz="1600">
                          <a:solidFill>
                            <a:srgbClr val="FF0000"/>
                          </a:solidFill>
                        </a:rPr>
                        <m:t>=</m:t>
                      </m:r>
                      <m:d>
                        <m:dPr>
                          <m:begChr m:val="["/>
                          <m:endChr m:val="]"/>
                          <m:ctrlPr>
                            <a:rPr lang="zh-CN" altLang="zh-CN" sz="1600">
                              <a:solidFill>
                                <a:srgbClr val="FF0000"/>
                              </a:solidFill>
                            </a:rPr>
                          </m:ctrlPr>
                        </m:dPr>
                        <m:e>
                          <m:m>
                            <m:mPr>
                              <m:mcs>
                                <m:mc>
                                  <m:mcPr>
                                    <m:count m:val="1"/>
                                    <m:mcJc m:val="center"/>
                                  </m:mcPr>
                                </m:mc>
                              </m:mcs>
                              <m:ctrlPr>
                                <a:rPr lang="zh-CN" altLang="zh-CN" sz="1600">
                                  <a:solidFill>
                                    <a:srgbClr val="FF0000"/>
                                  </a:solidFill>
                                </a:rPr>
                              </m:ctrlPr>
                            </m:mPr>
                            <m:mr>
                              <m:e>
                                <m:r>
                                  <a:rPr lang="en-US" altLang="zh-CN" sz="1600">
                                    <a:solidFill>
                                      <a:srgbClr val="FF0000"/>
                                    </a:solidFill>
                                  </a:rPr>
                                  <m:t>0.98</m:t>
                                </m:r>
                              </m:e>
                            </m:mr>
                            <m:mr>
                              <m:e>
                                <m:r>
                                  <a:rPr lang="en-US" altLang="zh-CN" sz="1600">
                                    <a:solidFill>
                                      <a:srgbClr val="FF0000"/>
                                    </a:solidFill>
                                  </a:rPr>
                                  <m:t>0</m:t>
                                </m:r>
                              </m:e>
                            </m:mr>
                            <m:mr>
                              <m:e>
                                <m:r>
                                  <a:rPr lang="en-US" altLang="zh-CN" sz="1600">
                                    <a:solidFill>
                                      <a:srgbClr val="FF0000"/>
                                    </a:solidFill>
                                  </a:rPr>
                                  <m:t>−0.47</m:t>
                                </m:r>
                              </m:e>
                            </m:mr>
                          </m:m>
                        </m:e>
                      </m:d>
                    </m:oMath>
                  </m:oMathPara>
                </a14:m>
                <a:endParaRPr lang="zh-CN"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spcBef>
                    <a:spcPts val="500"/>
                  </a:spcBef>
                  <a:spcAft>
                    <a:spcPct val="0"/>
                  </a:spcAft>
                  <a:buClr>
                    <a:srgbClr val="0070C0"/>
                  </a:buClr>
                  <a:buSzPct val="90000"/>
                </a:pPr>
                <a:r>
                  <a:rPr lang="zh-CN"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迭代一次后的决策面方程为：</a:t>
                </a:r>
              </a:p>
              <a:p>
                <a:pPr lvl="1" fontAlgn="base">
                  <a:spcBef>
                    <a:spcPts val="500"/>
                  </a:spcBef>
                  <a:spcAft>
                    <a:spcPct val="0"/>
                  </a:spcAft>
                  <a:buClr>
                    <a:srgbClr val="0070C0"/>
                  </a:buClr>
                  <a:buSzPct val="90000"/>
                </a:pPr>
                <a14:m>
                  <m:oMathPara xmlns:m="http://schemas.openxmlformats.org/officeDocument/2006/math">
                    <m:oMathParaPr>
                      <m:jc m:val="centerGroup"/>
                    </m:oMathParaPr>
                    <m:oMath xmlns:m="http://schemas.openxmlformats.org/officeDocument/2006/math">
                      <m:r>
                        <a:rPr lang="en-US" altLang="zh-CN" sz="1600">
                          <a:solidFill>
                            <a:srgbClr val="FF0000"/>
                          </a:solidFill>
                        </a:rPr>
                        <m:t>0.98</m:t>
                      </m:r>
                      <m:sSub>
                        <m:sSubPr>
                          <m:ctrlPr>
                            <a:rPr lang="zh-CN" altLang="zh-CN" sz="1600">
                              <a:solidFill>
                                <a:srgbClr val="FF0000"/>
                              </a:solidFill>
                            </a:rPr>
                          </m:ctrlPr>
                        </m:sSubPr>
                        <m:e>
                          <m:r>
                            <a:rPr lang="en-US" altLang="zh-CN" sz="1600">
                              <a:solidFill>
                                <a:srgbClr val="FF0000"/>
                              </a:solidFill>
                            </a:rPr>
                            <m:t>𝑥</m:t>
                          </m:r>
                        </m:e>
                        <m:sub>
                          <m:r>
                            <a:rPr lang="en-US" altLang="zh-CN" sz="1600">
                              <a:solidFill>
                                <a:srgbClr val="FF0000"/>
                              </a:solidFill>
                            </a:rPr>
                            <m:t>1</m:t>
                          </m:r>
                        </m:sub>
                      </m:sSub>
                      <m:r>
                        <a:rPr lang="en-US" altLang="zh-CN" sz="1600">
                          <a:solidFill>
                            <a:srgbClr val="FF0000"/>
                          </a:solidFill>
                        </a:rPr>
                        <m:t>−0.47</m:t>
                      </m:r>
                      <m:r>
                        <m:rPr>
                          <m:aln/>
                        </m:rPr>
                        <a:rPr lang="en-US" altLang="zh-CN" sz="1600">
                          <a:solidFill>
                            <a:srgbClr val="FF0000"/>
                          </a:solidFill>
                        </a:rPr>
                        <m:t>=</m:t>
                      </m:r>
                      <m:r>
                        <a:rPr lang="en-US" altLang="zh-CN" sz="1600">
                          <a:solidFill>
                            <a:srgbClr val="FF0000"/>
                          </a:solidFill>
                        </a:rPr>
                        <m:t>0</m:t>
                      </m:r>
                    </m:oMath>
                    <m:oMath xmlns:m="http://schemas.openxmlformats.org/officeDocument/2006/math">
                      <m:sSub>
                        <m:sSubPr>
                          <m:ctrlPr>
                            <a:rPr lang="zh-CN" altLang="zh-CN" sz="1600">
                              <a:solidFill>
                                <a:srgbClr val="FF0000"/>
                              </a:solidFill>
                            </a:rPr>
                          </m:ctrlPr>
                        </m:sSubPr>
                        <m:e>
                          <m:r>
                            <a:rPr lang="en-US" altLang="zh-CN" sz="1600">
                              <a:solidFill>
                                <a:srgbClr val="FF0000"/>
                              </a:solidFill>
                            </a:rPr>
                            <m:t>𝑥</m:t>
                          </m:r>
                        </m:e>
                        <m:sub>
                          <m:r>
                            <a:rPr lang="en-US" altLang="zh-CN" sz="1600">
                              <a:solidFill>
                                <a:srgbClr val="FF0000"/>
                              </a:solidFill>
                            </a:rPr>
                            <m:t>1</m:t>
                          </m:r>
                        </m:sub>
                      </m:sSub>
                      <m:r>
                        <m:rPr>
                          <m:aln/>
                        </m:rPr>
                        <a:rPr lang="en-US" altLang="zh-CN" sz="1600" b="0" i="1" smtClean="0">
                          <a:solidFill>
                            <a:srgbClr val="FF0000"/>
                          </a:solidFill>
                          <a:latin typeface="Cambria Math" panose="02040503050406030204" pitchFamily="18" charset="0"/>
                        </a:rPr>
                        <m:t>≈</m:t>
                      </m:r>
                      <m:r>
                        <a:rPr lang="en-US" altLang="zh-CN" sz="1600">
                          <a:solidFill>
                            <a:srgbClr val="FF0000"/>
                          </a:solidFill>
                        </a:rPr>
                        <m:t>0.48</m:t>
                      </m:r>
                    </m:oMath>
                  </m:oMathPara>
                </a14:m>
                <a:endParaRPr lang="zh-CN"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341256" y="1809260"/>
                <a:ext cx="11513569" cy="4606582"/>
              </a:xfrm>
              <a:prstGeom prst="rect">
                <a:avLst/>
              </a:prstGeom>
              <a:blipFill>
                <a:blip r:embed="rId5"/>
                <a:stretch>
                  <a:fillRect/>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14" name="音频 13">
            <a:hlinkClick r:id="" action="ppaction://media"/>
            <a:extLst>
              <a:ext uri="{FF2B5EF4-FFF2-40B4-BE49-F238E27FC236}">
                <a16:creationId xmlns:a16="http://schemas.microsoft.com/office/drawing/2014/main" id="{22532EAB-9362-EA4D-BB08-1BFB1D288A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1880675"/>
      </p:ext>
    </p:extLst>
  </p:cSld>
  <p:clrMapOvr>
    <a:masterClrMapping/>
  </p:clrMapOvr>
  <mc:AlternateContent xmlns:mc="http://schemas.openxmlformats.org/markup-compatibility/2006">
    <mc:Choice xmlns:p14="http://schemas.microsoft.com/office/powerpoint/2010/main" Requires="p14">
      <p:transition p14:dur="0" advTm="136364"/>
    </mc:Choice>
    <mc:Fallback>
      <p:transition advTm="136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46707" y="2041243"/>
            <a:ext cx="4856911" cy="646331"/>
          </a:xfrm>
          <a:prstGeom prst="rect">
            <a:avLst/>
          </a:prstGeom>
          <a:noFill/>
        </p:spPr>
        <p:txBody>
          <a:bodyPr wrap="square" rtlCol="0">
            <a:spAutoFit/>
          </a:bodyPr>
          <a:lstStyle/>
          <a:p>
            <a:pPr algn="ctr"/>
            <a:r>
              <a:rPr kumimoji="1" lang="en-US" altLang="zh-CN" sz="3600" b="1" dirty="0">
                <a:solidFill>
                  <a:srgbClr val="104E87"/>
                </a:solidFill>
              </a:rPr>
              <a:t>CHAPTER FOUR</a:t>
            </a:r>
            <a:endParaRPr kumimoji="1" lang="zh-CN" altLang="en-US" sz="3600" b="1" dirty="0">
              <a:solidFill>
                <a:srgbClr val="104E87"/>
              </a:solidFill>
            </a:endParaRPr>
          </a:p>
        </p:txBody>
      </p:sp>
      <p:sp>
        <p:nvSpPr>
          <p:cNvPr id="4" name="文本框 3"/>
          <p:cNvSpPr txBox="1"/>
          <p:nvPr/>
        </p:nvSpPr>
        <p:spPr>
          <a:xfrm>
            <a:off x="300597" y="2895646"/>
            <a:ext cx="8349130" cy="923201"/>
          </a:xfrm>
          <a:prstGeom prst="rect">
            <a:avLst/>
          </a:prstGeom>
          <a:noFill/>
        </p:spPr>
        <p:txBody>
          <a:bodyPr wrap="square" rtlCol="0">
            <a:spAutoFit/>
          </a:bodyPr>
          <a:lstStyle/>
          <a:p>
            <a:pPr algn="ctr">
              <a:lnSpc>
                <a:spcPct val="90000"/>
              </a:lnSpc>
            </a:pPr>
            <a:r>
              <a:rPr kumimoji="1" lang="zh-CN" altLang="en-US" sz="5999" spc="600" dirty="0">
                <a:solidFill>
                  <a:srgbClr val="104E87"/>
                </a:solidFill>
                <a:latin typeface="+mj-ea"/>
                <a:ea typeface="+mj-ea"/>
              </a:rPr>
              <a:t>第四章 支持向量机</a:t>
            </a:r>
          </a:p>
        </p:txBody>
      </p:sp>
      <p:sp>
        <p:nvSpPr>
          <p:cNvPr id="5" name="文本框 4"/>
          <p:cNvSpPr txBox="1"/>
          <p:nvPr/>
        </p:nvSpPr>
        <p:spPr>
          <a:xfrm>
            <a:off x="1962652" y="3818847"/>
            <a:ext cx="5025019" cy="553998"/>
          </a:xfrm>
          <a:prstGeom prst="rect">
            <a:avLst/>
          </a:prstGeom>
          <a:noFill/>
        </p:spPr>
        <p:txBody>
          <a:bodyPr wrap="square" rtlCol="0">
            <a:spAutoFit/>
          </a:bodyPr>
          <a:lstStyle/>
          <a:p>
            <a:pPr algn="ctr"/>
            <a:r>
              <a:rPr kumimoji="1" lang="en-US" altLang="zh-Hans" sz="3000" dirty="0">
                <a:solidFill>
                  <a:srgbClr val="104E87"/>
                </a:solidFill>
              </a:rPr>
              <a:t>Section</a:t>
            </a:r>
            <a:r>
              <a:rPr kumimoji="1" lang="zh-CN" altLang="en-US" sz="3000" dirty="0">
                <a:solidFill>
                  <a:srgbClr val="104E87"/>
                </a:solidFill>
              </a:rPr>
              <a:t> </a:t>
            </a:r>
            <a:r>
              <a:rPr kumimoji="1" lang="en-US" altLang="zh-CN" sz="3000" dirty="0">
                <a:solidFill>
                  <a:srgbClr val="104E87"/>
                </a:solidFill>
              </a:rPr>
              <a:t>4,</a:t>
            </a:r>
            <a:r>
              <a:rPr kumimoji="1" lang="zh-CN" altLang="en-US" sz="3000" dirty="0">
                <a:solidFill>
                  <a:srgbClr val="104E87"/>
                </a:solidFill>
              </a:rPr>
              <a:t> </a:t>
            </a:r>
            <a:r>
              <a:rPr kumimoji="1" lang="en-US" altLang="zh-CN" sz="3000" dirty="0">
                <a:solidFill>
                  <a:srgbClr val="104E87"/>
                </a:solidFill>
              </a:rPr>
              <a:t>SVM</a:t>
            </a:r>
            <a:endParaRPr kumimoji="1" lang="en-US" altLang="zh-Hans" sz="3000" dirty="0">
              <a:solidFill>
                <a:srgbClr val="104E87"/>
              </a:solidFill>
            </a:endParaRPr>
          </a:p>
        </p:txBody>
      </p:sp>
      <p:pic>
        <p:nvPicPr>
          <p:cNvPr id="2" name="音频 1">
            <a:hlinkClick r:id="" action="ppaction://media"/>
            <a:extLst>
              <a:ext uri="{FF2B5EF4-FFF2-40B4-BE49-F238E27FC236}">
                <a16:creationId xmlns:a16="http://schemas.microsoft.com/office/drawing/2014/main" id="{22CC48A0-64A2-6E46-A8F4-48DCB5EB12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71740775"/>
      </p:ext>
    </p:extLst>
  </p:cSld>
  <p:clrMapOvr>
    <a:masterClrMapping/>
  </p:clrMapOvr>
  <mc:AlternateContent xmlns:mc="http://schemas.openxmlformats.org/markup-compatibility/2006">
    <mc:Choice xmlns:p14="http://schemas.microsoft.com/office/powerpoint/2010/main" Requires="p14">
      <p:transition p14:dur="0" advTm="4138"/>
    </mc:Choice>
    <mc:Fallback>
      <p:transition advTm="4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16" presetClass="entr" presetSubtype="37"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
                </p:tgtEl>
              </p:cMediaNode>
            </p:audio>
          </p:childTnLst>
        </p:cTn>
      </p:par>
    </p:tnLst>
    <p:bldLst>
      <p:bldP spid="3"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139001"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第四章 支持向量机</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10258220" cy="195335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50</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个样本训练集上的线性</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原始优化问题，具有（</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50</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线性不等式</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）约束条件</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a:t>
                </a:r>
                <a14:m>
                  <m:oMath xmlns:m="http://schemas.openxmlformats.org/officeDocument/2006/math">
                    <m:sSub>
                      <m:sSubPr>
                        <m:ctrlP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𝑦</m:t>
                        </m:r>
                      </m:e>
                      <m:sub>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𝑖</m:t>
                        </m:r>
                      </m:sub>
                    </m:sSub>
                    <m:d>
                      <m:dPr>
                        <m:ctrlP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dPr>
                      <m:e>
                        <m:sSup>
                          <m:sSupPr>
                            <m:ctrlP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sSupPr>
                          <m:e>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𝜔</m:t>
                            </m:r>
                          </m:e>
                          <m:sup>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𝑇</m:t>
                            </m:r>
                          </m:sup>
                        </m:sSup>
                        <m:sSub>
                          <m:sSubPr>
                            <m:ctrlP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𝑥</m:t>
                            </m:r>
                          </m:e>
                          <m:sub>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𝑖</m:t>
                            </m:r>
                          </m:sub>
                        </m:sSub>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𝛾</m:t>
                        </m:r>
                      </m:e>
                    </m:d>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−1≥0,</m:t>
                    </m:r>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𝑖</m:t>
                    </m:r>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=1,…,50</m:t>
                    </m:r>
                  </m:oMath>
                </a14:m>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线性</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问题经过拉格朗日对偶处理后的优化问题的自变量是（</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拉格朗日乘子</a:t>
                </a:r>
                <a14:m>
                  <m:oMath xmlns:m="http://schemas.openxmlformats.org/officeDocument/2006/math">
                    <m:sSub>
                      <m:sSub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𝛼</m:t>
                        </m:r>
                      </m:e>
                      <m:sub>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952531" lvl="2" indent="-216000" fontAlgn="base">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a:t>
                </a:r>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800" dirty="0">
                    <a:solidFill>
                      <a:srgbClr val="FF0000"/>
                    </a:solidFill>
                    <a:ea typeface="Cambria Math" panose="02040503050406030204" pitchFamily="18" charset="0"/>
                  </a:rPr>
                  <a:t> </a:t>
                </a:r>
                <a14:m>
                  <m:oMath xmlns:m="http://schemas.openxmlformats.org/officeDocument/2006/math">
                    <m:func>
                      <m:funcPr>
                        <m:ctrlPr>
                          <a:rPr lang="en-US" altLang="zh-CN" sz="1800" i="1">
                            <a:solidFill>
                              <a:srgbClr val="FF0000"/>
                            </a:solidFill>
                            <a:latin typeface="Cambria Math" panose="02040503050406030204" pitchFamily="18" charset="0"/>
                            <a:ea typeface="Cambria Math" panose="02040503050406030204" pitchFamily="18" charset="0"/>
                          </a:rPr>
                        </m:ctrlPr>
                      </m:funcPr>
                      <m:fName>
                        <m:limLow>
                          <m:limLowPr>
                            <m:ctrlPr>
                              <a:rPr lang="en-US" altLang="zh-CN" sz="1800" i="1">
                                <a:solidFill>
                                  <a:srgbClr val="FF0000"/>
                                </a:solidFill>
                                <a:latin typeface="Cambria Math" panose="02040503050406030204" pitchFamily="18" charset="0"/>
                                <a:ea typeface="Cambria Math" panose="02040503050406030204" pitchFamily="18" charset="0"/>
                              </a:rPr>
                            </m:ctrlPr>
                          </m:limLowPr>
                          <m:e>
                            <m:r>
                              <m:rPr>
                                <m:sty m:val="p"/>
                              </m:rPr>
                              <a:rPr lang="en-US" altLang="zh-CN" sz="1800">
                                <a:solidFill>
                                  <a:srgbClr val="FF0000"/>
                                </a:solidFill>
                                <a:latin typeface="Cambria Math" panose="02040503050406030204" pitchFamily="18" charset="0"/>
                                <a:ea typeface="Cambria Math" panose="02040503050406030204" pitchFamily="18" charset="0"/>
                              </a:rPr>
                              <m:t>max</m:t>
                            </m:r>
                          </m:e>
                          <m:lim>
                            <m:sSub>
                              <m:sSubPr>
                                <m:ctrlPr>
                                  <a:rPr lang="en-US" altLang="zh-CN" sz="1800" b="0" i="1" smtClean="0">
                                    <a:solidFill>
                                      <a:srgbClr val="FF0000"/>
                                    </a:solidFill>
                                    <a:latin typeface="Cambria Math" panose="02040503050406030204" pitchFamily="18" charset="0"/>
                                    <a:ea typeface="Cambria Math" panose="02040503050406030204" pitchFamily="18" charset="0"/>
                                  </a:rPr>
                                </m:ctrlPr>
                              </m:sSubPr>
                              <m:e>
                                <m:r>
                                  <a:rPr lang="en-US" altLang="zh-CN" sz="1800" b="0" i="1">
                                    <a:solidFill>
                                      <a:srgbClr val="FF0000"/>
                                    </a:solidFill>
                                    <a:latin typeface="Cambria Math" panose="02040503050406030204" pitchFamily="18" charset="0"/>
                                    <a:ea typeface="Cambria Math" panose="02040503050406030204" pitchFamily="18" charset="0"/>
                                  </a:rPr>
                                  <m:t>𝛼</m:t>
                                </m:r>
                              </m:e>
                              <m:sub>
                                <m:r>
                                  <a:rPr lang="en-US" altLang="zh-CN" sz="1800" b="0" i="1" smtClean="0">
                                    <a:solidFill>
                                      <a:srgbClr val="FF0000"/>
                                    </a:solidFill>
                                    <a:latin typeface="Cambria Math" panose="02040503050406030204" pitchFamily="18" charset="0"/>
                                    <a:ea typeface="Cambria Math" panose="02040503050406030204" pitchFamily="18" charset="0"/>
                                  </a:rPr>
                                  <m:t>𝑖</m:t>
                                </m:r>
                              </m:sub>
                            </m:sSub>
                            <m:r>
                              <a:rPr lang="en-US" altLang="zh-CN" sz="1800" b="0" i="1" smtClean="0">
                                <a:solidFill>
                                  <a:srgbClr val="FF0000"/>
                                </a:solidFill>
                                <a:latin typeface="Cambria Math" panose="02040503050406030204" pitchFamily="18" charset="0"/>
                                <a:ea typeface="Cambria Math" panose="02040503050406030204" pitchFamily="18" charset="0"/>
                              </a:rPr>
                              <m:t>,</m:t>
                            </m:r>
                            <m:r>
                              <a:rPr lang="en-US" altLang="zh-CN" sz="1800" b="0" i="1" smtClean="0">
                                <a:solidFill>
                                  <a:srgbClr val="FF0000"/>
                                </a:solidFill>
                                <a:latin typeface="Cambria Math" panose="02040503050406030204" pitchFamily="18" charset="0"/>
                                <a:ea typeface="Cambria Math" panose="02040503050406030204" pitchFamily="18" charset="0"/>
                              </a:rPr>
                              <m:t>𝑖</m:t>
                            </m:r>
                            <m:r>
                              <a:rPr lang="en-US" altLang="zh-CN" sz="1800" b="0" i="1" smtClean="0">
                                <a:solidFill>
                                  <a:srgbClr val="FF0000"/>
                                </a:solidFill>
                                <a:latin typeface="Cambria Math" panose="02040503050406030204" pitchFamily="18" charset="0"/>
                                <a:ea typeface="Cambria Math" panose="02040503050406030204" pitchFamily="18" charset="0"/>
                              </a:rPr>
                              <m:t>=1,…,</m:t>
                            </m:r>
                            <m:r>
                              <a:rPr lang="en-US" altLang="zh-CN" sz="1800" b="0" i="1" smtClean="0">
                                <a:solidFill>
                                  <a:srgbClr val="FF0000"/>
                                </a:solidFill>
                                <a:latin typeface="Cambria Math" panose="02040503050406030204" pitchFamily="18" charset="0"/>
                                <a:ea typeface="Cambria Math" panose="02040503050406030204" pitchFamily="18" charset="0"/>
                              </a:rPr>
                              <m:t>𝑚</m:t>
                            </m:r>
                          </m:lim>
                        </m:limLow>
                      </m:fName>
                      <m:e>
                        <m:d>
                          <m:dPr>
                            <m:begChr m:val="["/>
                            <m:endChr m:val="]"/>
                            <m:ctrlPr>
                              <a:rPr lang="en-US" altLang="zh-CN" sz="1800" i="1">
                                <a:solidFill>
                                  <a:srgbClr val="FF0000"/>
                                </a:solidFill>
                                <a:latin typeface="Cambria Math" panose="02040503050406030204" pitchFamily="18" charset="0"/>
                              </a:rPr>
                            </m:ctrlPr>
                          </m:dPr>
                          <m:e>
                            <m:nary>
                              <m:naryPr>
                                <m:chr m:val="∑"/>
                                <m:limLoc m:val="undOvr"/>
                                <m:grow m:val="on"/>
                                <m:ctrlPr>
                                  <a:rPr lang="zh-CN" altLang="zh-CN" sz="1800" i="1">
                                    <a:solidFill>
                                      <a:srgbClr val="FF0000"/>
                                    </a:solidFill>
                                    <a:latin typeface="Cambria Math" panose="02040503050406030204" pitchFamily="18" charset="0"/>
                                    <a:ea typeface="Cambria Math" panose="02040503050406030204" pitchFamily="18" charset="0"/>
                                  </a:rPr>
                                </m:ctrlPr>
                              </m:naryPr>
                              <m:sub>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sz="1800" i="1">
                                        <a:solidFill>
                                          <a:srgbClr val="FF0000"/>
                                        </a:solidFill>
                                        <a:latin typeface="Cambria Math" panose="02040503050406030204" pitchFamily="18" charset="0"/>
                                        <a:ea typeface="Cambria Math" panose="02040503050406030204" pitchFamily="18" charset="0"/>
                                      </a:rPr>
                                    </m:ctrlPr>
                                  </m:sSubPr>
                                  <m:e>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𝑖</m:t>
                                    </m:r>
                                  </m:sub>
                                </m:sSub>
                              </m:e>
                            </m:nary>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solidFill>
                                      <a:srgbClr val="FF0000"/>
                                    </a:solidFill>
                                    <a:latin typeface="Cambria Math" panose="02040503050406030204" pitchFamily="18" charset="0"/>
                                    <a:ea typeface="Cambria Math" panose="02040503050406030204" pitchFamily="18" charset="0"/>
                                  </a:rPr>
                                </m:ctrlPr>
                              </m:fPr>
                              <m:num>
                                <m:r>
                                  <a:rPr lang="en-US" altLang="zh-CN" sz="1800"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2</m:t>
                                </m:r>
                              </m:den>
                            </m:f>
                            <m:nary>
                              <m:naryPr>
                                <m:chr m:val="∑"/>
                                <m:ctrlPr>
                                  <a:rPr lang="zh-CN" altLang="zh-CN" sz="1800" i="1">
                                    <a:solidFill>
                                      <a:srgbClr val="FF0000"/>
                                    </a:solidFill>
                                    <a:latin typeface="Cambria Math" panose="02040503050406030204" pitchFamily="18" charset="0"/>
                                    <a:ea typeface="Cambria Math" panose="02040503050406030204" pitchFamily="18" charset="0"/>
                                  </a:rPr>
                                </m:ctrlPr>
                              </m:naryPr>
                              <m:sub>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𝑚</m:t>
                                </m:r>
                              </m:sup>
                              <m:e>
                                <m:nary>
                                  <m:naryPr>
                                    <m:chr m:val="∑"/>
                                    <m:ctrlPr>
                                      <a:rPr lang="en-US" altLang="zh-CN" sz="1800" b="0"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naryPr>
                                  <m:sub>
                                    <m:r>
                                      <a:rPr lang="en-US" altLang="zh-CN" sz="1800" b="0"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b="0"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b="0" i="1" kern="100"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t>𝑚</m:t>
                                    </m:r>
                                  </m:sup>
                                  <m:e>
                                    <m:sSub>
                                      <m:sSubPr>
                                        <m:ctrlPr>
                                          <a:rPr lang="zh-CN" altLang="zh-CN" sz="1800" i="1">
                                            <a:solidFill>
                                              <a:srgbClr val="FF0000"/>
                                            </a:solidFill>
                                            <a:latin typeface="Cambria Math" panose="02040503050406030204" pitchFamily="18" charset="0"/>
                                            <a:ea typeface="Cambria Math" panose="02040503050406030204" pitchFamily="18" charset="0"/>
                                          </a:rPr>
                                        </m:ctrlPr>
                                      </m:sSubPr>
                                      <m:e>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𝑖</m:t>
                                        </m:r>
                                      </m:sub>
                                    </m:sSub>
                                    <m:sSub>
                                      <m:sSubPr>
                                        <m:ctrlPr>
                                          <a:rPr lang="zh-CN" altLang="zh-CN" sz="1800" i="1">
                                            <a:solidFill>
                                              <a:srgbClr val="FF0000"/>
                                            </a:solidFill>
                                            <a:latin typeface="Cambria Math" panose="02040503050406030204" pitchFamily="18" charset="0"/>
                                            <a:ea typeface="Cambria Math" panose="02040503050406030204" pitchFamily="18" charset="0"/>
                                          </a:rPr>
                                        </m:ctrlPr>
                                      </m:sSubPr>
                                      <m:e>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𝑗</m:t>
                                        </m:r>
                                      </m:sub>
                                    </m:sSub>
                                    <m:sSub>
                                      <m:sSubPr>
                                        <m:ctrlPr>
                                          <a:rPr lang="zh-CN" altLang="zh-CN" sz="1800" i="1">
                                            <a:solidFill>
                                              <a:srgbClr val="FF0000"/>
                                            </a:solidFill>
                                            <a:latin typeface="Cambria Math" panose="02040503050406030204" pitchFamily="18" charset="0"/>
                                            <a:ea typeface="Cambria Math" panose="02040503050406030204" pitchFamily="18" charset="0"/>
                                          </a:rPr>
                                        </m:ctrlPr>
                                      </m:sSubPr>
                                      <m:e>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𝑖</m:t>
                                        </m:r>
                                      </m:sub>
                                    </m:sSub>
                                    <m:sSub>
                                      <m:sSubPr>
                                        <m:ctrlPr>
                                          <a:rPr lang="zh-CN" altLang="zh-CN" sz="1800" i="1">
                                            <a:solidFill>
                                              <a:srgbClr val="FF0000"/>
                                            </a:solidFill>
                                            <a:latin typeface="Cambria Math" panose="02040503050406030204" pitchFamily="18" charset="0"/>
                                            <a:ea typeface="Cambria Math" panose="02040503050406030204" pitchFamily="18" charset="0"/>
                                          </a:rPr>
                                        </m:ctrlPr>
                                      </m:sSubPr>
                                      <m:e>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𝑗</m:t>
                                        </m:r>
                                      </m:sub>
                                    </m:sSub>
                                    <m:sSubSup>
                                      <m:sSubSupPr>
                                        <m:ctrlPr>
                                          <a:rPr lang="zh-CN" altLang="zh-CN" sz="1800" i="1">
                                            <a:solidFill>
                                              <a:srgbClr val="FF0000"/>
                                            </a:solidFill>
                                            <a:latin typeface="Cambria Math" panose="02040503050406030204" pitchFamily="18" charset="0"/>
                                            <a:ea typeface="Cambria Math" panose="02040503050406030204" pitchFamily="18" charset="0"/>
                                          </a:rPr>
                                        </m:ctrlPr>
                                      </m:sSubSupPr>
                                      <m:e>
                                        <m:r>
                                          <a:rPr lang="en-US" altLang="zh-CN" sz="18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𝑇</m:t>
                                        </m:r>
                                      </m:sup>
                                    </m:sSubSup>
                                    <m:sSub>
                                      <m:sSubPr>
                                        <m:ctrlPr>
                                          <a:rPr lang="zh-CN" altLang="zh-CN" sz="1800" i="1">
                                            <a:solidFill>
                                              <a:srgbClr val="FF0000"/>
                                            </a:solidFill>
                                            <a:latin typeface="Cambria Math" panose="02040503050406030204" pitchFamily="18" charset="0"/>
                                            <a:ea typeface="Cambria Math" panose="02040503050406030204" pitchFamily="18" charset="0"/>
                                          </a:rPr>
                                        </m:ctrlPr>
                                      </m:sSubPr>
                                      <m:e>
                                        <m:r>
                                          <a:rPr lang="en-US" altLang="zh-CN" sz="18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𝑗</m:t>
                                        </m:r>
                                      </m:sub>
                                    </m:sSub>
                                  </m:e>
                                </m:nary>
                              </m:e>
                            </m:nary>
                          </m:e>
                        </m:d>
                      </m:e>
                    </m:func>
                  </m:oMath>
                </a14:m>
                <a:endParaRPr lang="en-US" altLang="zh-CN" sz="18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10258220" cy="1953355"/>
              </a:xfrm>
              <a:prstGeom prst="rect">
                <a:avLst/>
              </a:prstGeom>
              <a:blipFill>
                <a:blip r:embed="rId5"/>
                <a:stretch>
                  <a:fillRect t="-645" b="-25161"/>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填空题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2D32C1BF-A4B9-EC41-B4B9-BC31410B2F00}"/>
              </a:ext>
            </a:extLst>
          </p:cNvPr>
          <p:cNvGrpSpPr/>
          <p:nvPr/>
        </p:nvGrpSpPr>
        <p:grpSpPr>
          <a:xfrm>
            <a:off x="337175" y="3903365"/>
            <a:ext cx="3772576" cy="552139"/>
            <a:chOff x="337175" y="1658838"/>
            <a:chExt cx="3772576" cy="552139"/>
          </a:xfrm>
        </p:grpSpPr>
        <p:sp>
          <p:nvSpPr>
            <p:cNvPr id="12" name="文本框 11">
              <a:extLst>
                <a:ext uri="{FF2B5EF4-FFF2-40B4-BE49-F238E27FC236}">
                  <a16:creationId xmlns:a16="http://schemas.microsoft.com/office/drawing/2014/main" id="{FCBE3E31-A2D0-8348-A19A-1C2B48D033BB}"/>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判断题</a:t>
              </a:r>
            </a:p>
          </p:txBody>
        </p:sp>
        <p:sp>
          <p:nvSpPr>
            <p:cNvPr id="13" name="等腰三角形 54">
              <a:extLst>
                <a:ext uri="{FF2B5EF4-FFF2-40B4-BE49-F238E27FC236}">
                  <a16:creationId xmlns:a16="http://schemas.microsoft.com/office/drawing/2014/main" id="{5D12FCCC-711E-4B4F-AEAC-DC6D64369766}"/>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4" name="文本框 13">
            <a:extLst>
              <a:ext uri="{FF2B5EF4-FFF2-40B4-BE49-F238E27FC236}">
                <a16:creationId xmlns:a16="http://schemas.microsoft.com/office/drawing/2014/main" id="{1E110A99-4F57-284C-B89B-B90749491E2F}"/>
              </a:ext>
            </a:extLst>
          </p:cNvPr>
          <p:cNvSpPr txBox="1"/>
          <p:nvPr/>
        </p:nvSpPr>
        <p:spPr>
          <a:xfrm>
            <a:off x="198386" y="4462725"/>
            <a:ext cx="9180564" cy="912494"/>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所有支撑向量均在间隔区域的边界上。</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解析：没有声明</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算法类型，软间隔</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中支撑向量可以在间隔中</a:t>
            </a: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A6BD2FEF-E99D-0947-BB83-C354F02D4BE3}"/>
              </a:ext>
            </a:extLst>
          </p:cNvPr>
          <p:cNvSpPr txBox="1"/>
          <p:nvPr/>
        </p:nvSpPr>
        <p:spPr>
          <a:xfrm>
            <a:off x="198386" y="5490515"/>
            <a:ext cx="9180564" cy="912494"/>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线性</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求解必须依靠拉格朗日对偶技巧。</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解析：拉格朗日对偶可以简化线性</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，但原理上直接搜索也可以求解。</a:t>
            </a: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 name="音频 1">
            <a:hlinkClick r:id="" action="ppaction://media"/>
            <a:extLst>
              <a:ext uri="{FF2B5EF4-FFF2-40B4-BE49-F238E27FC236}">
                <a16:creationId xmlns:a16="http://schemas.microsoft.com/office/drawing/2014/main" id="{0BE14738-56F1-A442-AEFE-8530131FAD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73964247"/>
      </p:ext>
    </p:extLst>
  </p:cSld>
  <p:clrMapOvr>
    <a:masterClrMapping/>
  </p:clrMapOvr>
  <mc:AlternateContent xmlns:mc="http://schemas.openxmlformats.org/markup-compatibility/2006">
    <mc:Choice xmlns:p14="http://schemas.microsoft.com/office/powerpoint/2010/main" Requires="p14">
      <p:transition p14:dur="0" advTm="110098"/>
    </mc:Choice>
    <mc:Fallback>
      <p:transition advTm="110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139001"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第四章 支持向量机</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793214" cy="1891287"/>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对于包含</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100</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个样本的训练集，线性</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原始问题的待优化变量数量为（  ）</a:t>
            </a: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解析：样本的特征维度未知</a:t>
            </a:r>
            <a:endParaRPr lang="en-US" altLang="zh-CN"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选择题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1">
            <a:extLst>
              <a:ext uri="{FF2B5EF4-FFF2-40B4-BE49-F238E27FC236}">
                <a16:creationId xmlns:a16="http://schemas.microsoft.com/office/drawing/2014/main" id="{0213422F-985C-B44B-A70B-B84B38217482}"/>
              </a:ext>
            </a:extLst>
          </p:cNvPr>
          <p:cNvGraphicFramePr>
            <a:graphicFrameLocks noGrp="1"/>
          </p:cNvGraphicFramePr>
          <p:nvPr>
            <p:extLst>
              <p:ext uri="{D42A27DB-BD31-4B8C-83A1-F6EECF244321}">
                <p14:modId xmlns:p14="http://schemas.microsoft.com/office/powerpoint/2010/main" val="547606605"/>
              </p:ext>
            </p:extLst>
          </p:nvPr>
        </p:nvGraphicFramePr>
        <p:xfrm>
          <a:off x="604520" y="2529544"/>
          <a:ext cx="6475732" cy="469227"/>
        </p:xfrm>
        <a:graphic>
          <a:graphicData uri="http://schemas.openxmlformats.org/drawingml/2006/table">
            <a:tbl>
              <a:tblPr firstRow="1" firstCol="1" bandRow="1">
                <a:tableStyleId>{2D5ABB26-0587-4C30-8999-92F81FD0307C}</a:tableStyleId>
              </a:tblPr>
              <a:tblGrid>
                <a:gridCol w="1618933">
                  <a:extLst>
                    <a:ext uri="{9D8B030D-6E8A-4147-A177-3AD203B41FA5}">
                      <a16:colId xmlns:a16="http://schemas.microsoft.com/office/drawing/2014/main" val="3685963156"/>
                    </a:ext>
                  </a:extLst>
                </a:gridCol>
                <a:gridCol w="1618933">
                  <a:extLst>
                    <a:ext uri="{9D8B030D-6E8A-4147-A177-3AD203B41FA5}">
                      <a16:colId xmlns:a16="http://schemas.microsoft.com/office/drawing/2014/main" val="2756753644"/>
                    </a:ext>
                  </a:extLst>
                </a:gridCol>
                <a:gridCol w="1618933">
                  <a:extLst>
                    <a:ext uri="{9D8B030D-6E8A-4147-A177-3AD203B41FA5}">
                      <a16:colId xmlns:a16="http://schemas.microsoft.com/office/drawing/2014/main" val="3672692277"/>
                    </a:ext>
                  </a:extLst>
                </a:gridCol>
                <a:gridCol w="1618933">
                  <a:extLst>
                    <a:ext uri="{9D8B030D-6E8A-4147-A177-3AD203B41FA5}">
                      <a16:colId xmlns:a16="http://schemas.microsoft.com/office/drawing/2014/main" val="2749305721"/>
                    </a:ext>
                  </a:extLst>
                </a:gridCol>
              </a:tblGrid>
              <a:tr h="469227">
                <a:tc>
                  <a:txBody>
                    <a:bodyPr/>
                    <a:lstStyle/>
                    <a:p>
                      <a:pPr marL="0" algn="just" defTabSz="457128" rtl="0" eaLnBrk="1" latinLnBrk="0" hangingPunct="1">
                        <a:lnSpc>
                          <a:spcPct val="100000"/>
                        </a:lnSpc>
                      </a:pPr>
                      <a:r>
                        <a:rPr lang="en-US" sz="1800" kern="0" dirty="0">
                          <a:solidFill>
                            <a:schemeClr val="bg1"/>
                          </a:solidFill>
                          <a:effectLst/>
                        </a:rPr>
                        <a:t>A.  </a:t>
                      </a:r>
                      <a:r>
                        <a:rPr lang="en-US" altLang="zh-CN" sz="1800" kern="0" dirty="0">
                          <a:solidFill>
                            <a:schemeClr val="bg1"/>
                          </a:solidFill>
                          <a:effectLst/>
                        </a:rPr>
                        <a:t>2</a:t>
                      </a:r>
                      <a:r>
                        <a:rPr lang="zh-CN" altLang="en-US" sz="1800" kern="0" dirty="0">
                          <a:solidFill>
                            <a:schemeClr val="bg1"/>
                          </a:solidFill>
                          <a:effectLst/>
                        </a:rPr>
                        <a:t>个</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B.  </a:t>
                      </a:r>
                      <a:r>
                        <a:rPr lang="en-US" altLang="zh-CN" sz="1800" kern="0" dirty="0">
                          <a:solidFill>
                            <a:schemeClr val="bg1"/>
                          </a:solidFill>
                          <a:effectLst/>
                        </a:rPr>
                        <a:t>3</a:t>
                      </a:r>
                      <a:r>
                        <a:rPr lang="zh-CN" altLang="en-US" sz="1800" kern="0" dirty="0">
                          <a:solidFill>
                            <a:schemeClr val="bg1"/>
                          </a:solidFill>
                          <a:effectLst/>
                        </a:rPr>
                        <a:t>个</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C.  </a:t>
                      </a:r>
                      <a:r>
                        <a:rPr lang="en-US" altLang="zh-CN" sz="1800" kern="0" dirty="0">
                          <a:solidFill>
                            <a:schemeClr val="bg1"/>
                          </a:solidFill>
                          <a:effectLst/>
                        </a:rPr>
                        <a:t>101</a:t>
                      </a:r>
                      <a:r>
                        <a:rPr lang="zh-CN" altLang="en-US" sz="1800" kern="0" dirty="0">
                          <a:solidFill>
                            <a:schemeClr val="bg1"/>
                          </a:solidFill>
                          <a:effectLst/>
                        </a:rPr>
                        <a:t>个</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D</a:t>
                      </a:r>
                      <a:r>
                        <a:rPr lang="zh-CN" altLang="en-US" sz="1800" kern="0" dirty="0">
                          <a:solidFill>
                            <a:schemeClr val="bg1"/>
                          </a:solidFill>
                          <a:effectLst/>
                        </a:rPr>
                        <a:t>．无法确定</a:t>
                      </a:r>
                      <a:endParaRPr lang="zh-CN" altLang="en-US" sz="1800" kern="0" dirty="0">
                        <a:solidFill>
                          <a:schemeClr val="bg1"/>
                        </a:solidFill>
                        <a:effectLst/>
                        <a:latin typeface="+mn-lt"/>
                        <a:ea typeface="+mn-ea"/>
                        <a:cs typeface="+mn-cs"/>
                      </a:endParaRPr>
                    </a:p>
                  </a:txBody>
                  <a:tcPr marL="68580" marR="68580" marT="0" marB="0" anchor="ctr"/>
                </a:tc>
                <a:extLst>
                  <a:ext uri="{0D108BD9-81ED-4DB2-BD59-A6C34878D82A}">
                    <a16:rowId xmlns:a16="http://schemas.microsoft.com/office/drawing/2014/main" val="3492100110"/>
                  </a:ext>
                </a:extLst>
              </a:tr>
            </a:tbl>
          </a:graphicData>
        </a:graphic>
      </p:graphicFrame>
      <p:sp>
        <p:nvSpPr>
          <p:cNvPr id="15" name="椭圆 14">
            <a:extLst>
              <a:ext uri="{FF2B5EF4-FFF2-40B4-BE49-F238E27FC236}">
                <a16:creationId xmlns:a16="http://schemas.microsoft.com/office/drawing/2014/main" id="{7CC6C9A0-D553-864C-9316-68D1604CF154}"/>
              </a:ext>
            </a:extLst>
          </p:cNvPr>
          <p:cNvSpPr/>
          <p:nvPr/>
        </p:nvSpPr>
        <p:spPr>
          <a:xfrm>
            <a:off x="5393565" y="2532314"/>
            <a:ext cx="1575047" cy="46368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957BEC7D-F111-E149-B3BE-7E2B3D7E4AF3}"/>
                  </a:ext>
                </a:extLst>
              </p:cNvPr>
              <p:cNvSpPr txBox="1"/>
              <p:nvPr/>
            </p:nvSpPr>
            <p:spPr>
              <a:xfrm>
                <a:off x="198386" y="4180681"/>
                <a:ext cx="9712530" cy="1840953"/>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利用</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标准</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SMO</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算法求解</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问题时，每轮迭代选取（ ）个系数变量进行更新</a:t>
                </a:r>
              </a:p>
              <a:p>
                <a:pPr marL="126900" lvl="1" fontAlgn="base">
                  <a:lnSpc>
                    <a:spcPct val="130000"/>
                  </a:lnSpc>
                  <a:spcBef>
                    <a:spcPts val="500"/>
                  </a:spcBef>
                  <a:spcAft>
                    <a:spcPct val="0"/>
                  </a:spcAft>
                  <a:buClr>
                    <a:srgbClr val="0070C0"/>
                  </a:buClr>
                  <a:buSzPct val="90000"/>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解析：每轮从所有样本数量个</a:t>
                </a:r>
                <a14:m>
                  <m:oMath xmlns:m="http://schemas.openxmlformats.org/officeDocument/2006/math">
                    <m:sSub>
                      <m:sSubPr>
                        <m:ctrlP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𝛼</m:t>
                        </m:r>
                      </m:e>
                      <m:sub>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𝑖</m:t>
                        </m:r>
                      </m:sub>
                    </m:sSub>
                  </m:oMath>
                </a14:m>
                <a:r>
                  <a:rPr lang="zh-CN" altLang="en-US"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中选取两个破坏</a:t>
                </a:r>
                <a:r>
                  <a:rPr lang="en-US" altLang="zh-CN"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KKT</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条件最严重的系数更新</a:t>
                </a:r>
                <a:endParaRPr lang="en-US" altLang="zh-CN" sz="2000" b="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11" name="文本框 10">
                <a:extLst>
                  <a:ext uri="{FF2B5EF4-FFF2-40B4-BE49-F238E27FC236}">
                    <a16:creationId xmlns:a16="http://schemas.microsoft.com/office/drawing/2014/main" id="{957BEC7D-F111-E149-B3BE-7E2B3D7E4AF3}"/>
                  </a:ext>
                </a:extLst>
              </p:cNvPr>
              <p:cNvSpPr txBox="1">
                <a:spLocks noRot="1" noChangeAspect="1" noMove="1" noResize="1" noEditPoints="1" noAdjustHandles="1" noChangeArrowheads="1" noChangeShapeType="1" noTextEdit="1"/>
              </p:cNvSpPr>
              <p:nvPr/>
            </p:nvSpPr>
            <p:spPr>
              <a:xfrm>
                <a:off x="198386" y="4180681"/>
                <a:ext cx="9712530" cy="1840953"/>
              </a:xfrm>
              <a:prstGeom prst="rect">
                <a:avLst/>
              </a:prstGeom>
              <a:blipFill>
                <a:blip r:embed="rId6"/>
                <a:stretch>
                  <a:fillRect t="-685" b="-47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2" name="表格 11">
                <a:extLst>
                  <a:ext uri="{FF2B5EF4-FFF2-40B4-BE49-F238E27FC236}">
                    <a16:creationId xmlns:a16="http://schemas.microsoft.com/office/drawing/2014/main" id="{B31DFD96-BBB1-AF42-AE31-FD5578491820}"/>
                  </a:ext>
                </a:extLst>
              </p:cNvPr>
              <p:cNvGraphicFramePr>
                <a:graphicFrameLocks noGrp="1"/>
              </p:cNvGraphicFramePr>
              <p:nvPr>
                <p:extLst>
                  <p:ext uri="{D42A27DB-BD31-4B8C-83A1-F6EECF244321}">
                    <p14:modId xmlns:p14="http://schemas.microsoft.com/office/powerpoint/2010/main" val="2175866271"/>
                  </p:ext>
                </p:extLst>
              </p:nvPr>
            </p:nvGraphicFramePr>
            <p:xfrm>
              <a:off x="604520" y="4802651"/>
              <a:ext cx="6475732" cy="469227"/>
            </p:xfrm>
            <a:graphic>
              <a:graphicData uri="http://schemas.openxmlformats.org/drawingml/2006/table">
                <a:tbl>
                  <a:tblPr firstRow="1" firstCol="1" bandRow="1">
                    <a:tableStyleId>{2D5ABB26-0587-4C30-8999-92F81FD0307C}</a:tableStyleId>
                  </a:tblPr>
                  <a:tblGrid>
                    <a:gridCol w="1618933">
                      <a:extLst>
                        <a:ext uri="{9D8B030D-6E8A-4147-A177-3AD203B41FA5}">
                          <a16:colId xmlns:a16="http://schemas.microsoft.com/office/drawing/2014/main" val="3685963156"/>
                        </a:ext>
                      </a:extLst>
                    </a:gridCol>
                    <a:gridCol w="1618933">
                      <a:extLst>
                        <a:ext uri="{9D8B030D-6E8A-4147-A177-3AD203B41FA5}">
                          <a16:colId xmlns:a16="http://schemas.microsoft.com/office/drawing/2014/main" val="2756753644"/>
                        </a:ext>
                      </a:extLst>
                    </a:gridCol>
                    <a:gridCol w="1618933">
                      <a:extLst>
                        <a:ext uri="{9D8B030D-6E8A-4147-A177-3AD203B41FA5}">
                          <a16:colId xmlns:a16="http://schemas.microsoft.com/office/drawing/2014/main" val="3672692277"/>
                        </a:ext>
                      </a:extLst>
                    </a:gridCol>
                    <a:gridCol w="1618933">
                      <a:extLst>
                        <a:ext uri="{9D8B030D-6E8A-4147-A177-3AD203B41FA5}">
                          <a16:colId xmlns:a16="http://schemas.microsoft.com/office/drawing/2014/main" val="2749305721"/>
                        </a:ext>
                      </a:extLst>
                    </a:gridCol>
                  </a:tblGrid>
                  <a:tr h="469227">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A. </a:t>
                          </a:r>
                          <a14:m>
                            <m:oMath xmlns:m="http://schemas.openxmlformats.org/officeDocument/2006/math">
                              <m:r>
                                <a:rPr lang="en-US" altLang="zh-CN" sz="1800" b="0" i="1" kern="0" smtClea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1</m:t>
                              </m:r>
                            </m:oMath>
                          </a14:m>
                          <a:r>
                            <a:rPr lang="zh-CN" altLang="en-US"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rPr>
                            <a:t>个</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B. </a:t>
                          </a:r>
                          <a:r>
                            <a:rPr lang="en-US" altLang="zh-CN"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2</a:t>
                          </a:r>
                          <a:r>
                            <a:rPr lang="zh-CN" alt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个</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C.  </a:t>
                          </a:r>
                          <a:r>
                            <a:rPr lang="en-US" sz="1800" kern="0" dirty="0" err="1">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样本数量</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D</a:t>
                          </a:r>
                          <a:r>
                            <a:rPr lang="zh-CN" sz="1800" kern="0" dirty="0">
                              <a:solidFill>
                                <a:schemeClr val="bg1"/>
                              </a:solidFill>
                              <a:effectLst/>
                              <a:latin typeface="DengXian" panose="02010600030101010101" pitchFamily="2" charset="-122"/>
                              <a:ea typeface="黑体" panose="02010609060101010101" pitchFamily="49" charset="-122"/>
                              <a:cs typeface="Times New Roman" panose="02020603050405020304" pitchFamily="18" charset="0"/>
                            </a:rPr>
                            <a:t>．</a:t>
                          </a:r>
                          <a:r>
                            <a:rPr lang="zh-CN" altLang="en-US" sz="1800" kern="0" dirty="0">
                              <a:solidFill>
                                <a:schemeClr val="bg1"/>
                              </a:solidFill>
                              <a:effectLst/>
                              <a:latin typeface="DengXian" panose="02010600030101010101" pitchFamily="2" charset="-122"/>
                              <a:ea typeface="黑体" panose="02010609060101010101" pitchFamily="49" charset="-122"/>
                              <a:cs typeface="Times New Roman" panose="02020603050405020304" pitchFamily="18" charset="0"/>
                            </a:rPr>
                            <a:t>无法确定</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92100110"/>
                      </a:ext>
                    </a:extLst>
                  </a:tr>
                </a:tbl>
              </a:graphicData>
            </a:graphic>
          </p:graphicFrame>
        </mc:Choice>
        <mc:Fallback>
          <p:graphicFrame>
            <p:nvGraphicFramePr>
              <p:cNvPr id="12" name="表格 11">
                <a:extLst>
                  <a:ext uri="{FF2B5EF4-FFF2-40B4-BE49-F238E27FC236}">
                    <a16:creationId xmlns:a16="http://schemas.microsoft.com/office/drawing/2014/main" id="{B31DFD96-BBB1-AF42-AE31-FD5578491820}"/>
                  </a:ext>
                </a:extLst>
              </p:cNvPr>
              <p:cNvGraphicFramePr>
                <a:graphicFrameLocks noGrp="1"/>
              </p:cNvGraphicFramePr>
              <p:nvPr>
                <p:extLst>
                  <p:ext uri="{D42A27DB-BD31-4B8C-83A1-F6EECF244321}">
                    <p14:modId xmlns:p14="http://schemas.microsoft.com/office/powerpoint/2010/main" val="2175866271"/>
                  </p:ext>
                </p:extLst>
              </p:nvPr>
            </p:nvGraphicFramePr>
            <p:xfrm>
              <a:off x="604520" y="4802651"/>
              <a:ext cx="6475732" cy="469227"/>
            </p:xfrm>
            <a:graphic>
              <a:graphicData uri="http://schemas.openxmlformats.org/drawingml/2006/table">
                <a:tbl>
                  <a:tblPr firstRow="1" firstCol="1" bandRow="1">
                    <a:tableStyleId>{2D5ABB26-0587-4C30-8999-92F81FD0307C}</a:tableStyleId>
                  </a:tblPr>
                  <a:tblGrid>
                    <a:gridCol w="1618933">
                      <a:extLst>
                        <a:ext uri="{9D8B030D-6E8A-4147-A177-3AD203B41FA5}">
                          <a16:colId xmlns:a16="http://schemas.microsoft.com/office/drawing/2014/main" val="3685963156"/>
                        </a:ext>
                      </a:extLst>
                    </a:gridCol>
                    <a:gridCol w="1618933">
                      <a:extLst>
                        <a:ext uri="{9D8B030D-6E8A-4147-A177-3AD203B41FA5}">
                          <a16:colId xmlns:a16="http://schemas.microsoft.com/office/drawing/2014/main" val="2756753644"/>
                        </a:ext>
                      </a:extLst>
                    </a:gridCol>
                    <a:gridCol w="1618933">
                      <a:extLst>
                        <a:ext uri="{9D8B030D-6E8A-4147-A177-3AD203B41FA5}">
                          <a16:colId xmlns:a16="http://schemas.microsoft.com/office/drawing/2014/main" val="3672692277"/>
                        </a:ext>
                      </a:extLst>
                    </a:gridCol>
                    <a:gridCol w="1618933">
                      <a:extLst>
                        <a:ext uri="{9D8B030D-6E8A-4147-A177-3AD203B41FA5}">
                          <a16:colId xmlns:a16="http://schemas.microsoft.com/office/drawing/2014/main" val="2749305721"/>
                        </a:ext>
                      </a:extLst>
                    </a:gridCol>
                  </a:tblGrid>
                  <a:tr h="469227">
                    <a:tc>
                      <a:txBody>
                        <a:bodyPr/>
                        <a:lstStyle/>
                        <a:p>
                          <a:endParaRPr lang="zh-CN"/>
                        </a:p>
                      </a:txBody>
                      <a:tcPr marL="68580" marR="68580" marT="0" marB="0" anchor="ctr">
                        <a:blipFill>
                          <a:blip r:embed="rId7"/>
                          <a:stretch>
                            <a:fillRect t="-2632" r="-299219" b="-10526"/>
                          </a:stretch>
                        </a:blipFill>
                      </a:tcP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B. </a:t>
                          </a:r>
                          <a:r>
                            <a:rPr lang="en-US" altLang="zh-CN"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2</a:t>
                          </a:r>
                          <a:r>
                            <a:rPr lang="zh-CN" alt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个</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C.  </a:t>
                          </a:r>
                          <a:r>
                            <a:rPr lang="en-US" sz="1800" kern="0" dirty="0" err="1">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样本数量</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D</a:t>
                          </a:r>
                          <a:r>
                            <a:rPr lang="zh-CN" sz="1800" kern="0" dirty="0">
                              <a:solidFill>
                                <a:schemeClr val="bg1"/>
                              </a:solidFill>
                              <a:effectLst/>
                              <a:latin typeface="DengXian" panose="02010600030101010101" pitchFamily="2" charset="-122"/>
                              <a:ea typeface="黑体" panose="02010609060101010101" pitchFamily="49" charset="-122"/>
                              <a:cs typeface="Times New Roman" panose="02020603050405020304" pitchFamily="18" charset="0"/>
                            </a:rPr>
                            <a:t>．</a:t>
                          </a:r>
                          <a:r>
                            <a:rPr lang="zh-CN" altLang="en-US" sz="1800" kern="0" dirty="0">
                              <a:solidFill>
                                <a:schemeClr val="bg1"/>
                              </a:solidFill>
                              <a:effectLst/>
                              <a:latin typeface="DengXian" panose="02010600030101010101" pitchFamily="2" charset="-122"/>
                              <a:ea typeface="黑体" panose="02010609060101010101" pitchFamily="49" charset="-122"/>
                              <a:cs typeface="Times New Roman" panose="02020603050405020304" pitchFamily="18" charset="0"/>
                            </a:rPr>
                            <a:t>无法确定</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92100110"/>
                      </a:ext>
                    </a:extLst>
                  </a:tr>
                </a:tbl>
              </a:graphicData>
            </a:graphic>
          </p:graphicFrame>
        </mc:Fallback>
      </mc:AlternateContent>
      <p:sp>
        <p:nvSpPr>
          <p:cNvPr id="13" name="椭圆 12">
            <a:extLst>
              <a:ext uri="{FF2B5EF4-FFF2-40B4-BE49-F238E27FC236}">
                <a16:creationId xmlns:a16="http://schemas.microsoft.com/office/drawing/2014/main" id="{61B26DC7-E81D-F641-B10B-49AF6E196C9F}"/>
              </a:ext>
            </a:extLst>
          </p:cNvPr>
          <p:cNvSpPr/>
          <p:nvPr/>
        </p:nvSpPr>
        <p:spPr>
          <a:xfrm>
            <a:off x="2015473" y="4802651"/>
            <a:ext cx="1437191" cy="46368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4" name="音频 3">
            <a:hlinkClick r:id="" action="ppaction://media"/>
            <a:extLst>
              <a:ext uri="{FF2B5EF4-FFF2-40B4-BE49-F238E27FC236}">
                <a16:creationId xmlns:a16="http://schemas.microsoft.com/office/drawing/2014/main" id="{A89AE969-396E-F641-8B7B-A6C6CA44D34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828299552"/>
      </p:ext>
    </p:extLst>
  </p:cSld>
  <p:clrMapOvr>
    <a:masterClrMapping/>
  </p:clrMapOvr>
  <mc:AlternateContent xmlns:mc="http://schemas.openxmlformats.org/markup-compatibility/2006">
    <mc:Choice xmlns:p14="http://schemas.microsoft.com/office/powerpoint/2010/main" Requires="p14">
      <p:transition p14:dur="0" advTm="72501"/>
    </mc:Choice>
    <mc:Fallback>
      <p:transition advTm="72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15"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139001"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第四章 支持向量机</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5" y="1809260"/>
                <a:ext cx="11209491" cy="398769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在一个松弛项系数</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𝐶</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=0.3</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的软间隔</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模型中，如果一个样本</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对应的系数</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𝛼</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=0.1</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，试分析该样本与最优决策面和间隔区域的关系。</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lnSpc>
                    <a:spcPct val="150000"/>
                  </a:lnSpc>
                  <a:spcBef>
                    <a:spcPts val="500"/>
                  </a:spcBef>
                  <a:spcAft>
                    <a:spcPct val="0"/>
                  </a:spcAft>
                  <a:buClr>
                    <a:srgbClr val="0070C0"/>
                  </a:buClr>
                  <a:buSzPct val="90000"/>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答：</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lnSpc>
                    <a:spcPct val="15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样本</a:t>
                </a:r>
                <a14:m>
                  <m:oMath xmlns:m="http://schemas.openxmlformats.org/officeDocument/2006/math">
                    <m:sSub>
                      <m:sSubPr>
                        <m:ctrlPr>
                          <a:rPr lang="zh-CN" altLang="zh-CN" sz="2000">
                            <a:solidFill>
                              <a:srgbClr val="FF0000"/>
                            </a:solidFill>
                          </a:rPr>
                        </m:ctrlPr>
                      </m:sSubPr>
                      <m:e>
                        <m:r>
                          <a:rPr lang="en-US" altLang="zh-CN" sz="2000">
                            <a:solidFill>
                              <a:srgbClr val="FF0000"/>
                            </a:solidFill>
                          </a:rPr>
                          <m:t>𝒙</m:t>
                        </m:r>
                      </m:e>
                      <m:sub>
                        <m:r>
                          <a:rPr lang="en-US" altLang="zh-CN" sz="2000">
                            <a:solidFill>
                              <a:srgbClr val="FF0000"/>
                            </a:solidFill>
                          </a:rPr>
                          <m:t>𝑖</m:t>
                        </m:r>
                      </m:sub>
                    </m:sSub>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对应的系数</a:t>
                </a:r>
                <a14:m>
                  <m:oMath xmlns:m="http://schemas.openxmlformats.org/officeDocument/2006/math">
                    <m:sSub>
                      <m:sSubPr>
                        <m:ctrlPr>
                          <a:rPr lang="zh-CN" altLang="zh-CN" sz="2000">
                            <a:solidFill>
                              <a:srgbClr val="FF0000"/>
                            </a:solidFill>
                          </a:rPr>
                        </m:ctrlPr>
                      </m:sSubPr>
                      <m:e>
                        <m:r>
                          <a:rPr lang="en-US" altLang="zh-CN" sz="2000">
                            <a:solidFill>
                              <a:srgbClr val="FF0000"/>
                            </a:solidFill>
                          </a:rPr>
                          <m:t>𝛼</m:t>
                        </m:r>
                      </m:e>
                      <m:sub>
                        <m:r>
                          <a:rPr lang="en-US" altLang="zh-CN" sz="2000">
                            <a:solidFill>
                              <a:srgbClr val="FF0000"/>
                            </a:solidFill>
                          </a:rPr>
                          <m:t>𝑖</m:t>
                        </m:r>
                      </m:sub>
                    </m:sSub>
                    <m:r>
                      <a:rPr lang="en-US" altLang="zh-CN" sz="2000">
                        <a:solidFill>
                          <a:srgbClr val="FF0000"/>
                        </a:solidFill>
                      </a:rPr>
                      <m:t>=0.1</m:t>
                    </m:r>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，即有</a:t>
                </a:r>
                <a14:m>
                  <m:oMath xmlns:m="http://schemas.openxmlformats.org/officeDocument/2006/math">
                    <m:sSub>
                      <m:sSubPr>
                        <m:ctrlPr>
                          <a:rPr lang="zh-CN" altLang="zh-CN" sz="2000">
                            <a:solidFill>
                              <a:srgbClr val="FF0000"/>
                            </a:solidFill>
                          </a:rPr>
                        </m:ctrlPr>
                      </m:sSubPr>
                      <m:e>
                        <m:r>
                          <a:rPr lang="en-US" altLang="zh-CN" sz="2000">
                            <a:solidFill>
                              <a:srgbClr val="FF0000"/>
                            </a:solidFill>
                          </a:rPr>
                          <m:t>𝛼</m:t>
                        </m:r>
                      </m:e>
                      <m:sub>
                        <m:r>
                          <a:rPr lang="en-US" altLang="zh-CN" sz="2000">
                            <a:solidFill>
                              <a:srgbClr val="FF0000"/>
                            </a:solidFill>
                          </a:rPr>
                          <m:t>𝑖</m:t>
                        </m:r>
                      </m:sub>
                    </m:sSub>
                    <m:r>
                      <a:rPr lang="en-US" altLang="zh-CN" sz="2000">
                        <a:solidFill>
                          <a:srgbClr val="FF0000"/>
                        </a:solidFill>
                      </a:rPr>
                      <m:t>&gt;0</m:t>
                    </m:r>
                  </m:oMath>
                </a14:m>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lnSpc>
                    <a:spcPct val="15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根据</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KKT</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条件</a:t>
                </a:r>
                <a14:m>
                  <m:oMath xmlns:m="http://schemas.openxmlformats.org/officeDocument/2006/math">
                    <m:sSub>
                      <m:sSubPr>
                        <m:ctrlPr>
                          <a:rPr lang="zh-CN" altLang="zh-CN" sz="2000">
                            <a:solidFill>
                              <a:srgbClr val="FF0000"/>
                            </a:solidFill>
                          </a:rPr>
                        </m:ctrlPr>
                      </m:sSubPr>
                      <m:e>
                        <m:r>
                          <a:rPr lang="en-US" altLang="zh-CN" sz="2000">
                            <a:solidFill>
                              <a:srgbClr val="FF0000"/>
                            </a:solidFill>
                          </a:rPr>
                          <m:t>𝛼</m:t>
                        </m:r>
                      </m:e>
                      <m:sub>
                        <m:r>
                          <a:rPr lang="en-US" altLang="zh-CN" sz="2000">
                            <a:solidFill>
                              <a:srgbClr val="FF0000"/>
                            </a:solidFill>
                          </a:rPr>
                          <m:t>𝑖</m:t>
                        </m:r>
                      </m:sub>
                    </m:sSub>
                    <m:d>
                      <m:dPr>
                        <m:ctrlPr>
                          <a:rPr lang="zh-CN" altLang="zh-CN" sz="2000">
                            <a:solidFill>
                              <a:srgbClr val="FF0000"/>
                            </a:solidFill>
                          </a:rPr>
                        </m:ctrlPr>
                      </m:dPr>
                      <m:e>
                        <m:r>
                          <a:rPr lang="en-US" altLang="zh-CN" sz="2000">
                            <a:solidFill>
                              <a:srgbClr val="FF0000"/>
                            </a:solidFill>
                          </a:rPr>
                          <m:t>1−</m:t>
                        </m:r>
                        <m:sSub>
                          <m:sSubPr>
                            <m:ctrlPr>
                              <a:rPr lang="zh-CN" altLang="zh-CN" sz="2000">
                                <a:solidFill>
                                  <a:srgbClr val="FF0000"/>
                                </a:solidFill>
                              </a:rPr>
                            </m:ctrlPr>
                          </m:sSubPr>
                          <m:e>
                            <m:r>
                              <a:rPr lang="en-US" altLang="zh-CN" sz="2000">
                                <a:solidFill>
                                  <a:srgbClr val="FF0000"/>
                                </a:solidFill>
                              </a:rPr>
                              <m:t>𝜉</m:t>
                            </m:r>
                          </m:e>
                          <m:sub>
                            <m:r>
                              <a:rPr lang="en-US" altLang="zh-CN" sz="2000">
                                <a:solidFill>
                                  <a:srgbClr val="FF0000"/>
                                </a:solidFill>
                              </a:rPr>
                              <m:t>𝑖</m:t>
                            </m:r>
                          </m:sub>
                        </m:sSub>
                        <m:r>
                          <a:rPr lang="en-US" altLang="zh-CN" sz="2000">
                            <a:solidFill>
                              <a:srgbClr val="FF0000"/>
                            </a:solidFill>
                          </a:rPr>
                          <m:t>−</m:t>
                        </m:r>
                        <m:sSub>
                          <m:sSubPr>
                            <m:ctrlPr>
                              <a:rPr lang="zh-CN" altLang="zh-CN" sz="2000">
                                <a:solidFill>
                                  <a:srgbClr val="FF0000"/>
                                </a:solidFill>
                              </a:rPr>
                            </m:ctrlPr>
                          </m:sSubPr>
                          <m:e>
                            <m:r>
                              <a:rPr lang="en-US" altLang="zh-CN" sz="2000">
                                <a:solidFill>
                                  <a:srgbClr val="FF0000"/>
                                </a:solidFill>
                              </a:rPr>
                              <m:t>𝑦</m:t>
                            </m:r>
                          </m:e>
                          <m:sub>
                            <m:r>
                              <a:rPr lang="en-US" altLang="zh-CN" sz="2000">
                                <a:solidFill>
                                  <a:srgbClr val="FF0000"/>
                                </a:solidFill>
                              </a:rPr>
                              <m:t>𝑖</m:t>
                            </m:r>
                          </m:sub>
                        </m:sSub>
                        <m:r>
                          <a:rPr lang="en-US" altLang="zh-CN" sz="2000">
                            <a:solidFill>
                              <a:srgbClr val="FF0000"/>
                            </a:solidFill>
                          </a:rPr>
                          <m:t>𝑓</m:t>
                        </m:r>
                        <m:r>
                          <a:rPr lang="en-US" altLang="zh-CN" sz="2000">
                            <a:solidFill>
                              <a:srgbClr val="FF0000"/>
                            </a:solidFill>
                          </a:rPr>
                          <m:t>(</m:t>
                        </m:r>
                        <m:sSub>
                          <m:sSubPr>
                            <m:ctrlPr>
                              <a:rPr lang="zh-CN" altLang="zh-CN" sz="2000">
                                <a:solidFill>
                                  <a:srgbClr val="FF0000"/>
                                </a:solidFill>
                              </a:rPr>
                            </m:ctrlPr>
                          </m:sSubPr>
                          <m:e>
                            <m:r>
                              <a:rPr lang="en-US" altLang="zh-CN" sz="2000">
                                <a:solidFill>
                                  <a:srgbClr val="FF0000"/>
                                </a:solidFill>
                              </a:rPr>
                              <m:t>𝑥</m:t>
                            </m:r>
                          </m:e>
                          <m:sub>
                            <m:r>
                              <a:rPr lang="en-US" altLang="zh-CN" sz="2000">
                                <a:solidFill>
                                  <a:srgbClr val="FF0000"/>
                                </a:solidFill>
                              </a:rPr>
                              <m:t>𝑖</m:t>
                            </m:r>
                          </m:sub>
                        </m:sSub>
                        <m:r>
                          <a:rPr lang="en-US" altLang="zh-CN" sz="2000">
                            <a:solidFill>
                              <a:srgbClr val="FF0000"/>
                            </a:solidFill>
                          </a:rPr>
                          <m:t>)</m:t>
                        </m:r>
                      </m:e>
                    </m:d>
                    <m:r>
                      <a:rPr lang="en-US" altLang="zh-CN" sz="2000">
                        <a:solidFill>
                          <a:srgbClr val="FF0000"/>
                        </a:solidFill>
                      </a:rPr>
                      <m:t>=0</m:t>
                    </m:r>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，推出</a:t>
                </a:r>
                <a14:m>
                  <m:oMath xmlns:m="http://schemas.openxmlformats.org/officeDocument/2006/math">
                    <m:r>
                      <a:rPr lang="en-US" altLang="zh-CN" sz="2000">
                        <a:solidFill>
                          <a:srgbClr val="FF0000"/>
                        </a:solidFill>
                      </a:rPr>
                      <m:t>1−</m:t>
                    </m:r>
                    <m:sSub>
                      <m:sSubPr>
                        <m:ctrlPr>
                          <a:rPr lang="zh-CN" altLang="zh-CN" sz="2000">
                            <a:solidFill>
                              <a:srgbClr val="FF0000"/>
                            </a:solidFill>
                          </a:rPr>
                        </m:ctrlPr>
                      </m:sSubPr>
                      <m:e>
                        <m:r>
                          <a:rPr lang="en-US" altLang="zh-CN" sz="2000">
                            <a:solidFill>
                              <a:srgbClr val="FF0000"/>
                            </a:solidFill>
                          </a:rPr>
                          <m:t>𝜉</m:t>
                        </m:r>
                      </m:e>
                      <m:sub>
                        <m:r>
                          <a:rPr lang="en-US" altLang="zh-CN" sz="2000">
                            <a:solidFill>
                              <a:srgbClr val="FF0000"/>
                            </a:solidFill>
                          </a:rPr>
                          <m:t>𝑖</m:t>
                        </m:r>
                      </m:sub>
                    </m:sSub>
                    <m:r>
                      <a:rPr lang="en-US" altLang="zh-CN" sz="2000">
                        <a:solidFill>
                          <a:srgbClr val="FF0000"/>
                        </a:solidFill>
                      </a:rPr>
                      <m:t>−</m:t>
                    </m:r>
                    <m:sSub>
                      <m:sSubPr>
                        <m:ctrlPr>
                          <a:rPr lang="zh-CN" altLang="zh-CN" sz="2000">
                            <a:solidFill>
                              <a:srgbClr val="FF0000"/>
                            </a:solidFill>
                          </a:rPr>
                        </m:ctrlPr>
                      </m:sSubPr>
                      <m:e>
                        <m:r>
                          <a:rPr lang="en-US" altLang="zh-CN" sz="2000">
                            <a:solidFill>
                              <a:srgbClr val="FF0000"/>
                            </a:solidFill>
                          </a:rPr>
                          <m:t>𝑦</m:t>
                        </m:r>
                      </m:e>
                      <m:sub>
                        <m:r>
                          <a:rPr lang="en-US" altLang="zh-CN" sz="2000">
                            <a:solidFill>
                              <a:srgbClr val="FF0000"/>
                            </a:solidFill>
                          </a:rPr>
                          <m:t>𝑖</m:t>
                        </m:r>
                      </m:sub>
                    </m:sSub>
                    <m:r>
                      <a:rPr lang="en-US" altLang="zh-CN" sz="2000">
                        <a:solidFill>
                          <a:srgbClr val="FF0000"/>
                        </a:solidFill>
                      </a:rPr>
                      <m:t>𝑓</m:t>
                    </m:r>
                    <m:d>
                      <m:dPr>
                        <m:ctrlPr>
                          <a:rPr lang="zh-CN" altLang="zh-CN" sz="2000">
                            <a:solidFill>
                              <a:srgbClr val="FF0000"/>
                            </a:solidFill>
                          </a:rPr>
                        </m:ctrlPr>
                      </m:dPr>
                      <m:e>
                        <m:sSub>
                          <m:sSubPr>
                            <m:ctrlPr>
                              <a:rPr lang="zh-CN" altLang="zh-CN" sz="2000">
                                <a:solidFill>
                                  <a:srgbClr val="FF0000"/>
                                </a:solidFill>
                              </a:rPr>
                            </m:ctrlPr>
                          </m:sSubPr>
                          <m:e>
                            <m:r>
                              <a:rPr lang="en-US" altLang="zh-CN" sz="2000">
                                <a:solidFill>
                                  <a:srgbClr val="FF0000"/>
                                </a:solidFill>
                              </a:rPr>
                              <m:t>𝑥</m:t>
                            </m:r>
                          </m:e>
                          <m:sub>
                            <m:r>
                              <a:rPr lang="en-US" altLang="zh-CN" sz="2000">
                                <a:solidFill>
                                  <a:srgbClr val="FF0000"/>
                                </a:solidFill>
                              </a:rPr>
                              <m:t>𝑖</m:t>
                            </m:r>
                          </m:sub>
                        </m:sSub>
                      </m:e>
                    </m:d>
                    <m:r>
                      <a:rPr lang="en-US" altLang="zh-CN" sz="2000">
                        <a:solidFill>
                          <a:srgbClr val="FF0000"/>
                        </a:solidFill>
                      </a:rPr>
                      <m:t>=0</m:t>
                    </m:r>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，因此</a:t>
                </a:r>
                <a14:m>
                  <m:oMath xmlns:m="http://schemas.openxmlformats.org/officeDocument/2006/math">
                    <m:sSub>
                      <m:sSubPr>
                        <m:ctrlPr>
                          <a:rPr lang="zh-CN" altLang="zh-CN" sz="2000">
                            <a:solidFill>
                              <a:srgbClr val="FF0000"/>
                            </a:solidFill>
                          </a:rPr>
                        </m:ctrlPr>
                      </m:sSubPr>
                      <m:e>
                        <m:r>
                          <a:rPr lang="en-US" altLang="zh-CN" sz="2000">
                            <a:solidFill>
                              <a:srgbClr val="FF0000"/>
                            </a:solidFill>
                          </a:rPr>
                          <m:t>𝒙</m:t>
                        </m:r>
                      </m:e>
                      <m:sub>
                        <m:r>
                          <a:rPr lang="en-US" altLang="zh-CN" sz="2000">
                            <a:solidFill>
                              <a:srgbClr val="FF0000"/>
                            </a:solidFill>
                          </a:rPr>
                          <m:t>𝑖</m:t>
                        </m:r>
                      </m:sub>
                    </m:sSub>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是一个支撑向量。</a:t>
                </a:r>
              </a:p>
              <a:p>
                <a:pPr lvl="1" fontAlgn="base">
                  <a:lnSpc>
                    <a:spcPct val="15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其次，由于</a:t>
                </a:r>
                <a14:m>
                  <m:oMath xmlns:m="http://schemas.openxmlformats.org/officeDocument/2006/math">
                    <m:r>
                      <a:rPr lang="en-US" altLang="zh-CN" sz="2000">
                        <a:solidFill>
                          <a:srgbClr val="FF0000"/>
                        </a:solidFill>
                      </a:rPr>
                      <m:t>0.1=</m:t>
                    </m:r>
                    <m:sSub>
                      <m:sSubPr>
                        <m:ctrlPr>
                          <a:rPr lang="zh-CN" altLang="zh-CN" sz="2000">
                            <a:solidFill>
                              <a:srgbClr val="FF0000"/>
                            </a:solidFill>
                          </a:rPr>
                        </m:ctrlPr>
                      </m:sSubPr>
                      <m:e>
                        <m:r>
                          <a:rPr lang="en-US" altLang="zh-CN" sz="2000">
                            <a:solidFill>
                              <a:srgbClr val="FF0000"/>
                            </a:solidFill>
                          </a:rPr>
                          <m:t>𝛼</m:t>
                        </m:r>
                      </m:e>
                      <m:sub>
                        <m:r>
                          <a:rPr lang="en-US" altLang="zh-CN" sz="2000">
                            <a:solidFill>
                              <a:srgbClr val="FF0000"/>
                            </a:solidFill>
                          </a:rPr>
                          <m:t>𝑖</m:t>
                        </m:r>
                      </m:sub>
                    </m:sSub>
                    <m:r>
                      <a:rPr lang="en-US" altLang="zh-CN" sz="2000">
                        <a:solidFill>
                          <a:srgbClr val="FF0000"/>
                        </a:solidFill>
                      </a:rPr>
                      <m:t>&lt;</m:t>
                    </m:r>
                    <m:r>
                      <a:rPr lang="en-US" altLang="zh-CN" sz="2000">
                        <a:solidFill>
                          <a:srgbClr val="FF0000"/>
                        </a:solidFill>
                      </a:rPr>
                      <m:t>𝐶</m:t>
                    </m:r>
                    <m:r>
                      <a:rPr lang="en-US" altLang="zh-CN" sz="2000">
                        <a:solidFill>
                          <a:srgbClr val="FF0000"/>
                        </a:solidFill>
                      </a:rPr>
                      <m:t>=0.3</m:t>
                    </m:r>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，根据</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KKT</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条件，</a:t>
                </a:r>
                <a14:m>
                  <m:oMath xmlns:m="http://schemas.openxmlformats.org/officeDocument/2006/math">
                    <m:r>
                      <a:rPr lang="en-US" altLang="zh-CN" sz="2000">
                        <a:solidFill>
                          <a:srgbClr val="FF0000"/>
                        </a:solidFill>
                      </a:rPr>
                      <m:t>𝐶</m:t>
                    </m:r>
                    <m:r>
                      <a:rPr lang="en-US" altLang="zh-CN" sz="2000">
                        <a:solidFill>
                          <a:srgbClr val="FF0000"/>
                        </a:solidFill>
                      </a:rPr>
                      <m:t>=</m:t>
                    </m:r>
                    <m:sSub>
                      <m:sSubPr>
                        <m:ctrlPr>
                          <a:rPr lang="zh-CN" altLang="zh-CN" sz="2000">
                            <a:solidFill>
                              <a:srgbClr val="FF0000"/>
                            </a:solidFill>
                          </a:rPr>
                        </m:ctrlPr>
                      </m:sSubPr>
                      <m:e>
                        <m:r>
                          <a:rPr lang="en-US" altLang="zh-CN" sz="2000">
                            <a:solidFill>
                              <a:srgbClr val="FF0000"/>
                            </a:solidFill>
                          </a:rPr>
                          <m:t>𝛼</m:t>
                        </m:r>
                      </m:e>
                      <m:sub>
                        <m:r>
                          <a:rPr lang="en-US" altLang="zh-CN" sz="2000">
                            <a:solidFill>
                              <a:srgbClr val="FF0000"/>
                            </a:solidFill>
                          </a:rPr>
                          <m:t>𝑖</m:t>
                        </m:r>
                      </m:sub>
                    </m:sSub>
                    <m:r>
                      <a:rPr lang="en-US" altLang="zh-CN" sz="2000">
                        <a:solidFill>
                          <a:srgbClr val="FF0000"/>
                        </a:solidFill>
                      </a:rPr>
                      <m:t>+</m:t>
                    </m:r>
                    <m:sSub>
                      <m:sSubPr>
                        <m:ctrlPr>
                          <a:rPr lang="zh-CN" altLang="zh-CN" sz="2000">
                            <a:solidFill>
                              <a:srgbClr val="FF0000"/>
                            </a:solidFill>
                          </a:rPr>
                        </m:ctrlPr>
                      </m:sSubPr>
                      <m:e>
                        <m:r>
                          <a:rPr lang="en-US" altLang="zh-CN" sz="2000">
                            <a:solidFill>
                              <a:srgbClr val="FF0000"/>
                            </a:solidFill>
                          </a:rPr>
                          <m:t>𝛽</m:t>
                        </m:r>
                      </m:e>
                      <m:sub>
                        <m:r>
                          <a:rPr lang="en-US" altLang="zh-CN" sz="2000">
                            <a:solidFill>
                              <a:srgbClr val="FF0000"/>
                            </a:solidFill>
                          </a:rPr>
                          <m:t>𝑖</m:t>
                        </m:r>
                      </m:sub>
                    </m:sSub>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推出</a:t>
                </a:r>
                <a14:m>
                  <m:oMath xmlns:m="http://schemas.openxmlformats.org/officeDocument/2006/math">
                    <m:sSub>
                      <m:sSubPr>
                        <m:ctrlPr>
                          <a:rPr lang="zh-CN" altLang="zh-CN" sz="2000">
                            <a:solidFill>
                              <a:srgbClr val="FF0000"/>
                            </a:solidFill>
                          </a:rPr>
                        </m:ctrlPr>
                      </m:sSubPr>
                      <m:e>
                        <m:r>
                          <a:rPr lang="en-US" altLang="zh-CN" sz="2000">
                            <a:solidFill>
                              <a:srgbClr val="FF0000"/>
                            </a:solidFill>
                          </a:rPr>
                          <m:t>𝛽</m:t>
                        </m:r>
                      </m:e>
                      <m:sub>
                        <m:r>
                          <a:rPr lang="en-US" altLang="zh-CN" sz="2000">
                            <a:solidFill>
                              <a:srgbClr val="FF0000"/>
                            </a:solidFill>
                          </a:rPr>
                          <m:t>𝑖</m:t>
                        </m:r>
                      </m:sub>
                    </m:sSub>
                    <m:r>
                      <a:rPr lang="en-US" altLang="zh-CN" sz="2000">
                        <a:solidFill>
                          <a:srgbClr val="FF0000"/>
                        </a:solidFill>
                      </a:rPr>
                      <m:t>&gt;0</m:t>
                    </m:r>
                  </m:oMath>
                </a14:m>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lnSpc>
                    <a:spcPct val="15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再</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次，</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根据</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KKT</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条件</a:t>
                </a:r>
                <a14:m>
                  <m:oMath xmlns:m="http://schemas.openxmlformats.org/officeDocument/2006/math">
                    <m:sSub>
                      <m:sSubPr>
                        <m:ctrlPr>
                          <a:rPr lang="zh-CN" altLang="zh-CN" sz="2000">
                            <a:solidFill>
                              <a:srgbClr val="FF0000"/>
                            </a:solidFill>
                          </a:rPr>
                        </m:ctrlPr>
                      </m:sSubPr>
                      <m:e>
                        <m:r>
                          <a:rPr lang="en-US" altLang="zh-CN" sz="2000">
                            <a:solidFill>
                              <a:srgbClr val="FF0000"/>
                            </a:solidFill>
                          </a:rPr>
                          <m:t>𝛽</m:t>
                        </m:r>
                      </m:e>
                      <m:sub>
                        <m:r>
                          <a:rPr lang="en-US" altLang="zh-CN" sz="2000">
                            <a:solidFill>
                              <a:srgbClr val="FF0000"/>
                            </a:solidFill>
                          </a:rPr>
                          <m:t>𝑖</m:t>
                        </m:r>
                      </m:sub>
                    </m:sSub>
                    <m:sSub>
                      <m:sSubPr>
                        <m:ctrlPr>
                          <a:rPr lang="zh-CN" altLang="zh-CN" sz="2000">
                            <a:solidFill>
                              <a:srgbClr val="FF0000"/>
                            </a:solidFill>
                          </a:rPr>
                        </m:ctrlPr>
                      </m:sSubPr>
                      <m:e>
                        <m:r>
                          <a:rPr lang="en-US" altLang="zh-CN" sz="2000">
                            <a:solidFill>
                              <a:srgbClr val="FF0000"/>
                            </a:solidFill>
                          </a:rPr>
                          <m:t>𝜉</m:t>
                        </m:r>
                      </m:e>
                      <m:sub>
                        <m:r>
                          <a:rPr lang="en-US" altLang="zh-CN" sz="2000">
                            <a:solidFill>
                              <a:srgbClr val="FF0000"/>
                            </a:solidFill>
                          </a:rPr>
                          <m:t>𝑖</m:t>
                        </m:r>
                      </m:sub>
                    </m:sSub>
                    <m:r>
                      <a:rPr lang="en-US" altLang="zh-CN" sz="2000">
                        <a:solidFill>
                          <a:srgbClr val="FF0000"/>
                        </a:solidFill>
                      </a:rPr>
                      <m:t>=0</m:t>
                    </m:r>
                  </m:oMath>
                </a14:m>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，推出</a:t>
                </a:r>
                <a14:m>
                  <m:oMath xmlns:m="http://schemas.openxmlformats.org/officeDocument/2006/math">
                    <m:sSub>
                      <m:sSubPr>
                        <m:ctrlPr>
                          <a:rPr lang="zh-CN" altLang="zh-CN" sz="2000">
                            <a:solidFill>
                              <a:srgbClr val="FF0000"/>
                            </a:solidFill>
                          </a:rPr>
                        </m:ctrlPr>
                      </m:sSubPr>
                      <m:e>
                        <m:r>
                          <a:rPr lang="en-US" altLang="zh-CN" sz="2000">
                            <a:solidFill>
                              <a:srgbClr val="FF0000"/>
                            </a:solidFill>
                          </a:rPr>
                          <m:t>𝜉</m:t>
                        </m:r>
                      </m:e>
                      <m:sub>
                        <m:r>
                          <a:rPr lang="en-US" altLang="zh-CN" sz="2000">
                            <a:solidFill>
                              <a:srgbClr val="FF0000"/>
                            </a:solidFill>
                          </a:rPr>
                          <m:t>𝑖</m:t>
                        </m:r>
                      </m:sub>
                    </m:sSub>
                    <m:r>
                      <a:rPr lang="en-US" altLang="zh-CN" sz="2000">
                        <a:solidFill>
                          <a:srgbClr val="FF0000"/>
                        </a:solidFill>
                      </a:rPr>
                      <m:t>=0</m:t>
                    </m:r>
                  </m:oMath>
                </a14:m>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即松弛变量为</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lnSpc>
                    <a:spcPct val="150000"/>
                  </a:lnSpc>
                  <a:spcBef>
                    <a:spcPts val="500"/>
                  </a:spcBef>
                  <a:spcAft>
                    <a:spcPct val="0"/>
                  </a:spcAft>
                  <a:buClr>
                    <a:srgbClr val="0070C0"/>
                  </a:buClr>
                  <a:buSzPct val="90000"/>
                </a:pPr>
                <a:r>
                  <a:rPr lang="zh-CN" altLang="en-US" sz="20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结论：</a:t>
                </a:r>
                <a:r>
                  <a:rPr lang="zh-CN" altLang="zh-CN" sz="20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样本</a:t>
                </a:r>
                <a14:m>
                  <m:oMath xmlns:m="http://schemas.openxmlformats.org/officeDocument/2006/math">
                    <m:sSub>
                      <m:sSubPr>
                        <m:ctrlPr>
                          <a:rPr lang="zh-CN" altLang="zh-CN" sz="2000"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𝒙</m:t>
                        </m:r>
                      </m:e>
                      <m:sub>
                        <m:r>
                          <a:rPr lang="en-US" altLang="zh-CN" sz="2000" b="0" i="1">
                            <a:solidFill>
                              <a:srgbClr val="FF0000"/>
                            </a:solidFill>
                            <a:latin typeface="Cambria Math" panose="02040503050406030204" pitchFamily="18" charset="0"/>
                          </a:rPr>
                          <m:t>𝑖</m:t>
                        </m:r>
                      </m:sub>
                    </m:sSub>
                  </m:oMath>
                </a14:m>
                <a:r>
                  <a:rPr lang="zh-CN" altLang="zh-CN" sz="20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正好处在间隔区域的边界上。</a:t>
                </a: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5" y="1809260"/>
                <a:ext cx="11209491" cy="3987695"/>
              </a:xfrm>
              <a:prstGeom prst="rect">
                <a:avLst/>
              </a:prstGeom>
              <a:blipFill>
                <a:blip r:embed="rId5"/>
                <a:stretch>
                  <a:fillRect t="-317" b="-1270"/>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简答题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 name="音频 1">
            <a:hlinkClick r:id="" action="ppaction://media"/>
            <a:extLst>
              <a:ext uri="{FF2B5EF4-FFF2-40B4-BE49-F238E27FC236}">
                <a16:creationId xmlns:a16="http://schemas.microsoft.com/office/drawing/2014/main" id="{93D83E1B-86AA-A349-9674-94D4FABD41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80462879"/>
      </p:ext>
    </p:extLst>
  </p:cSld>
  <p:clrMapOvr>
    <a:masterClrMapping/>
  </p:clrMapOvr>
  <mc:AlternateContent xmlns:mc="http://schemas.openxmlformats.org/markup-compatibility/2006">
    <mc:Choice xmlns:p14="http://schemas.microsoft.com/office/powerpoint/2010/main" Requires="p14">
      <p:transition p14:dur="0" advTm="93945"/>
    </mc:Choice>
    <mc:Fallback>
      <p:transition advTm="93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0" y="557868"/>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139001"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第四章 支持向量机</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345870" y="1809260"/>
                <a:ext cx="8864498" cy="2723887"/>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已知一个如下图所示的训练数据集，其正类样本为</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𝟏</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𝟑</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𝟑</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e>
                      <m: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𝑻</m:t>
                        </m:r>
                      </m:sup>
                    </m:sSup>
                  </m:oMath>
                </a14:m>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 </m:t>
                    </m:r>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𝟐</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𝟒</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𝟑</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e>
                      <m: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𝑻</m:t>
                        </m:r>
                      </m:sup>
                    </m:sSup>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，负类样本是</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𝟑</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𝟏</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𝟏</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e>
                      <m: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𝑻</m:t>
                        </m:r>
                      </m:sup>
                    </m:sSup>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试写出上述问题的线性</a:t>
                </a:r>
                <a:r>
                  <a:rPr lang="en-US"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原始优化问题的数学形式，</a:t>
                </a:r>
                <a:endParaRPr lang="en-US"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包含目标函数与约束条件；</a:t>
                </a:r>
                <a:endParaRPr lang="en-US"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答：</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345870" y="1809260"/>
                <a:ext cx="8864498" cy="2723887"/>
              </a:xfrm>
              <a:prstGeom prst="rect">
                <a:avLst/>
              </a:prstGeom>
              <a:blipFill>
                <a:blip r:embed="rId5"/>
                <a:stretch>
                  <a:fillRect r="-3577"/>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CC358E3F-C1D0-FC49-A2B7-CDA53745C274}"/>
                  </a:ext>
                </a:extLst>
              </p:cNvPr>
              <p:cNvSpPr/>
              <p:nvPr/>
            </p:nvSpPr>
            <p:spPr>
              <a:xfrm>
                <a:off x="1676400" y="4004797"/>
                <a:ext cx="6096000" cy="1891800"/>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func>
                        <m:funcPr>
                          <m:ctrlPr>
                            <a:rPr lang="zh-CN" altLang="zh-CN"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min</m:t>
                          </m:r>
                        </m:fName>
                        <m:e>
                          <m:f>
                            <m:fPr>
                              <m:ctrlPr>
                                <a:rPr lang="zh-CN" altLang="zh-CN"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1</m:t>
                              </m:r>
                            </m:num>
                            <m:den>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2</m:t>
                              </m:r>
                            </m:den>
                          </m:f>
                          <m:sSup>
                            <m:sSupPr>
                              <m:ctrlPr>
                                <a:rPr lang="zh-CN" altLang="zh-CN"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pPr>
                            <m:e>
                              <m:d>
                                <m:dPr>
                                  <m:begChr m:val="‖"/>
                                  <m:endChr m:val="‖"/>
                                  <m:ctrlPr>
                                    <a:rPr lang="zh-CN" altLang="zh-CN"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dPr>
                                <m:e>
                                  <m:r>
                                    <a:rPr lang="en-US" altLang="zh-CN" b="1" i="1">
                                      <a:solidFill>
                                        <a:srgbClr val="FF0000"/>
                                      </a:solidFill>
                                      <a:latin typeface="Cambria Math" panose="02040503050406030204" pitchFamily="18" charset="0"/>
                                      <a:ea typeface="楷体-简" panose="02010600040101010101" pitchFamily="2" charset="-122"/>
                                      <a:cs typeface="宋体" panose="02010600030101010101" pitchFamily="2" charset="-122"/>
                                    </a:rPr>
                                    <m:t>𝝎</m:t>
                                  </m:r>
                                </m:e>
                              </m:d>
                            </m:e>
                            <m:sup>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2</m:t>
                              </m:r>
                            </m:sup>
                          </m:sSup>
                        </m:e>
                      </m:func>
                    </m:oMath>
                  </m:oMathPara>
                </a14:m>
                <a:endParaRPr lang="zh-CN" altLang="zh-CN" dirty="0">
                  <a:latin typeface="宋体" panose="02010600030101010101" pitchFamily="2" charset="-122"/>
                  <a:ea typeface="宋体" panose="02010600030101010101" pitchFamily="2" charset="-122"/>
                  <a:cs typeface="宋体" panose="02010600030101010101" pitchFamily="2" charset="-122"/>
                </a:endParaRPr>
              </a:p>
              <a:p>
                <a14:m>
                  <m:oMathPara xmlns:m="http://schemas.openxmlformats.org/officeDocument/2006/math">
                    <m:oMathParaPr>
                      <m:jc m:val="centerGroup"/>
                    </m:oMathParaPr>
                    <m:oMath xmlns:m="http://schemas.openxmlformats.org/officeDocument/2006/math">
                      <m:r>
                        <m:rPr>
                          <m:sty m:val="p"/>
                        </m:rP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s</m:t>
                      </m:r>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m:t>
                      </m:r>
                      <m:r>
                        <m:rPr>
                          <m:sty m:val="p"/>
                        </m:rP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t</m:t>
                      </m:r>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    </m:t>
                      </m:r>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3</m:t>
                      </m:r>
                      <m:sSub>
                        <m:sSubPr>
                          <m:ctrlPr>
                            <a:rPr lang="zh-CN" altLang="zh-CN"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1</m:t>
                          </m:r>
                        </m:sub>
                      </m:sSub>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+3</m:t>
                      </m:r>
                      <m:sSub>
                        <m:sSubPr>
                          <m:ctrlPr>
                            <a:rPr lang="zh-CN" altLang="zh-CN"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2</m:t>
                          </m:r>
                        </m:sub>
                      </m:sSub>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𝛾</m:t>
                      </m:r>
                      <m:r>
                        <m:rPr>
                          <m:aln/>
                        </m:rP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1</m:t>
                      </m:r>
                    </m:oMath>
                    <m:oMath xmlns:m="http://schemas.openxmlformats.org/officeDocument/2006/math">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4</m:t>
                      </m:r>
                      <m:sSub>
                        <m:sSubPr>
                          <m:ctrlPr>
                            <a:rPr lang="zh-CN" altLang="zh-CN"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1</m:t>
                          </m:r>
                        </m:sub>
                      </m:sSub>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+3</m:t>
                      </m:r>
                      <m:sSub>
                        <m:sSubPr>
                          <m:ctrlPr>
                            <a:rPr lang="zh-CN" altLang="zh-CN"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2</m:t>
                          </m:r>
                        </m:sub>
                      </m:sSub>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𝛾</m:t>
                      </m:r>
                      <m:r>
                        <m:rPr>
                          <m:aln/>
                        </m:rP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1</m:t>
                      </m:r>
                    </m:oMath>
                    <m:oMath xmlns:m="http://schemas.openxmlformats.org/officeDocument/2006/math">
                      <m:sSub>
                        <m:sSubPr>
                          <m:ctrlPr>
                            <a:rPr lang="zh-CN" altLang="zh-CN"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1</m:t>
                          </m:r>
                        </m:sub>
                      </m:sSub>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m:t>
                      </m:r>
                      <m:sSub>
                        <m:sSubPr>
                          <m:ctrlPr>
                            <a:rPr lang="zh-CN" altLang="zh-CN"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2</m:t>
                          </m:r>
                        </m:sub>
                      </m:sSub>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𝛾</m:t>
                      </m:r>
                      <m:r>
                        <m:rPr>
                          <m:aln/>
                        </m:rP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i="1">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a:solidFill>
                            <a:srgbClr val="FF0000"/>
                          </a:solidFill>
                          <a:latin typeface="Cambria Math" panose="02040503050406030204" pitchFamily="18" charset="0"/>
                          <a:ea typeface="楷体-简" panose="02010600040101010101" pitchFamily="2" charset="-122"/>
                          <a:cs typeface="宋体" panose="02010600030101010101" pitchFamily="2" charset="-122"/>
                        </a:rPr>
                        <m:t>1</m:t>
                      </m:r>
                    </m:oMath>
                  </m:oMathPara>
                </a14:m>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3" name="矩形 2">
                <a:extLst>
                  <a:ext uri="{FF2B5EF4-FFF2-40B4-BE49-F238E27FC236}">
                    <a16:creationId xmlns:a16="http://schemas.microsoft.com/office/drawing/2014/main" id="{CC358E3F-C1D0-FC49-A2B7-CDA53745C274}"/>
                  </a:ext>
                </a:extLst>
              </p:cNvPr>
              <p:cNvSpPr>
                <a:spLocks noRot="1" noChangeAspect="1" noMove="1" noResize="1" noEditPoints="1" noAdjustHandles="1" noChangeArrowheads="1" noChangeShapeType="1" noTextEdit="1"/>
              </p:cNvSpPr>
              <p:nvPr/>
            </p:nvSpPr>
            <p:spPr>
              <a:xfrm>
                <a:off x="1676400" y="4004797"/>
                <a:ext cx="6096000" cy="1891800"/>
              </a:xfrm>
              <a:prstGeom prst="rect">
                <a:avLst/>
              </a:prstGeom>
              <a:blipFill>
                <a:blip r:embed="rId6"/>
                <a:stretch>
                  <a:fillRect b="-2000"/>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D54A94FB-4C15-4B4E-9B74-0E39DCE3FC4F}"/>
              </a:ext>
            </a:extLst>
          </p:cNvPr>
          <p:cNvPicPr>
            <a:picLocks noChangeAspect="1"/>
          </p:cNvPicPr>
          <p:nvPr/>
        </p:nvPicPr>
        <p:blipFill>
          <a:blip r:embed="rId7"/>
          <a:stretch>
            <a:fillRect/>
          </a:stretch>
        </p:blipFill>
        <p:spPr>
          <a:xfrm>
            <a:off x="8509819" y="2895494"/>
            <a:ext cx="3477742" cy="3193297"/>
          </a:xfrm>
          <a:prstGeom prst="rect">
            <a:avLst/>
          </a:prstGeom>
        </p:spPr>
      </p:pic>
      <p:pic>
        <p:nvPicPr>
          <p:cNvPr id="4" name="音频 3">
            <a:hlinkClick r:id="" action="ppaction://media"/>
            <a:extLst>
              <a:ext uri="{FF2B5EF4-FFF2-40B4-BE49-F238E27FC236}">
                <a16:creationId xmlns:a16="http://schemas.microsoft.com/office/drawing/2014/main" id="{A5534A86-086D-8541-82C7-9845CE34E37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91955647"/>
      </p:ext>
    </p:extLst>
  </p:cSld>
  <p:clrMapOvr>
    <a:masterClrMapping/>
  </p:clrMapOvr>
  <mc:AlternateContent xmlns:mc="http://schemas.openxmlformats.org/markup-compatibility/2006">
    <mc:Choice xmlns:p14="http://schemas.microsoft.com/office/powerpoint/2010/main" Requires="p14">
      <p:transition p14:dur="0" advTm="59125"/>
    </mc:Choice>
    <mc:Fallback>
      <p:transition advTm="59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0" y="557868"/>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139001"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第四章 支持向量机</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345870" y="1809260"/>
            <a:ext cx="8864498" cy="131683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试写出经过拉格朗日对偶处理后的优化问题的数学形式，包含目标函数与约束条件；</a:t>
            </a: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 name="图片 1">
            <a:extLst>
              <a:ext uri="{FF2B5EF4-FFF2-40B4-BE49-F238E27FC236}">
                <a16:creationId xmlns:a16="http://schemas.microsoft.com/office/drawing/2014/main" id="{65A7CCD8-AD07-B449-94E4-52AF61CC8F46}"/>
              </a:ext>
            </a:extLst>
          </p:cNvPr>
          <p:cNvPicPr>
            <a:picLocks noChangeAspect="1"/>
          </p:cNvPicPr>
          <p:nvPr/>
        </p:nvPicPr>
        <p:blipFill>
          <a:blip r:embed="rId5"/>
          <a:stretch>
            <a:fillRect/>
          </a:stretch>
        </p:blipFill>
        <p:spPr>
          <a:xfrm>
            <a:off x="8509819" y="2895494"/>
            <a:ext cx="3477742" cy="3193297"/>
          </a:xfrm>
          <a:prstGeom prst="rect">
            <a:avLst/>
          </a:prstGeom>
        </p:spPr>
      </p:pic>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CC358E3F-C1D0-FC49-A2B7-CDA53745C274}"/>
                  </a:ext>
                </a:extLst>
              </p:cNvPr>
              <p:cNvSpPr/>
              <p:nvPr/>
            </p:nvSpPr>
            <p:spPr>
              <a:xfrm>
                <a:off x="422637" y="2942913"/>
                <a:ext cx="8470490" cy="3212418"/>
              </a:xfrm>
              <a:prstGeom prst="rect">
                <a:avLst/>
              </a:prstGeom>
            </p:spPr>
            <p:txBody>
              <a:bodyPr wrap="square">
                <a:spAutoFit/>
              </a:bodyPr>
              <a:lstStyle/>
              <a:p>
                <a:r>
                  <a:rPr lang="zh-CN" altLang="zh-CN" sz="1800" dirty="0">
                    <a:solidFill>
                      <a:srgbClr val="E73A1C"/>
                    </a:solidFill>
                  </a:rPr>
                  <a:t>答：</a:t>
                </a:r>
              </a:p>
              <a:p>
                <a:pPr/>
                <a14:m>
                  <m:oMathPara xmlns:m="http://schemas.openxmlformats.org/officeDocument/2006/math">
                    <m:oMathParaPr>
                      <m:jc m:val="centerGroup"/>
                    </m:oMathParaPr>
                    <m:oMath xmlns:m="http://schemas.openxmlformats.org/officeDocument/2006/math">
                      <m:func>
                        <m:funcPr>
                          <m:ctrlPr>
                            <a:rPr lang="zh-CN" altLang="zh-CN" sz="1800" i="1">
                              <a:solidFill>
                                <a:srgbClr val="E73A1C"/>
                              </a:solidFill>
                              <a:latin typeface="Cambria Math" panose="02040503050406030204" pitchFamily="18" charset="0"/>
                            </a:rPr>
                          </m:ctrlPr>
                        </m:funcPr>
                        <m:fName>
                          <m:r>
                            <m:rPr>
                              <m:sty m:val="p"/>
                            </m:rPr>
                            <a:rPr lang="en-US" altLang="zh-CN" sz="1800">
                              <a:solidFill>
                                <a:srgbClr val="E73A1C"/>
                              </a:solidFill>
                              <a:latin typeface="Cambria Math" panose="02040503050406030204" pitchFamily="18" charset="0"/>
                            </a:rPr>
                            <m:t>max</m:t>
                          </m:r>
                        </m:fName>
                        <m:e>
                          <m:nary>
                            <m:naryPr>
                              <m:chr m:val="∑"/>
                              <m:ctrlPr>
                                <a:rPr lang="zh-CN" altLang="zh-CN" sz="1800" i="1">
                                  <a:solidFill>
                                    <a:srgbClr val="E73A1C"/>
                                  </a:solidFill>
                                  <a:latin typeface="Cambria Math" panose="02040503050406030204" pitchFamily="18" charset="0"/>
                                </a:rPr>
                              </m:ctrlPr>
                            </m:naryPr>
                            <m:sub>
                              <m:r>
                                <a:rPr lang="en-US" altLang="zh-CN" sz="1800" i="1">
                                  <a:solidFill>
                                    <a:srgbClr val="E73A1C"/>
                                  </a:solidFill>
                                  <a:latin typeface="Cambria Math" panose="02040503050406030204" pitchFamily="18" charset="0"/>
                                </a:rPr>
                                <m:t>𝑖</m:t>
                              </m:r>
                              <m:r>
                                <a:rPr lang="en-US" altLang="zh-CN" sz="1800" i="1">
                                  <a:solidFill>
                                    <a:srgbClr val="E73A1C"/>
                                  </a:solidFill>
                                  <a:latin typeface="Cambria Math" panose="02040503050406030204" pitchFamily="18" charset="0"/>
                                </a:rPr>
                                <m:t>=1</m:t>
                              </m:r>
                            </m:sub>
                            <m:sup>
                              <m:r>
                                <a:rPr lang="en-US" altLang="zh-CN" sz="1800" i="1">
                                  <a:solidFill>
                                    <a:srgbClr val="E73A1C"/>
                                  </a:solidFill>
                                  <a:latin typeface="Cambria Math" panose="02040503050406030204" pitchFamily="18" charset="0"/>
                                </a:rPr>
                                <m:t>3</m:t>
                              </m:r>
                            </m:sup>
                            <m:e>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𝑖</m:t>
                                  </m:r>
                                </m:sub>
                              </m:sSub>
                            </m:e>
                          </m:nary>
                          <m:r>
                            <a:rPr lang="en-US" altLang="zh-CN" sz="1800" i="1">
                              <a:solidFill>
                                <a:srgbClr val="E73A1C"/>
                              </a:solidFill>
                              <a:latin typeface="Cambria Math" panose="02040503050406030204" pitchFamily="18" charset="0"/>
                            </a:rPr>
                            <m:t>−</m:t>
                          </m:r>
                          <m:f>
                            <m:fPr>
                              <m:ctrlPr>
                                <a:rPr lang="zh-CN" altLang="zh-CN" sz="1800" i="1">
                                  <a:solidFill>
                                    <a:srgbClr val="E73A1C"/>
                                  </a:solidFill>
                                  <a:latin typeface="Cambria Math" panose="02040503050406030204" pitchFamily="18" charset="0"/>
                                </a:rPr>
                              </m:ctrlPr>
                            </m:fPr>
                            <m:num>
                              <m:r>
                                <a:rPr lang="en-US" altLang="zh-CN" sz="1800">
                                  <a:solidFill>
                                    <a:srgbClr val="E73A1C"/>
                                  </a:solidFill>
                                  <a:latin typeface="Cambria Math" panose="02040503050406030204" pitchFamily="18" charset="0"/>
                                </a:rPr>
                                <m:t>1</m:t>
                              </m:r>
                            </m:num>
                            <m:den>
                              <m:r>
                                <a:rPr lang="en-US" altLang="zh-CN" sz="1800">
                                  <a:solidFill>
                                    <a:srgbClr val="E73A1C"/>
                                  </a:solidFill>
                                  <a:latin typeface="Cambria Math" panose="02040503050406030204" pitchFamily="18" charset="0"/>
                                </a:rPr>
                                <m:t>2</m:t>
                              </m:r>
                            </m:den>
                          </m:f>
                          <m:nary>
                            <m:naryPr>
                              <m:chr m:val="∑"/>
                              <m:limLoc m:val="undOvr"/>
                              <m:ctrlPr>
                                <a:rPr lang="zh-CN" altLang="zh-CN" sz="1800" i="1">
                                  <a:solidFill>
                                    <a:srgbClr val="E73A1C"/>
                                  </a:solidFill>
                                  <a:latin typeface="Cambria Math" panose="02040503050406030204" pitchFamily="18" charset="0"/>
                                </a:rPr>
                              </m:ctrlPr>
                            </m:naryPr>
                            <m:sub>
                              <m:r>
                                <a:rPr lang="en-US" altLang="zh-CN" sz="1800" i="1">
                                  <a:solidFill>
                                    <a:srgbClr val="E73A1C"/>
                                  </a:solidFill>
                                  <a:latin typeface="Cambria Math" panose="02040503050406030204" pitchFamily="18" charset="0"/>
                                </a:rPr>
                                <m:t>𝑖</m:t>
                              </m:r>
                              <m:r>
                                <a:rPr lang="en-US" altLang="zh-CN" sz="1800">
                                  <a:solidFill>
                                    <a:srgbClr val="E73A1C"/>
                                  </a:solidFill>
                                  <a:latin typeface="Cambria Math" panose="02040503050406030204" pitchFamily="18" charset="0"/>
                                </a:rPr>
                                <m:t>=1</m:t>
                              </m:r>
                            </m:sub>
                            <m:sup>
                              <m:r>
                                <a:rPr lang="en-US" altLang="zh-CN" sz="1800">
                                  <a:solidFill>
                                    <a:srgbClr val="E73A1C"/>
                                  </a:solidFill>
                                  <a:latin typeface="Cambria Math" panose="02040503050406030204" pitchFamily="18" charset="0"/>
                                </a:rPr>
                                <m:t>3</m:t>
                              </m:r>
                            </m:sup>
                            <m:e>
                              <m:nary>
                                <m:naryPr>
                                  <m:chr m:val="∑"/>
                                  <m:limLoc m:val="undOvr"/>
                                  <m:ctrlPr>
                                    <a:rPr lang="zh-CN" altLang="zh-CN" sz="1800" i="1">
                                      <a:solidFill>
                                        <a:srgbClr val="E73A1C"/>
                                      </a:solidFill>
                                      <a:latin typeface="Cambria Math" panose="02040503050406030204" pitchFamily="18" charset="0"/>
                                    </a:rPr>
                                  </m:ctrlPr>
                                </m:naryPr>
                                <m:sub>
                                  <m:r>
                                    <a:rPr lang="en-US" altLang="zh-CN" sz="1800" i="1">
                                      <a:solidFill>
                                        <a:srgbClr val="E73A1C"/>
                                      </a:solidFill>
                                      <a:latin typeface="Cambria Math" panose="02040503050406030204" pitchFamily="18" charset="0"/>
                                    </a:rPr>
                                    <m:t>𝑗</m:t>
                                  </m:r>
                                  <m:r>
                                    <a:rPr lang="en-US" altLang="zh-CN" sz="1800">
                                      <a:solidFill>
                                        <a:srgbClr val="E73A1C"/>
                                      </a:solidFill>
                                      <a:latin typeface="Cambria Math" panose="02040503050406030204" pitchFamily="18" charset="0"/>
                                    </a:rPr>
                                    <m:t>=1</m:t>
                                  </m:r>
                                </m:sub>
                                <m:sup>
                                  <m:r>
                                    <a:rPr lang="en-US" altLang="zh-CN" sz="1800">
                                      <a:solidFill>
                                        <a:srgbClr val="E73A1C"/>
                                      </a:solidFill>
                                      <a:latin typeface="Cambria Math" panose="02040503050406030204" pitchFamily="18" charset="0"/>
                                    </a:rPr>
                                    <m:t>3</m:t>
                                  </m:r>
                                </m:sup>
                                <m:e>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𝑖</m:t>
                                      </m:r>
                                    </m:sub>
                                  </m:sSub>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𝑗</m:t>
                                      </m:r>
                                    </m:sub>
                                  </m:sSub>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𝑦</m:t>
                                      </m:r>
                                    </m:e>
                                    <m:sub>
                                      <m:r>
                                        <a:rPr lang="en-US" altLang="zh-CN" sz="1800" i="1">
                                          <a:solidFill>
                                            <a:srgbClr val="E73A1C"/>
                                          </a:solidFill>
                                          <a:latin typeface="Cambria Math" panose="02040503050406030204" pitchFamily="18" charset="0"/>
                                        </a:rPr>
                                        <m:t>𝑖</m:t>
                                      </m:r>
                                    </m:sub>
                                  </m:sSub>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𝑦</m:t>
                                      </m:r>
                                    </m:e>
                                    <m:sub>
                                      <m:r>
                                        <a:rPr lang="en-US" altLang="zh-CN" sz="1800" i="1">
                                          <a:solidFill>
                                            <a:srgbClr val="E73A1C"/>
                                          </a:solidFill>
                                          <a:latin typeface="Cambria Math" panose="02040503050406030204" pitchFamily="18" charset="0"/>
                                        </a:rPr>
                                        <m:t>𝑗</m:t>
                                      </m:r>
                                    </m:sub>
                                  </m:sSub>
                                  <m:sSubSup>
                                    <m:sSubSupPr>
                                      <m:ctrlPr>
                                        <a:rPr lang="zh-CN" altLang="zh-CN" sz="1800" i="1">
                                          <a:solidFill>
                                            <a:srgbClr val="E73A1C"/>
                                          </a:solidFill>
                                          <a:latin typeface="Cambria Math" panose="02040503050406030204" pitchFamily="18" charset="0"/>
                                        </a:rPr>
                                      </m:ctrlPr>
                                    </m:sSubSupPr>
                                    <m:e>
                                      <m:r>
                                        <a:rPr lang="en-US" altLang="zh-CN" sz="1800" b="1" i="1">
                                          <a:solidFill>
                                            <a:srgbClr val="E73A1C"/>
                                          </a:solidFill>
                                          <a:latin typeface="Cambria Math" panose="02040503050406030204" pitchFamily="18" charset="0"/>
                                        </a:rPr>
                                        <m:t>𝒙</m:t>
                                      </m:r>
                                    </m:e>
                                    <m:sub>
                                      <m:r>
                                        <a:rPr lang="en-US" altLang="zh-CN" sz="1800" i="1">
                                          <a:solidFill>
                                            <a:srgbClr val="E73A1C"/>
                                          </a:solidFill>
                                          <a:latin typeface="Cambria Math" panose="02040503050406030204" pitchFamily="18" charset="0"/>
                                        </a:rPr>
                                        <m:t>𝑖</m:t>
                                      </m:r>
                                    </m:sub>
                                    <m:sup>
                                      <m:r>
                                        <a:rPr lang="en-US" altLang="zh-CN" sz="1800" i="1">
                                          <a:solidFill>
                                            <a:srgbClr val="E73A1C"/>
                                          </a:solidFill>
                                          <a:latin typeface="Cambria Math" panose="02040503050406030204" pitchFamily="18" charset="0"/>
                                        </a:rPr>
                                        <m:t>𝑇</m:t>
                                      </m:r>
                                    </m:sup>
                                  </m:sSubSup>
                                  <m:sSub>
                                    <m:sSubPr>
                                      <m:ctrlPr>
                                        <a:rPr lang="zh-CN" altLang="zh-CN" sz="1800" i="1">
                                          <a:solidFill>
                                            <a:srgbClr val="E73A1C"/>
                                          </a:solidFill>
                                          <a:latin typeface="Cambria Math" panose="02040503050406030204" pitchFamily="18" charset="0"/>
                                        </a:rPr>
                                      </m:ctrlPr>
                                    </m:sSubPr>
                                    <m:e>
                                      <m:r>
                                        <a:rPr lang="en-US" altLang="zh-CN" sz="1800" b="1" i="1">
                                          <a:solidFill>
                                            <a:srgbClr val="E73A1C"/>
                                          </a:solidFill>
                                          <a:latin typeface="Cambria Math" panose="02040503050406030204" pitchFamily="18" charset="0"/>
                                        </a:rPr>
                                        <m:t>𝒙</m:t>
                                      </m:r>
                                    </m:e>
                                    <m:sub>
                                      <m:r>
                                        <a:rPr lang="en-US" altLang="zh-CN" sz="1800" i="1">
                                          <a:solidFill>
                                            <a:srgbClr val="E73A1C"/>
                                          </a:solidFill>
                                          <a:latin typeface="Cambria Math" panose="02040503050406030204" pitchFamily="18" charset="0"/>
                                        </a:rPr>
                                        <m:t>𝑗</m:t>
                                      </m:r>
                                    </m:sub>
                                  </m:sSub>
                                </m:e>
                              </m:nary>
                            </m:e>
                          </m:nary>
                        </m:e>
                      </m:func>
                    </m:oMath>
                    <m:oMath xmlns:m="http://schemas.openxmlformats.org/officeDocument/2006/math">
                      <m:r>
                        <a:rPr lang="en-US" altLang="zh-CN" sz="1800" i="1">
                          <a:solidFill>
                            <a:srgbClr val="E73A1C"/>
                          </a:solidFill>
                          <a:latin typeface="Cambria Math" panose="02040503050406030204" pitchFamily="18" charset="0"/>
                        </a:rPr>
                        <m:t>𝑠</m:t>
                      </m:r>
                      <m:r>
                        <a:rPr lang="en-US" altLang="zh-CN" sz="1800">
                          <a:solidFill>
                            <a:srgbClr val="E73A1C"/>
                          </a:solidFill>
                          <a:latin typeface="Cambria Math" panose="02040503050406030204" pitchFamily="18" charset="0"/>
                        </a:rPr>
                        <m:t>.</m:t>
                      </m:r>
                      <m:r>
                        <a:rPr lang="en-US" altLang="zh-CN" sz="1800" i="1">
                          <a:solidFill>
                            <a:srgbClr val="E73A1C"/>
                          </a:solidFill>
                          <a:latin typeface="Cambria Math" panose="02040503050406030204" pitchFamily="18" charset="0"/>
                        </a:rPr>
                        <m:t>𝑡</m:t>
                      </m:r>
                      <m:r>
                        <a:rPr lang="en-US" altLang="zh-CN" sz="1800">
                          <a:solidFill>
                            <a:srgbClr val="E73A1C"/>
                          </a:solidFill>
                          <a:latin typeface="Cambria Math" panose="02040503050406030204" pitchFamily="18" charset="0"/>
                        </a:rPr>
                        <m:t>. ,  </m:t>
                      </m:r>
                      <m:nary>
                        <m:naryPr>
                          <m:chr m:val="∑"/>
                          <m:ctrlPr>
                            <a:rPr lang="zh-CN" altLang="zh-CN" sz="1800" i="1">
                              <a:solidFill>
                                <a:srgbClr val="E73A1C"/>
                              </a:solidFill>
                              <a:latin typeface="Cambria Math" panose="02040503050406030204" pitchFamily="18" charset="0"/>
                            </a:rPr>
                          </m:ctrlPr>
                        </m:naryPr>
                        <m:sub>
                          <m:r>
                            <a:rPr lang="en-US" altLang="zh-CN" sz="1800" i="1">
                              <a:solidFill>
                                <a:srgbClr val="E73A1C"/>
                              </a:solidFill>
                              <a:latin typeface="Cambria Math" panose="02040503050406030204" pitchFamily="18" charset="0"/>
                            </a:rPr>
                            <m:t>𝑖</m:t>
                          </m:r>
                          <m:r>
                            <a:rPr lang="en-US" altLang="zh-CN" sz="1800" i="1">
                              <a:solidFill>
                                <a:srgbClr val="E73A1C"/>
                              </a:solidFill>
                              <a:latin typeface="Cambria Math" panose="02040503050406030204" pitchFamily="18" charset="0"/>
                            </a:rPr>
                            <m:t>=1</m:t>
                          </m:r>
                        </m:sub>
                        <m:sup>
                          <m:r>
                            <a:rPr lang="en-US" altLang="zh-CN" sz="1800" i="1">
                              <a:solidFill>
                                <a:srgbClr val="E73A1C"/>
                              </a:solidFill>
                              <a:latin typeface="Cambria Math" panose="02040503050406030204" pitchFamily="18" charset="0"/>
                            </a:rPr>
                            <m:t>3</m:t>
                          </m:r>
                        </m:sup>
                        <m:e>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𝑖</m:t>
                              </m:r>
                            </m:sub>
                          </m:sSub>
                        </m:e>
                      </m:nary>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𝑦</m:t>
                          </m:r>
                        </m:e>
                        <m:sub>
                          <m:r>
                            <a:rPr lang="en-US" altLang="zh-CN" sz="1800" i="1">
                              <a:solidFill>
                                <a:srgbClr val="E73A1C"/>
                              </a:solidFill>
                              <a:latin typeface="Cambria Math" panose="02040503050406030204" pitchFamily="18" charset="0"/>
                            </a:rPr>
                            <m:t>𝑖</m:t>
                          </m:r>
                        </m:sub>
                      </m:sSub>
                      <m:r>
                        <m:rPr>
                          <m:aln/>
                        </m:rPr>
                        <a:rPr lang="en-US" altLang="zh-CN" sz="1800" i="1">
                          <a:solidFill>
                            <a:srgbClr val="E73A1C"/>
                          </a:solidFill>
                          <a:latin typeface="Cambria Math" panose="02040503050406030204" pitchFamily="18" charset="0"/>
                        </a:rPr>
                        <m:t>=</m:t>
                      </m:r>
                      <m:r>
                        <a:rPr lang="en-US" altLang="zh-CN" sz="1800" i="1">
                          <a:solidFill>
                            <a:srgbClr val="E73A1C"/>
                          </a:solidFill>
                          <a:latin typeface="Cambria Math" panose="02040503050406030204" pitchFamily="18" charset="0"/>
                        </a:rPr>
                        <m:t>0</m:t>
                      </m:r>
                      <m:r>
                        <a:rPr lang="en-US" altLang="zh-CN" sz="1800" b="0" i="1" smtClean="0">
                          <a:solidFill>
                            <a:srgbClr val="E73A1C"/>
                          </a:solidFill>
                          <a:latin typeface="Cambria Math" panose="02040503050406030204" pitchFamily="18" charset="0"/>
                        </a:rPr>
                        <m:t>;</m:t>
                      </m:r>
                      <m:r>
                        <a:rPr lang="zh-CN" altLang="en-US" sz="1800" b="0" i="1" smtClean="0">
                          <a:solidFill>
                            <a:srgbClr val="E73A1C"/>
                          </a:solidFill>
                          <a:latin typeface="Cambria Math" panose="02040503050406030204" pitchFamily="18" charset="0"/>
                        </a:rPr>
                        <m:t>  </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𝑖</m:t>
                          </m:r>
                        </m:sub>
                      </m:sSub>
                      <m:r>
                        <m:rPr>
                          <m:aln/>
                        </m:rPr>
                        <a:rPr lang="en-US" altLang="zh-CN" sz="1800">
                          <a:solidFill>
                            <a:srgbClr val="E73A1C"/>
                          </a:solidFill>
                          <a:latin typeface="Cambria Math" panose="02040503050406030204" pitchFamily="18" charset="0"/>
                        </a:rPr>
                        <m:t>≥</m:t>
                      </m:r>
                      <m:r>
                        <a:rPr lang="en-US" altLang="zh-CN" sz="1800">
                          <a:solidFill>
                            <a:srgbClr val="E73A1C"/>
                          </a:solidFill>
                          <a:latin typeface="Cambria Math" panose="02040503050406030204" pitchFamily="18" charset="0"/>
                        </a:rPr>
                        <m:t>0,  </m:t>
                      </m:r>
                      <m:r>
                        <a:rPr lang="en-US" altLang="zh-CN" sz="1800" i="1">
                          <a:solidFill>
                            <a:srgbClr val="E73A1C"/>
                          </a:solidFill>
                          <a:latin typeface="Cambria Math" panose="02040503050406030204" pitchFamily="18" charset="0"/>
                        </a:rPr>
                        <m:t>𝑖</m:t>
                      </m:r>
                      <m:r>
                        <a:rPr lang="en-US" altLang="zh-CN" sz="1800">
                          <a:solidFill>
                            <a:srgbClr val="E73A1C"/>
                          </a:solidFill>
                          <a:latin typeface="Cambria Math" panose="02040503050406030204" pitchFamily="18" charset="0"/>
                        </a:rPr>
                        <m:t>=1,2,3</m:t>
                      </m:r>
                    </m:oMath>
                  </m:oMathPara>
                </a14:m>
                <a:endParaRPr lang="zh-CN" altLang="zh-CN" sz="1800" dirty="0">
                  <a:solidFill>
                    <a:srgbClr val="E73A1C"/>
                  </a:solidFill>
                </a:endParaRPr>
              </a:p>
              <a:p>
                <a:pPr>
                  <a:lnSpc>
                    <a:spcPct val="150000"/>
                  </a:lnSpc>
                </a:pPr>
                <a:r>
                  <a:rPr lang="zh-CN" altLang="zh-CN" sz="1800" dirty="0">
                    <a:solidFill>
                      <a:srgbClr val="E73A1C"/>
                    </a:solidFill>
                  </a:rPr>
                  <a:t>代入</a:t>
                </a:r>
                <a14:m>
                  <m:oMath xmlns:m="http://schemas.openxmlformats.org/officeDocument/2006/math">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𝑦</m:t>
                        </m:r>
                      </m:e>
                      <m:sub>
                        <m:r>
                          <a:rPr lang="en-US" altLang="zh-CN" sz="1800" i="1">
                            <a:solidFill>
                              <a:srgbClr val="E73A1C"/>
                            </a:solidFill>
                            <a:latin typeface="Cambria Math" panose="02040503050406030204" pitchFamily="18" charset="0"/>
                          </a:rPr>
                          <m:t>1</m:t>
                        </m:r>
                      </m:sub>
                    </m:sSub>
                    <m:r>
                      <a:rPr lang="en-US" altLang="zh-CN" sz="1800" i="1">
                        <a:solidFill>
                          <a:srgbClr val="E73A1C"/>
                        </a:solidFill>
                        <a:latin typeface="Cambria Math" panose="02040503050406030204" pitchFamily="18" charset="0"/>
                      </a:rPr>
                      <m:t>=1,</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𝑦</m:t>
                        </m:r>
                      </m:e>
                      <m:sub>
                        <m:r>
                          <a:rPr lang="en-US" altLang="zh-CN" sz="1800" i="1">
                            <a:solidFill>
                              <a:srgbClr val="E73A1C"/>
                            </a:solidFill>
                            <a:latin typeface="Cambria Math" panose="02040503050406030204" pitchFamily="18" charset="0"/>
                          </a:rPr>
                          <m:t>2</m:t>
                        </m:r>
                      </m:sub>
                    </m:sSub>
                    <m:r>
                      <a:rPr lang="en-US" altLang="zh-CN" sz="1800" i="1">
                        <a:solidFill>
                          <a:srgbClr val="E73A1C"/>
                        </a:solidFill>
                        <a:latin typeface="Cambria Math" panose="02040503050406030204" pitchFamily="18" charset="0"/>
                      </a:rPr>
                      <m:t>=1,</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𝑦</m:t>
                        </m:r>
                      </m:e>
                      <m:sub>
                        <m:r>
                          <a:rPr lang="en-US" altLang="zh-CN" sz="1800" i="1">
                            <a:solidFill>
                              <a:srgbClr val="E73A1C"/>
                            </a:solidFill>
                            <a:latin typeface="Cambria Math" panose="02040503050406030204" pitchFamily="18" charset="0"/>
                          </a:rPr>
                          <m:t>3</m:t>
                        </m:r>
                      </m:sub>
                    </m:sSub>
                    <m:r>
                      <a:rPr lang="en-US" altLang="zh-CN" sz="1800" i="1">
                        <a:solidFill>
                          <a:srgbClr val="E73A1C"/>
                        </a:solidFill>
                        <a:latin typeface="Cambria Math" panose="02040503050406030204" pitchFamily="18" charset="0"/>
                      </a:rPr>
                      <m:t>=−1;</m:t>
                    </m:r>
                    <m:sSub>
                      <m:sSubPr>
                        <m:ctrlPr>
                          <a:rPr lang="zh-CN" altLang="zh-CN" sz="1800" i="1">
                            <a:solidFill>
                              <a:srgbClr val="E73A1C"/>
                            </a:solidFill>
                            <a:latin typeface="Cambria Math" panose="02040503050406030204" pitchFamily="18" charset="0"/>
                          </a:rPr>
                        </m:ctrlPr>
                      </m:sSubPr>
                      <m:e>
                        <m:r>
                          <a:rPr lang="en-US" altLang="zh-CN" sz="1800" b="1" i="1">
                            <a:solidFill>
                              <a:srgbClr val="E73A1C"/>
                            </a:solidFill>
                            <a:latin typeface="Cambria Math" panose="02040503050406030204" pitchFamily="18" charset="0"/>
                          </a:rPr>
                          <m:t>𝒙</m:t>
                        </m:r>
                      </m:e>
                      <m:sub>
                        <m:r>
                          <a:rPr lang="en-US" altLang="zh-CN" sz="1800" i="1">
                            <a:solidFill>
                              <a:srgbClr val="E73A1C"/>
                            </a:solidFill>
                            <a:latin typeface="Cambria Math" panose="02040503050406030204" pitchFamily="18" charset="0"/>
                          </a:rPr>
                          <m:t>1</m:t>
                        </m:r>
                      </m:sub>
                    </m:sSub>
                    <m:r>
                      <a:rPr lang="en-US" altLang="zh-CN" sz="1800" i="1">
                        <a:solidFill>
                          <a:srgbClr val="E73A1C"/>
                        </a:solidFill>
                        <a:latin typeface="Cambria Math" panose="02040503050406030204" pitchFamily="18" charset="0"/>
                      </a:rPr>
                      <m:t>=</m:t>
                    </m:r>
                    <m:sSup>
                      <m:sSupPr>
                        <m:ctrlPr>
                          <a:rPr lang="zh-CN" altLang="zh-CN" sz="1800" i="1">
                            <a:solidFill>
                              <a:srgbClr val="E73A1C"/>
                            </a:solidFill>
                            <a:latin typeface="Cambria Math" panose="02040503050406030204" pitchFamily="18" charset="0"/>
                          </a:rPr>
                        </m:ctrlPr>
                      </m:sSupPr>
                      <m:e>
                        <m:d>
                          <m:dPr>
                            <m:begChr m:val="["/>
                            <m:endChr m:val="]"/>
                            <m:ctrlPr>
                              <a:rPr lang="zh-CN" altLang="zh-CN" sz="1800" i="1">
                                <a:solidFill>
                                  <a:srgbClr val="E73A1C"/>
                                </a:solidFill>
                                <a:latin typeface="Cambria Math" panose="02040503050406030204" pitchFamily="18" charset="0"/>
                              </a:rPr>
                            </m:ctrlPr>
                          </m:dPr>
                          <m:e>
                            <m:r>
                              <a:rPr lang="en-US" altLang="zh-CN" sz="1800" i="1">
                                <a:solidFill>
                                  <a:srgbClr val="E73A1C"/>
                                </a:solidFill>
                                <a:latin typeface="Cambria Math" panose="02040503050406030204" pitchFamily="18" charset="0"/>
                              </a:rPr>
                              <m:t>3,3</m:t>
                            </m:r>
                          </m:e>
                        </m:d>
                      </m:e>
                      <m:sup>
                        <m:r>
                          <a:rPr lang="en-US" altLang="zh-CN" sz="1800" i="1">
                            <a:solidFill>
                              <a:srgbClr val="E73A1C"/>
                            </a:solidFill>
                            <a:latin typeface="Cambria Math" panose="02040503050406030204" pitchFamily="18" charset="0"/>
                          </a:rPr>
                          <m:t>𝑇</m:t>
                        </m:r>
                      </m:sup>
                    </m:sSup>
                    <m:r>
                      <a:rPr lang="en-US" altLang="zh-CN" sz="1800" i="1">
                        <a:solidFill>
                          <a:srgbClr val="E73A1C"/>
                        </a:solidFill>
                        <a:latin typeface="Cambria Math" panose="02040503050406030204" pitchFamily="18" charset="0"/>
                      </a:rPr>
                      <m:t>,</m:t>
                    </m:r>
                    <m:sSub>
                      <m:sSubPr>
                        <m:ctrlPr>
                          <a:rPr lang="zh-CN" altLang="zh-CN" sz="1800" i="1">
                            <a:solidFill>
                              <a:srgbClr val="E73A1C"/>
                            </a:solidFill>
                            <a:latin typeface="Cambria Math" panose="02040503050406030204" pitchFamily="18" charset="0"/>
                          </a:rPr>
                        </m:ctrlPr>
                      </m:sSubPr>
                      <m:e>
                        <m:r>
                          <a:rPr lang="en-US" altLang="zh-CN" sz="1800" b="1" i="1">
                            <a:solidFill>
                              <a:srgbClr val="E73A1C"/>
                            </a:solidFill>
                            <a:latin typeface="Cambria Math" panose="02040503050406030204" pitchFamily="18" charset="0"/>
                          </a:rPr>
                          <m:t>𝒙</m:t>
                        </m:r>
                      </m:e>
                      <m:sub>
                        <m:r>
                          <a:rPr lang="en-US" altLang="zh-CN" sz="1800" i="1">
                            <a:solidFill>
                              <a:srgbClr val="E73A1C"/>
                            </a:solidFill>
                            <a:latin typeface="Cambria Math" panose="02040503050406030204" pitchFamily="18" charset="0"/>
                          </a:rPr>
                          <m:t>2</m:t>
                        </m:r>
                      </m:sub>
                    </m:sSub>
                    <m:r>
                      <a:rPr lang="en-US" altLang="zh-CN" sz="1800" i="1">
                        <a:solidFill>
                          <a:srgbClr val="E73A1C"/>
                        </a:solidFill>
                        <a:latin typeface="Cambria Math" panose="02040503050406030204" pitchFamily="18" charset="0"/>
                      </a:rPr>
                      <m:t>=</m:t>
                    </m:r>
                    <m:sSup>
                      <m:sSupPr>
                        <m:ctrlPr>
                          <a:rPr lang="zh-CN" altLang="zh-CN" sz="1800" i="1">
                            <a:solidFill>
                              <a:srgbClr val="E73A1C"/>
                            </a:solidFill>
                            <a:latin typeface="Cambria Math" panose="02040503050406030204" pitchFamily="18" charset="0"/>
                          </a:rPr>
                        </m:ctrlPr>
                      </m:sSupPr>
                      <m:e>
                        <m:d>
                          <m:dPr>
                            <m:begChr m:val="["/>
                            <m:endChr m:val="]"/>
                            <m:ctrlPr>
                              <a:rPr lang="zh-CN" altLang="zh-CN" sz="1800" i="1">
                                <a:solidFill>
                                  <a:srgbClr val="E73A1C"/>
                                </a:solidFill>
                                <a:latin typeface="Cambria Math" panose="02040503050406030204" pitchFamily="18" charset="0"/>
                              </a:rPr>
                            </m:ctrlPr>
                          </m:dPr>
                          <m:e>
                            <m:r>
                              <a:rPr lang="en-US" altLang="zh-CN" sz="1800" i="1">
                                <a:solidFill>
                                  <a:srgbClr val="E73A1C"/>
                                </a:solidFill>
                                <a:latin typeface="Cambria Math" panose="02040503050406030204" pitchFamily="18" charset="0"/>
                              </a:rPr>
                              <m:t>4,3</m:t>
                            </m:r>
                          </m:e>
                        </m:d>
                      </m:e>
                      <m:sup>
                        <m:r>
                          <a:rPr lang="en-US" altLang="zh-CN" sz="1800" i="1">
                            <a:solidFill>
                              <a:srgbClr val="E73A1C"/>
                            </a:solidFill>
                            <a:latin typeface="Cambria Math" panose="02040503050406030204" pitchFamily="18" charset="0"/>
                          </a:rPr>
                          <m:t>𝑇</m:t>
                        </m:r>
                      </m:sup>
                    </m:sSup>
                    <m:r>
                      <a:rPr lang="en-US" altLang="zh-CN" sz="1800" i="1">
                        <a:solidFill>
                          <a:srgbClr val="E73A1C"/>
                        </a:solidFill>
                        <a:latin typeface="Cambria Math" panose="02040503050406030204" pitchFamily="18" charset="0"/>
                      </a:rPr>
                      <m:t>,</m:t>
                    </m:r>
                    <m:sSub>
                      <m:sSubPr>
                        <m:ctrlPr>
                          <a:rPr lang="zh-CN" altLang="zh-CN" sz="1800" i="1">
                            <a:solidFill>
                              <a:srgbClr val="E73A1C"/>
                            </a:solidFill>
                            <a:latin typeface="Cambria Math" panose="02040503050406030204" pitchFamily="18" charset="0"/>
                          </a:rPr>
                        </m:ctrlPr>
                      </m:sSubPr>
                      <m:e>
                        <m:r>
                          <a:rPr lang="en-US" altLang="zh-CN" sz="1800" b="1" i="1">
                            <a:solidFill>
                              <a:srgbClr val="E73A1C"/>
                            </a:solidFill>
                            <a:latin typeface="Cambria Math" panose="02040503050406030204" pitchFamily="18" charset="0"/>
                          </a:rPr>
                          <m:t>𝒙</m:t>
                        </m:r>
                      </m:e>
                      <m:sub>
                        <m:r>
                          <a:rPr lang="en-US" altLang="zh-CN" sz="1800" i="1">
                            <a:solidFill>
                              <a:srgbClr val="E73A1C"/>
                            </a:solidFill>
                            <a:latin typeface="Cambria Math" panose="02040503050406030204" pitchFamily="18" charset="0"/>
                          </a:rPr>
                          <m:t>3</m:t>
                        </m:r>
                      </m:sub>
                    </m:sSub>
                    <m:r>
                      <a:rPr lang="en-US" altLang="zh-CN" sz="1800" i="1">
                        <a:solidFill>
                          <a:srgbClr val="E73A1C"/>
                        </a:solidFill>
                        <a:latin typeface="Cambria Math" panose="02040503050406030204" pitchFamily="18" charset="0"/>
                      </a:rPr>
                      <m:t>=</m:t>
                    </m:r>
                    <m:sSup>
                      <m:sSupPr>
                        <m:ctrlPr>
                          <a:rPr lang="zh-CN" altLang="zh-CN" sz="1800" i="1">
                            <a:solidFill>
                              <a:srgbClr val="E73A1C"/>
                            </a:solidFill>
                            <a:latin typeface="Cambria Math" panose="02040503050406030204" pitchFamily="18" charset="0"/>
                          </a:rPr>
                        </m:ctrlPr>
                      </m:sSupPr>
                      <m:e>
                        <m:d>
                          <m:dPr>
                            <m:begChr m:val="["/>
                            <m:endChr m:val="]"/>
                            <m:ctrlPr>
                              <a:rPr lang="zh-CN" altLang="zh-CN" sz="1800" i="1">
                                <a:solidFill>
                                  <a:srgbClr val="E73A1C"/>
                                </a:solidFill>
                                <a:latin typeface="Cambria Math" panose="02040503050406030204" pitchFamily="18" charset="0"/>
                              </a:rPr>
                            </m:ctrlPr>
                          </m:dPr>
                          <m:e>
                            <m:r>
                              <a:rPr lang="en-US" altLang="zh-CN" sz="1800" i="1">
                                <a:solidFill>
                                  <a:srgbClr val="E73A1C"/>
                                </a:solidFill>
                                <a:latin typeface="Cambria Math" panose="02040503050406030204" pitchFamily="18" charset="0"/>
                              </a:rPr>
                              <m:t>1,1</m:t>
                            </m:r>
                          </m:e>
                        </m:d>
                      </m:e>
                      <m:sup>
                        <m:r>
                          <a:rPr lang="en-US" altLang="zh-CN" sz="1800" i="1">
                            <a:solidFill>
                              <a:srgbClr val="E73A1C"/>
                            </a:solidFill>
                            <a:latin typeface="Cambria Math" panose="02040503050406030204" pitchFamily="18" charset="0"/>
                          </a:rPr>
                          <m:t>𝑇</m:t>
                        </m:r>
                      </m:sup>
                    </m:sSup>
                  </m:oMath>
                </a14:m>
                <a:endParaRPr lang="zh-CN" altLang="zh-CN" sz="1800" dirty="0">
                  <a:solidFill>
                    <a:srgbClr val="E73A1C"/>
                  </a:solidFill>
                </a:endParaRPr>
              </a:p>
              <a:p>
                <a:pPr>
                  <a:lnSpc>
                    <a:spcPct val="150000"/>
                  </a:lnSpc>
                  <a:spcBef>
                    <a:spcPts val="1200"/>
                  </a:spcBef>
                </a:pPr>
                <a14:m>
                  <m:oMathPara xmlns:m="http://schemas.openxmlformats.org/officeDocument/2006/math">
                    <m:oMathParaPr>
                      <m:jc m:val="centerGroup"/>
                    </m:oMathParaPr>
                    <m:oMath xmlns:m="http://schemas.openxmlformats.org/officeDocument/2006/math">
                      <m:func>
                        <m:funcPr>
                          <m:ctrlPr>
                            <a:rPr lang="zh-CN" altLang="zh-CN" sz="1800" i="1">
                              <a:solidFill>
                                <a:srgbClr val="E73A1C"/>
                              </a:solidFill>
                              <a:latin typeface="Cambria Math" panose="02040503050406030204" pitchFamily="18" charset="0"/>
                            </a:rPr>
                          </m:ctrlPr>
                        </m:funcPr>
                        <m:fName>
                          <m:r>
                            <m:rPr>
                              <m:sty m:val="p"/>
                            </m:rPr>
                            <a:rPr lang="en-US" altLang="zh-CN" sz="1800">
                              <a:solidFill>
                                <a:srgbClr val="E73A1C"/>
                              </a:solidFill>
                              <a:latin typeface="Cambria Math" panose="02040503050406030204" pitchFamily="18" charset="0"/>
                            </a:rPr>
                            <m:t>max</m:t>
                          </m:r>
                        </m:fName>
                        <m:e>
                          <m:d>
                            <m:dPr>
                              <m:ctrlPr>
                                <a:rPr lang="zh-CN" altLang="zh-CN" sz="1800" i="1">
                                  <a:solidFill>
                                    <a:srgbClr val="E73A1C"/>
                                  </a:solidFill>
                                  <a:latin typeface="Cambria Math" panose="02040503050406030204" pitchFamily="18" charset="0"/>
                                </a:rPr>
                              </m:ctrlPr>
                            </m:dPr>
                            <m:e>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1</m:t>
                                  </m:r>
                                </m:sub>
                              </m:sSub>
                              <m:r>
                                <a:rPr lang="en-US" altLang="zh-CN" sz="1800" i="1">
                                  <a:solidFill>
                                    <a:srgbClr val="E73A1C"/>
                                  </a:solidFill>
                                  <a:latin typeface="Cambria Math" panose="02040503050406030204" pitchFamily="18" charset="0"/>
                                </a:rPr>
                                <m:t>+</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2</m:t>
                                  </m:r>
                                </m:sub>
                              </m:sSub>
                              <m:r>
                                <a:rPr lang="en-US" altLang="zh-CN" sz="1800" i="1">
                                  <a:solidFill>
                                    <a:srgbClr val="E73A1C"/>
                                  </a:solidFill>
                                  <a:latin typeface="Cambria Math" panose="02040503050406030204" pitchFamily="18" charset="0"/>
                                </a:rPr>
                                <m:t>+</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3</m:t>
                                  </m:r>
                                </m:sub>
                              </m:sSub>
                              <m:r>
                                <a:rPr lang="en-US" altLang="zh-CN" sz="1800" i="1">
                                  <a:solidFill>
                                    <a:srgbClr val="E73A1C"/>
                                  </a:solidFill>
                                  <a:latin typeface="Cambria Math" panose="02040503050406030204" pitchFamily="18" charset="0"/>
                                </a:rPr>
                                <m:t>−9</m:t>
                              </m:r>
                              <m:sSubSup>
                                <m:sSubSupPr>
                                  <m:ctrlPr>
                                    <a:rPr lang="zh-CN" altLang="zh-CN" sz="1800" i="1">
                                      <a:solidFill>
                                        <a:srgbClr val="E73A1C"/>
                                      </a:solidFill>
                                      <a:latin typeface="Cambria Math" panose="02040503050406030204" pitchFamily="18" charset="0"/>
                                    </a:rPr>
                                  </m:ctrlPr>
                                </m:sSubSup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1</m:t>
                                  </m:r>
                                </m:sub>
                                <m:sup>
                                  <m:r>
                                    <a:rPr lang="en-US" altLang="zh-CN" sz="1800" i="1">
                                      <a:solidFill>
                                        <a:srgbClr val="E73A1C"/>
                                      </a:solidFill>
                                      <a:latin typeface="Cambria Math" panose="02040503050406030204" pitchFamily="18" charset="0"/>
                                    </a:rPr>
                                    <m:t>2</m:t>
                                  </m:r>
                                </m:sup>
                              </m:sSubSup>
                              <m:r>
                                <a:rPr lang="en-US" altLang="zh-CN" sz="1800" i="1">
                                  <a:solidFill>
                                    <a:srgbClr val="E73A1C"/>
                                  </a:solidFill>
                                  <a:latin typeface="Cambria Math" panose="02040503050406030204" pitchFamily="18" charset="0"/>
                                </a:rPr>
                                <m:t>−12.5</m:t>
                              </m:r>
                              <m:sSubSup>
                                <m:sSubSupPr>
                                  <m:ctrlPr>
                                    <a:rPr lang="zh-CN" altLang="zh-CN" sz="1800" i="1">
                                      <a:solidFill>
                                        <a:srgbClr val="E73A1C"/>
                                      </a:solidFill>
                                      <a:latin typeface="Cambria Math" panose="02040503050406030204" pitchFamily="18" charset="0"/>
                                    </a:rPr>
                                  </m:ctrlPr>
                                </m:sSubSup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2</m:t>
                                  </m:r>
                                </m:sub>
                                <m:sup>
                                  <m:r>
                                    <a:rPr lang="en-US" altLang="zh-CN" sz="1800" i="1">
                                      <a:solidFill>
                                        <a:srgbClr val="E73A1C"/>
                                      </a:solidFill>
                                      <a:latin typeface="Cambria Math" panose="02040503050406030204" pitchFamily="18" charset="0"/>
                                    </a:rPr>
                                    <m:t>2</m:t>
                                  </m:r>
                                </m:sup>
                              </m:sSubSup>
                              <m:r>
                                <a:rPr lang="en-US" altLang="zh-CN" sz="1800" i="1">
                                  <a:solidFill>
                                    <a:srgbClr val="E73A1C"/>
                                  </a:solidFill>
                                  <a:latin typeface="Cambria Math" panose="02040503050406030204" pitchFamily="18" charset="0"/>
                                </a:rPr>
                                <m:t>−</m:t>
                              </m:r>
                              <m:sSubSup>
                                <m:sSubSupPr>
                                  <m:ctrlPr>
                                    <a:rPr lang="zh-CN" altLang="zh-CN" sz="1800" i="1">
                                      <a:solidFill>
                                        <a:srgbClr val="E73A1C"/>
                                      </a:solidFill>
                                      <a:latin typeface="Cambria Math" panose="02040503050406030204" pitchFamily="18" charset="0"/>
                                    </a:rPr>
                                  </m:ctrlPr>
                                </m:sSubSup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3</m:t>
                                  </m:r>
                                </m:sub>
                                <m:sup>
                                  <m:r>
                                    <a:rPr lang="en-US" altLang="zh-CN" sz="1800" i="1">
                                      <a:solidFill>
                                        <a:srgbClr val="E73A1C"/>
                                      </a:solidFill>
                                      <a:latin typeface="Cambria Math" panose="02040503050406030204" pitchFamily="18" charset="0"/>
                                    </a:rPr>
                                    <m:t>2</m:t>
                                  </m:r>
                                </m:sup>
                              </m:sSubSup>
                              <m:r>
                                <a:rPr lang="en-US" altLang="zh-CN" sz="1800" i="1">
                                  <a:solidFill>
                                    <a:srgbClr val="E73A1C"/>
                                  </a:solidFill>
                                  <a:latin typeface="Cambria Math" panose="02040503050406030204" pitchFamily="18" charset="0"/>
                                </a:rPr>
                                <m:t>−21</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1</m:t>
                                  </m:r>
                                </m:sub>
                              </m:sSub>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2</m:t>
                                  </m:r>
                                </m:sub>
                              </m:sSub>
                              <m:r>
                                <a:rPr lang="en-US" altLang="zh-CN" sz="1800" i="1">
                                  <a:solidFill>
                                    <a:srgbClr val="E73A1C"/>
                                  </a:solidFill>
                                  <a:latin typeface="Cambria Math" panose="02040503050406030204" pitchFamily="18" charset="0"/>
                                </a:rPr>
                                <m:t>+7</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2</m:t>
                                  </m:r>
                                </m:sub>
                              </m:sSub>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3</m:t>
                                  </m:r>
                                </m:sub>
                              </m:sSub>
                              <m:r>
                                <a:rPr lang="en-US" altLang="zh-CN" sz="1800" i="1">
                                  <a:solidFill>
                                    <a:srgbClr val="E73A1C"/>
                                  </a:solidFill>
                                  <a:latin typeface="Cambria Math" panose="02040503050406030204" pitchFamily="18" charset="0"/>
                                </a:rPr>
                                <m:t>+6</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3</m:t>
                                  </m:r>
                                </m:sub>
                              </m:sSub>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1</m:t>
                                  </m:r>
                                </m:sub>
                              </m:sSub>
                            </m:e>
                          </m:d>
                        </m:e>
                      </m:func>
                    </m:oMath>
                  </m:oMathPara>
                </a14:m>
                <a:endParaRPr lang="zh-CN" altLang="zh-CN" sz="1800" dirty="0">
                  <a:solidFill>
                    <a:srgbClr val="E73A1C"/>
                  </a:solidFill>
                </a:endParaRPr>
              </a:p>
              <a:p>
                <a:pPr>
                  <a:lnSpc>
                    <a:spcPct val="150000"/>
                  </a:lnSpc>
                </a:pPr>
                <a14:m>
                  <m:oMathPara xmlns:m="http://schemas.openxmlformats.org/officeDocument/2006/math">
                    <m:oMathParaPr>
                      <m:jc m:val="centerGroup"/>
                    </m:oMathParaPr>
                    <m:oMath xmlns:m="http://schemas.openxmlformats.org/officeDocument/2006/math">
                      <m:r>
                        <a:rPr lang="en-US" altLang="zh-CN" sz="1800" i="1">
                          <a:solidFill>
                            <a:srgbClr val="E73A1C"/>
                          </a:solidFill>
                          <a:latin typeface="Cambria Math" panose="02040503050406030204" pitchFamily="18" charset="0"/>
                        </a:rPr>
                        <m:t>𝑠</m:t>
                      </m:r>
                      <m:r>
                        <a:rPr lang="en-US" altLang="zh-CN" sz="1800">
                          <a:solidFill>
                            <a:srgbClr val="E73A1C"/>
                          </a:solidFill>
                          <a:latin typeface="Cambria Math" panose="02040503050406030204" pitchFamily="18" charset="0"/>
                        </a:rPr>
                        <m:t>.</m:t>
                      </m:r>
                      <m:r>
                        <a:rPr lang="en-US" altLang="zh-CN" sz="1800" i="1">
                          <a:solidFill>
                            <a:srgbClr val="E73A1C"/>
                          </a:solidFill>
                          <a:latin typeface="Cambria Math" panose="02040503050406030204" pitchFamily="18" charset="0"/>
                        </a:rPr>
                        <m:t>𝑡</m:t>
                      </m:r>
                      <m:r>
                        <a:rPr lang="en-US" altLang="zh-CN" sz="1800">
                          <a:solidFill>
                            <a:srgbClr val="E73A1C"/>
                          </a:solidFill>
                          <a:latin typeface="Cambria Math" panose="02040503050406030204" pitchFamily="18" charset="0"/>
                        </a:rPr>
                        <m:t>. ,  </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1</m:t>
                          </m:r>
                        </m:sub>
                      </m:sSub>
                      <m:r>
                        <a:rPr lang="en-US" altLang="zh-CN" sz="1800" i="1">
                          <a:solidFill>
                            <a:srgbClr val="E73A1C"/>
                          </a:solidFill>
                          <a:latin typeface="Cambria Math" panose="02040503050406030204" pitchFamily="18" charset="0"/>
                        </a:rPr>
                        <m:t>+</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2</m:t>
                          </m:r>
                        </m:sub>
                      </m:sSub>
                      <m:r>
                        <a:rPr lang="en-US" altLang="zh-CN" sz="1800" i="1">
                          <a:solidFill>
                            <a:srgbClr val="E73A1C"/>
                          </a:solidFill>
                          <a:latin typeface="Cambria Math" panose="02040503050406030204" pitchFamily="18" charset="0"/>
                        </a:rPr>
                        <m:t>−</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3</m:t>
                          </m:r>
                        </m:sub>
                      </m:sSub>
                      <m:r>
                        <m:rPr>
                          <m:aln/>
                        </m:rPr>
                        <a:rPr lang="en-US" altLang="zh-CN" sz="1800" i="1">
                          <a:solidFill>
                            <a:srgbClr val="E73A1C"/>
                          </a:solidFill>
                          <a:latin typeface="Cambria Math" panose="02040503050406030204" pitchFamily="18" charset="0"/>
                        </a:rPr>
                        <m:t>=</m:t>
                      </m:r>
                      <m:r>
                        <a:rPr lang="en-US" altLang="zh-CN" sz="1800" i="1">
                          <a:solidFill>
                            <a:srgbClr val="E73A1C"/>
                          </a:solidFill>
                          <a:latin typeface="Cambria Math" panose="02040503050406030204" pitchFamily="18" charset="0"/>
                        </a:rPr>
                        <m:t>0</m:t>
                      </m:r>
                      <m:r>
                        <a:rPr lang="en-US" altLang="zh-CN" sz="1800" b="0" i="1" smtClean="0">
                          <a:solidFill>
                            <a:srgbClr val="E73A1C"/>
                          </a:solidFill>
                          <a:latin typeface="Cambria Math" panose="02040503050406030204" pitchFamily="18" charset="0"/>
                        </a:rPr>
                        <m:t>;</m:t>
                      </m:r>
                      <m:r>
                        <a:rPr lang="zh-CN" altLang="en-US" sz="1800" b="0" i="1" smtClean="0">
                          <a:solidFill>
                            <a:srgbClr val="E73A1C"/>
                          </a:solidFill>
                          <a:latin typeface="Cambria Math" panose="02040503050406030204" pitchFamily="18" charset="0"/>
                        </a:rPr>
                        <m:t>  </m:t>
                      </m:r>
                      <m:sSub>
                        <m:sSubPr>
                          <m:ctrlPr>
                            <a:rPr lang="zh-CN" altLang="zh-CN" sz="1800" i="1">
                              <a:solidFill>
                                <a:srgbClr val="E73A1C"/>
                              </a:solidFill>
                              <a:latin typeface="Cambria Math" panose="02040503050406030204" pitchFamily="18" charset="0"/>
                            </a:rPr>
                          </m:ctrlPr>
                        </m:sSubPr>
                        <m:e>
                          <m:r>
                            <a:rPr lang="en-US" altLang="zh-CN" sz="1800" i="1">
                              <a:solidFill>
                                <a:srgbClr val="E73A1C"/>
                              </a:solidFill>
                              <a:latin typeface="Cambria Math" panose="02040503050406030204" pitchFamily="18" charset="0"/>
                            </a:rPr>
                            <m:t>𝛼</m:t>
                          </m:r>
                        </m:e>
                        <m:sub>
                          <m:r>
                            <a:rPr lang="en-US" altLang="zh-CN" sz="1800" i="1">
                              <a:solidFill>
                                <a:srgbClr val="E73A1C"/>
                              </a:solidFill>
                              <a:latin typeface="Cambria Math" panose="02040503050406030204" pitchFamily="18" charset="0"/>
                            </a:rPr>
                            <m:t>𝑖</m:t>
                          </m:r>
                        </m:sub>
                      </m:sSub>
                      <m:r>
                        <m:rPr>
                          <m:aln/>
                        </m:rPr>
                        <a:rPr lang="en-US" altLang="zh-CN" sz="1800">
                          <a:solidFill>
                            <a:srgbClr val="E73A1C"/>
                          </a:solidFill>
                          <a:latin typeface="Cambria Math" panose="02040503050406030204" pitchFamily="18" charset="0"/>
                        </a:rPr>
                        <m:t>≥</m:t>
                      </m:r>
                      <m:r>
                        <a:rPr lang="en-US" altLang="zh-CN" sz="1800">
                          <a:solidFill>
                            <a:srgbClr val="E73A1C"/>
                          </a:solidFill>
                          <a:latin typeface="Cambria Math" panose="02040503050406030204" pitchFamily="18" charset="0"/>
                        </a:rPr>
                        <m:t>0,  </m:t>
                      </m:r>
                      <m:r>
                        <a:rPr lang="en-US" altLang="zh-CN" sz="1800" i="1">
                          <a:solidFill>
                            <a:srgbClr val="E73A1C"/>
                          </a:solidFill>
                          <a:latin typeface="Cambria Math" panose="02040503050406030204" pitchFamily="18" charset="0"/>
                        </a:rPr>
                        <m:t>𝑖</m:t>
                      </m:r>
                      <m:r>
                        <a:rPr lang="en-US" altLang="zh-CN" sz="1800">
                          <a:solidFill>
                            <a:srgbClr val="E73A1C"/>
                          </a:solidFill>
                          <a:latin typeface="Cambria Math" panose="02040503050406030204" pitchFamily="18" charset="0"/>
                        </a:rPr>
                        <m:t>=1,2,3</m:t>
                      </m:r>
                    </m:oMath>
                  </m:oMathPara>
                </a14:m>
                <a:endParaRPr lang="zh-CN" altLang="zh-CN" sz="1800" dirty="0">
                  <a:solidFill>
                    <a:srgbClr val="E73A1C"/>
                  </a:solidFill>
                  <a:latin typeface="宋体" panose="02010600030101010101" pitchFamily="2" charset="-122"/>
                  <a:ea typeface="宋体" panose="02010600030101010101" pitchFamily="2" charset="-122"/>
                  <a:cs typeface="宋体" panose="02010600030101010101" pitchFamily="2" charset="-122"/>
                </a:endParaRPr>
              </a:p>
            </p:txBody>
          </p:sp>
        </mc:Choice>
        <mc:Fallback>
          <p:sp>
            <p:nvSpPr>
              <p:cNvPr id="3" name="矩形 2">
                <a:extLst>
                  <a:ext uri="{FF2B5EF4-FFF2-40B4-BE49-F238E27FC236}">
                    <a16:creationId xmlns:a16="http://schemas.microsoft.com/office/drawing/2014/main" id="{CC358E3F-C1D0-FC49-A2B7-CDA53745C274}"/>
                  </a:ext>
                </a:extLst>
              </p:cNvPr>
              <p:cNvSpPr>
                <a:spLocks noRot="1" noChangeAspect="1" noMove="1" noResize="1" noEditPoints="1" noAdjustHandles="1" noChangeArrowheads="1" noChangeShapeType="1" noTextEdit="1"/>
              </p:cNvSpPr>
              <p:nvPr/>
            </p:nvSpPr>
            <p:spPr>
              <a:xfrm>
                <a:off x="422637" y="2942913"/>
                <a:ext cx="8470490" cy="3212418"/>
              </a:xfrm>
              <a:prstGeom prst="rect">
                <a:avLst/>
              </a:prstGeom>
              <a:blipFill>
                <a:blip r:embed="rId6"/>
                <a:stretch>
                  <a:fillRect l="-599" t="-17323" b="-1575"/>
                </a:stretch>
              </a:blipFill>
            </p:spPr>
            <p:txBody>
              <a:bodyPr/>
              <a:lstStyle/>
              <a:p>
                <a:r>
                  <a:rPr lang="zh-CN" altLang="en-US">
                    <a:noFill/>
                  </a:rPr>
                  <a:t> </a:t>
                </a:r>
              </a:p>
            </p:txBody>
          </p:sp>
        </mc:Fallback>
      </mc:AlternateContent>
      <p:pic>
        <p:nvPicPr>
          <p:cNvPr id="4" name="音频 3">
            <a:hlinkClick r:id="" action="ppaction://media"/>
            <a:extLst>
              <a:ext uri="{FF2B5EF4-FFF2-40B4-BE49-F238E27FC236}">
                <a16:creationId xmlns:a16="http://schemas.microsoft.com/office/drawing/2014/main" id="{CC2DF1A3-1CBE-FB40-B9BA-0F07568122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93605864"/>
      </p:ext>
    </p:extLst>
  </p:cSld>
  <p:clrMapOvr>
    <a:masterClrMapping/>
  </p:clrMapOvr>
  <mc:AlternateContent xmlns:mc="http://schemas.openxmlformats.org/markup-compatibility/2006">
    <mc:Choice xmlns:p14="http://schemas.microsoft.com/office/powerpoint/2010/main" Requires="p14">
      <p:transition p14:dur="0" advTm="63778"/>
    </mc:Choice>
    <mc:Fallback>
      <p:transition advTm="63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0" y="557868"/>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139001"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第四章 支持向量机</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345870" y="1809260"/>
            <a:ext cx="8864498" cy="138095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试写出经过拉格朗日对偶处理后的</a:t>
            </a:r>
            <a:r>
              <a:rPr lang="en-US"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条</a:t>
            </a:r>
            <a:r>
              <a:rPr lang="en-US"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KKT</a:t>
            </a:r>
            <a:r>
              <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条件。</a:t>
            </a: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 name="图片 1">
            <a:extLst>
              <a:ext uri="{FF2B5EF4-FFF2-40B4-BE49-F238E27FC236}">
                <a16:creationId xmlns:a16="http://schemas.microsoft.com/office/drawing/2014/main" id="{65A7CCD8-AD07-B449-94E4-52AF61CC8F46}"/>
              </a:ext>
            </a:extLst>
          </p:cNvPr>
          <p:cNvPicPr>
            <a:picLocks noChangeAspect="1"/>
          </p:cNvPicPr>
          <p:nvPr/>
        </p:nvPicPr>
        <p:blipFill>
          <a:blip r:embed="rId5"/>
          <a:stretch>
            <a:fillRect/>
          </a:stretch>
        </p:blipFill>
        <p:spPr>
          <a:xfrm>
            <a:off x="8480322" y="307152"/>
            <a:ext cx="3477742" cy="3193297"/>
          </a:xfrm>
          <a:prstGeom prst="rect">
            <a:avLst/>
          </a:prstGeom>
        </p:spPr>
      </p:pic>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CC358E3F-C1D0-FC49-A2B7-CDA53745C274}"/>
                  </a:ext>
                </a:extLst>
              </p:cNvPr>
              <p:cNvSpPr/>
              <p:nvPr/>
            </p:nvSpPr>
            <p:spPr>
              <a:xfrm>
                <a:off x="345870" y="2361399"/>
                <a:ext cx="8470490" cy="3684727"/>
              </a:xfrm>
              <a:prstGeom prst="rect">
                <a:avLst/>
              </a:prstGeom>
            </p:spPr>
            <p:txBody>
              <a:bodyPr wrap="square">
                <a:spAutoFit/>
              </a:bodyPr>
              <a:lstStyle/>
              <a:p>
                <a:pPr>
                  <a:lnSpc>
                    <a:spcPct val="150000"/>
                  </a:lnSpc>
                </a:pPr>
                <a:r>
                  <a:rPr lang="zh-CN" altLang="zh-CN" sz="1800" dirty="0">
                    <a:solidFill>
                      <a:srgbClr val="FF0000"/>
                    </a:solidFill>
                  </a:rPr>
                  <a:t>答：对于每个样本</a:t>
                </a:r>
                <a14:m>
                  <m:oMath xmlns:m="http://schemas.openxmlformats.org/officeDocument/2006/math">
                    <m:sSub>
                      <m:sSubPr>
                        <m:ctrlPr>
                          <a:rPr lang="zh-CN" altLang="zh-CN" sz="1800" i="1">
                            <a:solidFill>
                              <a:srgbClr val="FF0000"/>
                            </a:solidFill>
                          </a:rPr>
                        </m:ctrlPr>
                      </m:sSubPr>
                      <m:e>
                        <m:r>
                          <a:rPr lang="en-US" altLang="zh-CN" sz="1800" i="1">
                            <a:solidFill>
                              <a:srgbClr val="FF0000"/>
                            </a:solidFill>
                          </a:rPr>
                          <m:t>𝑥</m:t>
                        </m:r>
                      </m:e>
                      <m:sub>
                        <m:r>
                          <a:rPr lang="en-US" altLang="zh-CN" sz="1800" i="1">
                            <a:solidFill>
                              <a:srgbClr val="FF0000"/>
                            </a:solidFill>
                          </a:rPr>
                          <m:t>𝑖</m:t>
                        </m:r>
                      </m:sub>
                    </m:sSub>
                  </m:oMath>
                </a14:m>
                <a:r>
                  <a:rPr lang="en-US" altLang="zh-CN" sz="1800" dirty="0">
                    <a:solidFill>
                      <a:srgbClr val="FF0000"/>
                    </a:solidFill>
                  </a:rPr>
                  <a:t>,</a:t>
                </a:r>
                <a:r>
                  <a:rPr lang="zh-CN" altLang="zh-CN" sz="1800" dirty="0">
                    <a:solidFill>
                      <a:srgbClr val="FF0000"/>
                    </a:solidFill>
                  </a:rPr>
                  <a:t>应满足以下三条</a:t>
                </a:r>
                <a:r>
                  <a:rPr lang="en-US" altLang="zh-CN" sz="1800" dirty="0">
                    <a:solidFill>
                      <a:srgbClr val="FF0000"/>
                    </a:solidFill>
                  </a:rPr>
                  <a:t>KKT</a:t>
                </a:r>
                <a:r>
                  <a:rPr lang="zh-CN" altLang="zh-CN" sz="1800" dirty="0">
                    <a:solidFill>
                      <a:srgbClr val="FF0000"/>
                    </a:solidFill>
                  </a:rPr>
                  <a:t>条件</a:t>
                </a:r>
              </a:p>
              <a:p>
                <a14:m>
                  <m:oMathPara xmlns:m="http://schemas.openxmlformats.org/officeDocument/2006/math">
                    <m:oMathParaPr>
                      <m:jc m:val="centerGroup"/>
                    </m:oMathParaPr>
                    <m:oMath xmlns:m="http://schemas.openxmlformats.org/officeDocument/2006/math">
                      <m:d>
                        <m:dPr>
                          <m:begChr m:val="{"/>
                          <m:endChr m:val=""/>
                          <m:ctrlPr>
                            <a:rPr lang="zh-CN" altLang="zh-CN" sz="1800" i="1">
                              <a:solidFill>
                                <a:srgbClr val="FF0000"/>
                              </a:solidFill>
                            </a:rPr>
                          </m:ctrlPr>
                        </m:dPr>
                        <m:e>
                          <m:eqArr>
                            <m:eqArrPr>
                              <m:ctrlPr>
                                <a:rPr lang="zh-CN" altLang="zh-CN" sz="1800" i="1">
                                  <a:solidFill>
                                    <a:srgbClr val="FF0000"/>
                                  </a:solidFill>
                                </a:rPr>
                              </m:ctrlPr>
                            </m:eqArrPr>
                            <m:e>
                              <m:sSub>
                                <m:sSubPr>
                                  <m:ctrlPr>
                                    <a:rPr lang="zh-CN" altLang="zh-CN" sz="1800" i="1">
                                      <a:solidFill>
                                        <a:srgbClr val="FF0000"/>
                                      </a:solidFill>
                                    </a:rPr>
                                  </m:ctrlPr>
                                </m:sSubPr>
                                <m:e>
                                  <m:r>
                                    <a:rPr lang="en-US" altLang="zh-CN" sz="1800" i="1">
                                      <a:solidFill>
                                        <a:srgbClr val="FF0000"/>
                                      </a:solidFill>
                                    </a:rPr>
                                    <m:t>𝛼</m:t>
                                  </m:r>
                                </m:e>
                                <m:sub>
                                  <m:r>
                                    <a:rPr lang="en-US" altLang="zh-CN" sz="1800" i="1">
                                      <a:solidFill>
                                        <a:srgbClr val="FF0000"/>
                                      </a:solidFill>
                                    </a:rPr>
                                    <m:t>𝑖</m:t>
                                  </m:r>
                                </m:sub>
                              </m:sSub>
                              <m:r>
                                <a:rPr lang="en-US" altLang="zh-CN" sz="1800" i="1">
                                  <a:solidFill>
                                    <a:srgbClr val="FF0000"/>
                                  </a:solidFill>
                                </a:rPr>
                                <m:t>≥0</m:t>
                              </m:r>
                            </m:e>
                            <m:e>
                              <m:sSub>
                                <m:sSubPr>
                                  <m:ctrlPr>
                                    <a:rPr lang="zh-CN" altLang="zh-CN" sz="1800" i="1">
                                      <a:solidFill>
                                        <a:srgbClr val="FF0000"/>
                                      </a:solidFill>
                                    </a:rPr>
                                  </m:ctrlPr>
                                </m:sSubPr>
                                <m:e>
                                  <m:r>
                                    <a:rPr lang="en-US" altLang="zh-CN" sz="1800" i="1">
                                      <a:solidFill>
                                        <a:srgbClr val="FF0000"/>
                                      </a:solidFill>
                                    </a:rPr>
                                    <m:t>𝑦</m:t>
                                  </m:r>
                                </m:e>
                                <m:sub>
                                  <m:r>
                                    <a:rPr lang="en-US" altLang="zh-CN" sz="1800" i="1">
                                      <a:solidFill>
                                        <a:srgbClr val="FF0000"/>
                                      </a:solidFill>
                                    </a:rPr>
                                    <m:t>𝑖</m:t>
                                  </m:r>
                                </m:sub>
                              </m:sSub>
                              <m:d>
                                <m:dPr>
                                  <m:ctrlPr>
                                    <a:rPr lang="zh-CN" altLang="zh-CN" sz="1800" b="1" i="1">
                                      <a:solidFill>
                                        <a:srgbClr val="FF0000"/>
                                      </a:solidFill>
                                    </a:rPr>
                                  </m:ctrlPr>
                                </m:dPr>
                                <m:e>
                                  <m:sSup>
                                    <m:sSupPr>
                                      <m:ctrlPr>
                                        <a:rPr lang="zh-CN" altLang="zh-CN" sz="1800" b="1" i="1">
                                          <a:solidFill>
                                            <a:srgbClr val="FF0000"/>
                                          </a:solidFill>
                                        </a:rPr>
                                      </m:ctrlPr>
                                    </m:sSupPr>
                                    <m:e>
                                      <m:r>
                                        <a:rPr lang="en-US" altLang="zh-CN" sz="1800" b="1" i="1">
                                          <a:solidFill>
                                            <a:srgbClr val="FF0000"/>
                                          </a:solidFill>
                                        </a:rPr>
                                        <m:t>𝝎</m:t>
                                      </m:r>
                                    </m:e>
                                    <m:sup>
                                      <m:r>
                                        <a:rPr lang="en-US" altLang="zh-CN" sz="1800" i="1">
                                          <a:solidFill>
                                            <a:srgbClr val="FF0000"/>
                                          </a:solidFill>
                                        </a:rPr>
                                        <m:t>𝑇</m:t>
                                      </m:r>
                                    </m:sup>
                                  </m:sSup>
                                  <m:sSub>
                                    <m:sSubPr>
                                      <m:ctrlPr>
                                        <a:rPr lang="zh-CN" altLang="zh-CN" sz="1800" i="1">
                                          <a:solidFill>
                                            <a:srgbClr val="FF0000"/>
                                          </a:solidFill>
                                        </a:rPr>
                                      </m:ctrlPr>
                                    </m:sSubPr>
                                    <m:e>
                                      <m:r>
                                        <a:rPr lang="en-US" altLang="zh-CN" sz="1800" b="1" i="1">
                                          <a:solidFill>
                                            <a:srgbClr val="FF0000"/>
                                          </a:solidFill>
                                        </a:rPr>
                                        <m:t>𝒙</m:t>
                                      </m:r>
                                    </m:e>
                                    <m:sub>
                                      <m:r>
                                        <a:rPr lang="en-US" altLang="zh-CN" sz="1800" i="1">
                                          <a:solidFill>
                                            <a:srgbClr val="FF0000"/>
                                          </a:solidFill>
                                        </a:rPr>
                                        <m:t>𝑖</m:t>
                                      </m:r>
                                    </m:sub>
                                  </m:sSub>
                                  <m:r>
                                    <a:rPr lang="en-US" altLang="zh-CN" sz="1800" i="1">
                                      <a:solidFill>
                                        <a:srgbClr val="FF0000"/>
                                      </a:solidFill>
                                    </a:rPr>
                                    <m:t>+</m:t>
                                  </m:r>
                                  <m:r>
                                    <a:rPr lang="en-US" altLang="zh-CN" sz="1800" i="1">
                                      <a:solidFill>
                                        <a:srgbClr val="FF0000"/>
                                      </a:solidFill>
                                    </a:rPr>
                                    <m:t>𝛾</m:t>
                                  </m:r>
                                </m:e>
                              </m:d>
                              <m:r>
                                <a:rPr lang="zh-CN" altLang="en-US" sz="1800" i="1">
                                  <a:solidFill>
                                    <a:srgbClr val="FF0000"/>
                                  </a:solidFill>
                                </a:rPr>
                                <m:t>−</m:t>
                              </m:r>
                              <m:r>
                                <a:rPr lang="en-US" altLang="zh-CN" sz="1800" i="1">
                                  <a:solidFill>
                                    <a:srgbClr val="FF0000"/>
                                  </a:solidFill>
                                </a:rPr>
                                <m:t>1</m:t>
                              </m:r>
                              <m:r>
                                <a:rPr lang="zh-CN" altLang="zh-CN" sz="1800" i="1">
                                  <a:solidFill>
                                    <a:srgbClr val="FF0000"/>
                                  </a:solidFill>
                                </a:rPr>
                                <m:t>≥</m:t>
                              </m:r>
                              <m:r>
                                <a:rPr lang="en-US" altLang="zh-CN" sz="1800" i="1">
                                  <a:solidFill>
                                    <a:srgbClr val="FF0000"/>
                                  </a:solidFill>
                                </a:rPr>
                                <m:t>0</m:t>
                              </m:r>
                            </m:e>
                            <m:e>
                              <m:sSub>
                                <m:sSubPr>
                                  <m:ctrlPr>
                                    <a:rPr lang="zh-CN" altLang="zh-CN" sz="1800" i="1">
                                      <a:solidFill>
                                        <a:srgbClr val="FF0000"/>
                                      </a:solidFill>
                                    </a:rPr>
                                  </m:ctrlPr>
                                </m:sSubPr>
                                <m:e>
                                  <m:r>
                                    <a:rPr lang="en-US" altLang="zh-CN" sz="1800" i="1">
                                      <a:solidFill>
                                        <a:srgbClr val="FF0000"/>
                                      </a:solidFill>
                                    </a:rPr>
                                    <m:t>𝛼</m:t>
                                  </m:r>
                                </m:e>
                                <m:sub>
                                  <m:r>
                                    <a:rPr lang="en-US" altLang="zh-CN" sz="1800" i="1">
                                      <a:solidFill>
                                        <a:srgbClr val="FF0000"/>
                                      </a:solidFill>
                                    </a:rPr>
                                    <m:t>𝑖</m:t>
                                  </m:r>
                                </m:sub>
                              </m:sSub>
                              <m:d>
                                <m:dPr>
                                  <m:ctrlPr>
                                    <a:rPr lang="zh-CN" altLang="zh-CN" sz="1800" i="1">
                                      <a:solidFill>
                                        <a:srgbClr val="FF0000"/>
                                      </a:solidFill>
                                    </a:rPr>
                                  </m:ctrlPr>
                                </m:dPr>
                                <m:e>
                                  <m:sSub>
                                    <m:sSubPr>
                                      <m:ctrlPr>
                                        <a:rPr lang="zh-CN" altLang="zh-CN" sz="1800" i="1">
                                          <a:solidFill>
                                            <a:srgbClr val="FF0000"/>
                                          </a:solidFill>
                                        </a:rPr>
                                      </m:ctrlPr>
                                    </m:sSubPr>
                                    <m:e>
                                      <m:r>
                                        <a:rPr lang="en-US" altLang="zh-CN" sz="1800" i="1">
                                          <a:solidFill>
                                            <a:srgbClr val="FF0000"/>
                                          </a:solidFill>
                                        </a:rPr>
                                        <m:t>𝑦</m:t>
                                      </m:r>
                                    </m:e>
                                    <m:sub>
                                      <m:r>
                                        <a:rPr lang="en-US" altLang="zh-CN" sz="1800" i="1">
                                          <a:solidFill>
                                            <a:srgbClr val="FF0000"/>
                                          </a:solidFill>
                                        </a:rPr>
                                        <m:t>𝑖</m:t>
                                      </m:r>
                                    </m:sub>
                                  </m:sSub>
                                  <m:d>
                                    <m:dPr>
                                      <m:ctrlPr>
                                        <a:rPr lang="zh-CN" altLang="zh-CN" sz="1800" b="1" i="1">
                                          <a:solidFill>
                                            <a:srgbClr val="FF0000"/>
                                          </a:solidFill>
                                        </a:rPr>
                                      </m:ctrlPr>
                                    </m:dPr>
                                    <m:e>
                                      <m:sSup>
                                        <m:sSupPr>
                                          <m:ctrlPr>
                                            <a:rPr lang="zh-CN" altLang="zh-CN" sz="1800" b="1" i="1">
                                              <a:solidFill>
                                                <a:srgbClr val="FF0000"/>
                                              </a:solidFill>
                                            </a:rPr>
                                          </m:ctrlPr>
                                        </m:sSupPr>
                                        <m:e>
                                          <m:r>
                                            <a:rPr lang="en-US" altLang="zh-CN" sz="1800" b="1" i="1">
                                              <a:solidFill>
                                                <a:srgbClr val="FF0000"/>
                                              </a:solidFill>
                                            </a:rPr>
                                            <m:t>𝝎</m:t>
                                          </m:r>
                                        </m:e>
                                        <m:sup>
                                          <m:r>
                                            <a:rPr lang="en-US" altLang="zh-CN" sz="1800" i="1">
                                              <a:solidFill>
                                                <a:srgbClr val="FF0000"/>
                                              </a:solidFill>
                                            </a:rPr>
                                            <m:t>𝑇</m:t>
                                          </m:r>
                                        </m:sup>
                                      </m:sSup>
                                      <m:sSub>
                                        <m:sSubPr>
                                          <m:ctrlPr>
                                            <a:rPr lang="zh-CN" altLang="zh-CN" sz="1800" i="1">
                                              <a:solidFill>
                                                <a:srgbClr val="FF0000"/>
                                              </a:solidFill>
                                            </a:rPr>
                                          </m:ctrlPr>
                                        </m:sSubPr>
                                        <m:e>
                                          <m:r>
                                            <a:rPr lang="en-US" altLang="zh-CN" sz="1800" b="1" i="1">
                                              <a:solidFill>
                                                <a:srgbClr val="FF0000"/>
                                              </a:solidFill>
                                            </a:rPr>
                                            <m:t>𝒙</m:t>
                                          </m:r>
                                        </m:e>
                                        <m:sub>
                                          <m:r>
                                            <a:rPr lang="en-US" altLang="zh-CN" sz="1800" i="1">
                                              <a:solidFill>
                                                <a:srgbClr val="FF0000"/>
                                              </a:solidFill>
                                            </a:rPr>
                                            <m:t>𝑖</m:t>
                                          </m:r>
                                        </m:sub>
                                      </m:sSub>
                                      <m:r>
                                        <a:rPr lang="en-US" altLang="zh-CN" sz="1800" i="1">
                                          <a:solidFill>
                                            <a:srgbClr val="FF0000"/>
                                          </a:solidFill>
                                        </a:rPr>
                                        <m:t>+</m:t>
                                      </m:r>
                                      <m:r>
                                        <a:rPr lang="en-US" altLang="zh-CN" sz="1800" i="1">
                                          <a:solidFill>
                                            <a:srgbClr val="FF0000"/>
                                          </a:solidFill>
                                        </a:rPr>
                                        <m:t>𝛾</m:t>
                                      </m:r>
                                    </m:e>
                                  </m:d>
                                  <m:r>
                                    <a:rPr lang="zh-CN" altLang="en-US" sz="1800" i="1">
                                      <a:solidFill>
                                        <a:srgbClr val="FF0000"/>
                                      </a:solidFill>
                                    </a:rPr>
                                    <m:t>−</m:t>
                                  </m:r>
                                  <m:r>
                                    <a:rPr lang="en-US" altLang="zh-CN" sz="1800" i="1">
                                      <a:solidFill>
                                        <a:srgbClr val="FF0000"/>
                                      </a:solidFill>
                                    </a:rPr>
                                    <m:t>1</m:t>
                                  </m:r>
                                </m:e>
                              </m:d>
                              <m:r>
                                <a:rPr lang="en-US" altLang="zh-CN" sz="1800" i="1">
                                  <a:solidFill>
                                    <a:srgbClr val="FF0000"/>
                                  </a:solidFill>
                                </a:rPr>
                                <m:t>=0</m:t>
                              </m:r>
                            </m:e>
                          </m:eqArr>
                        </m:e>
                      </m:d>
                      <m:r>
                        <a:rPr lang="en-US" altLang="zh-CN" sz="1800" i="1">
                          <a:solidFill>
                            <a:srgbClr val="FF0000"/>
                          </a:solidFill>
                        </a:rPr>
                        <m:t>,  </m:t>
                      </m:r>
                      <m:r>
                        <a:rPr lang="en-US" altLang="zh-CN" sz="1800" i="1">
                          <a:solidFill>
                            <a:srgbClr val="FF0000"/>
                          </a:solidFill>
                        </a:rPr>
                        <m:t>𝑖</m:t>
                      </m:r>
                      <m:r>
                        <a:rPr lang="en-US" altLang="zh-CN" sz="1800" i="1">
                          <a:solidFill>
                            <a:srgbClr val="FF0000"/>
                          </a:solidFill>
                        </a:rPr>
                        <m:t>=1,2,3</m:t>
                      </m:r>
                    </m:oMath>
                  </m:oMathPara>
                </a14:m>
                <a:endParaRPr lang="zh-CN" altLang="zh-CN" sz="1800" dirty="0">
                  <a:solidFill>
                    <a:srgbClr val="FF0000"/>
                  </a:solidFill>
                </a:endParaRPr>
              </a:p>
              <a:p>
                <a:pPr>
                  <a:lnSpc>
                    <a:spcPct val="200000"/>
                  </a:lnSpc>
                </a:pPr>
                <a:r>
                  <a:rPr lang="zh-CN" altLang="zh-CN" sz="1800" dirty="0">
                    <a:solidFill>
                      <a:srgbClr val="FF0000"/>
                    </a:solidFill>
                  </a:rPr>
                  <a:t>代入</a:t>
                </a:r>
                <a14:m>
                  <m:oMath xmlns:m="http://schemas.openxmlformats.org/officeDocument/2006/math">
                    <m:sSub>
                      <m:sSubPr>
                        <m:ctrlPr>
                          <a:rPr lang="zh-CN" altLang="zh-CN" sz="1800" i="1">
                            <a:solidFill>
                              <a:srgbClr val="FF0000"/>
                            </a:solidFill>
                          </a:rPr>
                        </m:ctrlPr>
                      </m:sSubPr>
                      <m:e>
                        <m:r>
                          <a:rPr lang="en-US" altLang="zh-CN" sz="1800" i="1">
                            <a:solidFill>
                              <a:srgbClr val="FF0000"/>
                            </a:solidFill>
                          </a:rPr>
                          <m:t>𝑦</m:t>
                        </m:r>
                      </m:e>
                      <m:sub>
                        <m:r>
                          <a:rPr lang="en-US" altLang="zh-CN" sz="1800" i="1">
                            <a:solidFill>
                              <a:srgbClr val="FF0000"/>
                            </a:solidFill>
                          </a:rPr>
                          <m:t>1</m:t>
                        </m:r>
                      </m:sub>
                    </m:sSub>
                    <m:r>
                      <a:rPr lang="en-US" altLang="zh-CN" sz="1800" i="1">
                        <a:solidFill>
                          <a:srgbClr val="FF0000"/>
                        </a:solidFill>
                      </a:rPr>
                      <m:t>=1,</m:t>
                    </m:r>
                    <m:sSub>
                      <m:sSubPr>
                        <m:ctrlPr>
                          <a:rPr lang="zh-CN" altLang="zh-CN" sz="1800" i="1">
                            <a:solidFill>
                              <a:srgbClr val="FF0000"/>
                            </a:solidFill>
                          </a:rPr>
                        </m:ctrlPr>
                      </m:sSubPr>
                      <m:e>
                        <m:r>
                          <a:rPr lang="en-US" altLang="zh-CN" sz="1800" i="1">
                            <a:solidFill>
                              <a:srgbClr val="FF0000"/>
                            </a:solidFill>
                          </a:rPr>
                          <m:t>𝑦</m:t>
                        </m:r>
                      </m:e>
                      <m:sub>
                        <m:r>
                          <a:rPr lang="en-US" altLang="zh-CN" sz="1800" i="1">
                            <a:solidFill>
                              <a:srgbClr val="FF0000"/>
                            </a:solidFill>
                          </a:rPr>
                          <m:t>2</m:t>
                        </m:r>
                      </m:sub>
                    </m:sSub>
                    <m:r>
                      <a:rPr lang="en-US" altLang="zh-CN" sz="1800" i="1">
                        <a:solidFill>
                          <a:srgbClr val="FF0000"/>
                        </a:solidFill>
                      </a:rPr>
                      <m:t>=1,</m:t>
                    </m:r>
                    <m:sSub>
                      <m:sSubPr>
                        <m:ctrlPr>
                          <a:rPr lang="zh-CN" altLang="zh-CN" sz="1800" i="1">
                            <a:solidFill>
                              <a:srgbClr val="FF0000"/>
                            </a:solidFill>
                          </a:rPr>
                        </m:ctrlPr>
                      </m:sSubPr>
                      <m:e>
                        <m:r>
                          <a:rPr lang="en-US" altLang="zh-CN" sz="1800" i="1">
                            <a:solidFill>
                              <a:srgbClr val="FF0000"/>
                            </a:solidFill>
                          </a:rPr>
                          <m:t>𝑦</m:t>
                        </m:r>
                      </m:e>
                      <m:sub>
                        <m:r>
                          <a:rPr lang="en-US" altLang="zh-CN" sz="1800" i="1">
                            <a:solidFill>
                              <a:srgbClr val="FF0000"/>
                            </a:solidFill>
                          </a:rPr>
                          <m:t>3</m:t>
                        </m:r>
                      </m:sub>
                    </m:sSub>
                    <m:r>
                      <a:rPr lang="en-US" altLang="zh-CN" sz="1800" i="1">
                        <a:solidFill>
                          <a:srgbClr val="FF0000"/>
                        </a:solidFill>
                      </a:rPr>
                      <m:t>=−1;</m:t>
                    </m:r>
                    <m:sSub>
                      <m:sSubPr>
                        <m:ctrlPr>
                          <a:rPr lang="zh-CN" altLang="zh-CN" sz="1800" i="1">
                            <a:solidFill>
                              <a:srgbClr val="FF0000"/>
                            </a:solidFill>
                          </a:rPr>
                        </m:ctrlPr>
                      </m:sSubPr>
                      <m:e>
                        <m:r>
                          <a:rPr lang="en-US" altLang="zh-CN" sz="1800" b="1" i="1">
                            <a:solidFill>
                              <a:srgbClr val="FF0000"/>
                            </a:solidFill>
                          </a:rPr>
                          <m:t>𝒙</m:t>
                        </m:r>
                      </m:e>
                      <m:sub>
                        <m:r>
                          <a:rPr lang="en-US" altLang="zh-CN" sz="1800" i="1">
                            <a:solidFill>
                              <a:srgbClr val="FF0000"/>
                            </a:solidFill>
                          </a:rPr>
                          <m:t>1</m:t>
                        </m:r>
                      </m:sub>
                    </m:sSub>
                    <m:r>
                      <a:rPr lang="en-US" altLang="zh-CN" sz="1800" i="1">
                        <a:solidFill>
                          <a:srgbClr val="FF0000"/>
                        </a:solidFill>
                      </a:rPr>
                      <m:t>=</m:t>
                    </m:r>
                    <m:sSup>
                      <m:sSupPr>
                        <m:ctrlPr>
                          <a:rPr lang="zh-CN" altLang="zh-CN" sz="1800" i="1">
                            <a:solidFill>
                              <a:srgbClr val="FF0000"/>
                            </a:solidFill>
                          </a:rPr>
                        </m:ctrlPr>
                      </m:sSupPr>
                      <m:e>
                        <m:d>
                          <m:dPr>
                            <m:begChr m:val="["/>
                            <m:endChr m:val="]"/>
                            <m:ctrlPr>
                              <a:rPr lang="zh-CN" altLang="zh-CN" sz="1800" i="1">
                                <a:solidFill>
                                  <a:srgbClr val="FF0000"/>
                                </a:solidFill>
                              </a:rPr>
                            </m:ctrlPr>
                          </m:dPr>
                          <m:e>
                            <m:r>
                              <a:rPr lang="en-US" altLang="zh-CN" sz="1800" i="1">
                                <a:solidFill>
                                  <a:srgbClr val="FF0000"/>
                                </a:solidFill>
                              </a:rPr>
                              <m:t>3,3</m:t>
                            </m:r>
                          </m:e>
                        </m:d>
                      </m:e>
                      <m:sup>
                        <m:r>
                          <a:rPr lang="en-US" altLang="zh-CN" sz="1800" i="1">
                            <a:solidFill>
                              <a:srgbClr val="FF0000"/>
                            </a:solidFill>
                          </a:rPr>
                          <m:t>𝑇</m:t>
                        </m:r>
                      </m:sup>
                    </m:sSup>
                    <m:r>
                      <a:rPr lang="en-US" altLang="zh-CN" sz="1800" i="1">
                        <a:solidFill>
                          <a:srgbClr val="FF0000"/>
                        </a:solidFill>
                      </a:rPr>
                      <m:t>,</m:t>
                    </m:r>
                    <m:sSub>
                      <m:sSubPr>
                        <m:ctrlPr>
                          <a:rPr lang="zh-CN" altLang="zh-CN" sz="1800" i="1">
                            <a:solidFill>
                              <a:srgbClr val="FF0000"/>
                            </a:solidFill>
                          </a:rPr>
                        </m:ctrlPr>
                      </m:sSubPr>
                      <m:e>
                        <m:r>
                          <a:rPr lang="en-US" altLang="zh-CN" sz="1800" b="1" i="1">
                            <a:solidFill>
                              <a:srgbClr val="FF0000"/>
                            </a:solidFill>
                          </a:rPr>
                          <m:t>𝒙</m:t>
                        </m:r>
                      </m:e>
                      <m:sub>
                        <m:r>
                          <a:rPr lang="en-US" altLang="zh-CN" sz="1800" i="1">
                            <a:solidFill>
                              <a:srgbClr val="FF0000"/>
                            </a:solidFill>
                          </a:rPr>
                          <m:t>2</m:t>
                        </m:r>
                      </m:sub>
                    </m:sSub>
                    <m:r>
                      <a:rPr lang="en-US" altLang="zh-CN" sz="1800" i="1">
                        <a:solidFill>
                          <a:srgbClr val="FF0000"/>
                        </a:solidFill>
                      </a:rPr>
                      <m:t>=</m:t>
                    </m:r>
                    <m:sSup>
                      <m:sSupPr>
                        <m:ctrlPr>
                          <a:rPr lang="zh-CN" altLang="zh-CN" sz="1800" i="1">
                            <a:solidFill>
                              <a:srgbClr val="FF0000"/>
                            </a:solidFill>
                          </a:rPr>
                        </m:ctrlPr>
                      </m:sSupPr>
                      <m:e>
                        <m:d>
                          <m:dPr>
                            <m:begChr m:val="["/>
                            <m:endChr m:val="]"/>
                            <m:ctrlPr>
                              <a:rPr lang="zh-CN" altLang="zh-CN" sz="1800" i="1">
                                <a:solidFill>
                                  <a:srgbClr val="FF0000"/>
                                </a:solidFill>
                              </a:rPr>
                            </m:ctrlPr>
                          </m:dPr>
                          <m:e>
                            <m:r>
                              <a:rPr lang="en-US" altLang="zh-CN" sz="1800" i="1">
                                <a:solidFill>
                                  <a:srgbClr val="FF0000"/>
                                </a:solidFill>
                              </a:rPr>
                              <m:t>4,3</m:t>
                            </m:r>
                          </m:e>
                        </m:d>
                      </m:e>
                      <m:sup>
                        <m:r>
                          <a:rPr lang="en-US" altLang="zh-CN" sz="1800" i="1">
                            <a:solidFill>
                              <a:srgbClr val="FF0000"/>
                            </a:solidFill>
                          </a:rPr>
                          <m:t>𝑇</m:t>
                        </m:r>
                      </m:sup>
                    </m:sSup>
                    <m:r>
                      <a:rPr lang="en-US" altLang="zh-CN" sz="1800" i="1">
                        <a:solidFill>
                          <a:srgbClr val="FF0000"/>
                        </a:solidFill>
                      </a:rPr>
                      <m:t>,</m:t>
                    </m:r>
                    <m:sSub>
                      <m:sSubPr>
                        <m:ctrlPr>
                          <a:rPr lang="zh-CN" altLang="zh-CN" sz="1800" i="1">
                            <a:solidFill>
                              <a:srgbClr val="FF0000"/>
                            </a:solidFill>
                          </a:rPr>
                        </m:ctrlPr>
                      </m:sSubPr>
                      <m:e>
                        <m:r>
                          <a:rPr lang="en-US" altLang="zh-CN" sz="1800" b="1" i="1">
                            <a:solidFill>
                              <a:srgbClr val="FF0000"/>
                            </a:solidFill>
                          </a:rPr>
                          <m:t>𝒙</m:t>
                        </m:r>
                      </m:e>
                      <m:sub>
                        <m:r>
                          <a:rPr lang="en-US" altLang="zh-CN" sz="1800" i="1">
                            <a:solidFill>
                              <a:srgbClr val="FF0000"/>
                            </a:solidFill>
                          </a:rPr>
                          <m:t>3</m:t>
                        </m:r>
                      </m:sub>
                    </m:sSub>
                    <m:r>
                      <a:rPr lang="en-US" altLang="zh-CN" sz="1800" i="1">
                        <a:solidFill>
                          <a:srgbClr val="FF0000"/>
                        </a:solidFill>
                      </a:rPr>
                      <m:t>=</m:t>
                    </m:r>
                    <m:sSup>
                      <m:sSupPr>
                        <m:ctrlPr>
                          <a:rPr lang="zh-CN" altLang="zh-CN" sz="1800" i="1">
                            <a:solidFill>
                              <a:srgbClr val="FF0000"/>
                            </a:solidFill>
                          </a:rPr>
                        </m:ctrlPr>
                      </m:sSupPr>
                      <m:e>
                        <m:d>
                          <m:dPr>
                            <m:begChr m:val="["/>
                            <m:endChr m:val="]"/>
                            <m:ctrlPr>
                              <a:rPr lang="zh-CN" altLang="zh-CN" sz="1800" i="1">
                                <a:solidFill>
                                  <a:srgbClr val="FF0000"/>
                                </a:solidFill>
                              </a:rPr>
                            </m:ctrlPr>
                          </m:dPr>
                          <m:e>
                            <m:r>
                              <a:rPr lang="en-US" altLang="zh-CN" sz="1800" i="1">
                                <a:solidFill>
                                  <a:srgbClr val="FF0000"/>
                                </a:solidFill>
                              </a:rPr>
                              <m:t>1,1</m:t>
                            </m:r>
                          </m:e>
                        </m:d>
                      </m:e>
                      <m:sup>
                        <m:r>
                          <a:rPr lang="en-US" altLang="zh-CN" sz="1800" i="1">
                            <a:solidFill>
                              <a:srgbClr val="FF0000"/>
                            </a:solidFill>
                          </a:rPr>
                          <m:t>𝑇</m:t>
                        </m:r>
                      </m:sup>
                    </m:sSup>
                  </m:oMath>
                </a14:m>
                <a:endParaRPr lang="zh-CN" altLang="zh-CN" sz="1800" dirty="0">
                  <a:solidFill>
                    <a:srgbClr val="FF0000"/>
                  </a:solidFill>
                </a:endParaRPr>
              </a:p>
              <a:p>
                <a:pPr>
                  <a:lnSpc>
                    <a:spcPct val="200000"/>
                  </a:lnSpc>
                </a:pPr>
                <a:r>
                  <a:rPr lang="zh-CN" altLang="zh-CN" sz="1800" dirty="0">
                    <a:solidFill>
                      <a:srgbClr val="FF0000"/>
                    </a:solidFill>
                  </a:rPr>
                  <a:t>得到三组</a:t>
                </a:r>
                <a:r>
                  <a:rPr lang="en-US" altLang="zh-CN" sz="1800" dirty="0">
                    <a:solidFill>
                      <a:srgbClr val="FF0000"/>
                    </a:solidFill>
                  </a:rPr>
                  <a:t>KKT</a:t>
                </a:r>
                <a:r>
                  <a:rPr lang="zh-CN" altLang="zh-CN" sz="1800" dirty="0">
                    <a:solidFill>
                      <a:srgbClr val="FF0000"/>
                    </a:solidFill>
                  </a:rPr>
                  <a:t>条件如下：</a:t>
                </a:r>
              </a:p>
              <a:p>
                <a14:m>
                  <m:oMathPara xmlns:m="http://schemas.openxmlformats.org/officeDocument/2006/math">
                    <m:oMathParaPr>
                      <m:jc m:val="centerGroup"/>
                    </m:oMathParaPr>
                    <m:oMath xmlns:m="http://schemas.openxmlformats.org/officeDocument/2006/math">
                      <m:d>
                        <m:dPr>
                          <m:begChr m:val="{"/>
                          <m:endChr m:val=""/>
                          <m:ctrlPr>
                            <a:rPr lang="zh-CN" altLang="zh-CN" sz="1800" i="1">
                              <a:solidFill>
                                <a:srgbClr val="FF0000"/>
                              </a:solidFill>
                            </a:rPr>
                          </m:ctrlPr>
                        </m:dPr>
                        <m:e>
                          <m:eqArr>
                            <m:eqArrPr>
                              <m:ctrlPr>
                                <a:rPr lang="zh-CN" altLang="zh-CN" sz="1800" i="1">
                                  <a:solidFill>
                                    <a:srgbClr val="FF0000"/>
                                  </a:solidFill>
                                </a:rPr>
                              </m:ctrlPr>
                            </m:eqArrPr>
                            <m:e>
                              <m:sSub>
                                <m:sSubPr>
                                  <m:ctrlPr>
                                    <a:rPr lang="zh-CN" altLang="zh-CN" sz="1800" i="1">
                                      <a:solidFill>
                                        <a:srgbClr val="FF0000"/>
                                      </a:solidFill>
                                    </a:rPr>
                                  </m:ctrlPr>
                                </m:sSubPr>
                                <m:e>
                                  <m:r>
                                    <a:rPr lang="en-US" altLang="zh-CN" sz="1800" i="1">
                                      <a:solidFill>
                                        <a:srgbClr val="FF0000"/>
                                      </a:solidFill>
                                    </a:rPr>
                                    <m:t>𝛼</m:t>
                                  </m:r>
                                </m:e>
                                <m:sub>
                                  <m:r>
                                    <a:rPr lang="en-US" altLang="zh-CN" sz="1800" i="1">
                                      <a:solidFill>
                                        <a:srgbClr val="FF0000"/>
                                      </a:solidFill>
                                    </a:rPr>
                                    <m:t>1</m:t>
                                  </m:r>
                                </m:sub>
                              </m:sSub>
                              <m:r>
                                <a:rPr lang="en-US" altLang="zh-CN" sz="1800" i="1">
                                  <a:solidFill>
                                    <a:srgbClr val="FF0000"/>
                                  </a:solidFill>
                                </a:rPr>
                                <m:t>≥0</m:t>
                              </m:r>
                            </m:e>
                            <m:e>
                              <m:r>
                                <a:rPr lang="en-US" altLang="zh-CN" sz="1800">
                                  <a:solidFill>
                                    <a:srgbClr val="FF0000"/>
                                  </a:solidFill>
                                </a:rPr>
                                <m:t>3</m:t>
                              </m:r>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1</m:t>
                                  </m:r>
                                </m:sub>
                              </m:sSub>
                              <m:r>
                                <a:rPr lang="en-US" altLang="zh-CN" sz="1800" i="1">
                                  <a:solidFill>
                                    <a:srgbClr val="FF0000"/>
                                  </a:solidFill>
                                </a:rPr>
                                <m:t>+3</m:t>
                              </m:r>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2</m:t>
                                  </m:r>
                                </m:sub>
                              </m:sSub>
                              <m:r>
                                <a:rPr lang="en-US" altLang="zh-CN" sz="1800">
                                  <a:solidFill>
                                    <a:srgbClr val="FF0000"/>
                                  </a:solidFill>
                                </a:rPr>
                                <m:t>+</m:t>
                              </m:r>
                              <m:r>
                                <a:rPr lang="en-US" altLang="zh-CN" sz="1800" i="1">
                                  <a:solidFill>
                                    <a:srgbClr val="FF0000"/>
                                  </a:solidFill>
                                </a:rPr>
                                <m:t>𝛾</m:t>
                              </m:r>
                              <m:r>
                                <a:rPr lang="en-US" altLang="zh-CN" sz="1800" i="1">
                                  <a:solidFill>
                                    <a:srgbClr val="FF0000"/>
                                  </a:solidFill>
                                </a:rPr>
                                <m:t>−1</m:t>
                              </m:r>
                              <m:r>
                                <a:rPr lang="zh-CN" altLang="zh-CN" sz="1800" i="1">
                                  <a:solidFill>
                                    <a:srgbClr val="FF0000"/>
                                  </a:solidFill>
                                </a:rPr>
                                <m:t>≥</m:t>
                              </m:r>
                              <m:r>
                                <a:rPr lang="en-US" altLang="zh-CN" sz="1800" i="1">
                                  <a:solidFill>
                                    <a:srgbClr val="FF0000"/>
                                  </a:solidFill>
                                </a:rPr>
                                <m:t>0</m:t>
                              </m:r>
                            </m:e>
                            <m:e>
                              <m:sSub>
                                <m:sSubPr>
                                  <m:ctrlPr>
                                    <a:rPr lang="zh-CN" altLang="zh-CN" sz="1800" i="1">
                                      <a:solidFill>
                                        <a:srgbClr val="FF0000"/>
                                      </a:solidFill>
                                    </a:rPr>
                                  </m:ctrlPr>
                                </m:sSubPr>
                                <m:e>
                                  <m:r>
                                    <a:rPr lang="en-US" altLang="zh-CN" sz="1800" i="1">
                                      <a:solidFill>
                                        <a:srgbClr val="FF0000"/>
                                      </a:solidFill>
                                    </a:rPr>
                                    <m:t>𝛼</m:t>
                                  </m:r>
                                </m:e>
                                <m:sub>
                                  <m:r>
                                    <a:rPr lang="en-US" altLang="zh-CN" sz="1800" i="1">
                                      <a:solidFill>
                                        <a:srgbClr val="FF0000"/>
                                      </a:solidFill>
                                    </a:rPr>
                                    <m:t>1</m:t>
                                  </m:r>
                                </m:sub>
                              </m:sSub>
                              <m:d>
                                <m:dPr>
                                  <m:ctrlPr>
                                    <a:rPr lang="zh-CN" altLang="zh-CN" sz="1800" i="1">
                                      <a:solidFill>
                                        <a:srgbClr val="FF0000"/>
                                      </a:solidFill>
                                    </a:rPr>
                                  </m:ctrlPr>
                                </m:dPr>
                                <m:e>
                                  <m:r>
                                    <a:rPr lang="en-US" altLang="zh-CN" sz="1800">
                                      <a:solidFill>
                                        <a:srgbClr val="FF0000"/>
                                      </a:solidFill>
                                    </a:rPr>
                                    <m:t>3</m:t>
                                  </m:r>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1</m:t>
                                      </m:r>
                                    </m:sub>
                                  </m:sSub>
                                  <m:r>
                                    <a:rPr lang="en-US" altLang="zh-CN" sz="1800" i="1">
                                      <a:solidFill>
                                        <a:srgbClr val="FF0000"/>
                                      </a:solidFill>
                                    </a:rPr>
                                    <m:t>+3</m:t>
                                  </m:r>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2</m:t>
                                      </m:r>
                                    </m:sub>
                                  </m:sSub>
                                  <m:r>
                                    <a:rPr lang="en-US" altLang="zh-CN" sz="1800">
                                      <a:solidFill>
                                        <a:srgbClr val="FF0000"/>
                                      </a:solidFill>
                                    </a:rPr>
                                    <m:t>+</m:t>
                                  </m:r>
                                  <m:r>
                                    <a:rPr lang="en-US" altLang="zh-CN" sz="1800" i="1">
                                      <a:solidFill>
                                        <a:srgbClr val="FF0000"/>
                                      </a:solidFill>
                                    </a:rPr>
                                    <m:t>𝛾</m:t>
                                  </m:r>
                                  <m:r>
                                    <a:rPr lang="en-US" altLang="zh-CN" sz="1800" i="1">
                                      <a:solidFill>
                                        <a:srgbClr val="FF0000"/>
                                      </a:solidFill>
                                    </a:rPr>
                                    <m:t>−1</m:t>
                                  </m:r>
                                </m:e>
                              </m:d>
                              <m:r>
                                <m:rPr>
                                  <m:aln/>
                                </m:rPr>
                                <a:rPr lang="en-US" altLang="zh-CN" sz="1800" i="1">
                                  <a:solidFill>
                                    <a:srgbClr val="FF0000"/>
                                  </a:solidFill>
                                </a:rPr>
                                <m:t>=</m:t>
                              </m:r>
                              <m:r>
                                <a:rPr lang="en-US" altLang="zh-CN" sz="1800" i="1">
                                  <a:solidFill>
                                    <a:srgbClr val="FF0000"/>
                                  </a:solidFill>
                                </a:rPr>
                                <m:t>0</m:t>
                              </m:r>
                            </m:e>
                          </m:eqArr>
                        </m:e>
                      </m:d>
                      <m:r>
                        <a:rPr lang="en-US" altLang="zh-CN" sz="1800" i="1">
                          <a:solidFill>
                            <a:srgbClr val="FF0000"/>
                          </a:solidFill>
                        </a:rPr>
                        <m:t>,</m:t>
                      </m:r>
                      <m:d>
                        <m:dPr>
                          <m:begChr m:val="{"/>
                          <m:endChr m:val=""/>
                          <m:ctrlPr>
                            <a:rPr lang="zh-CN" altLang="zh-CN" sz="1800" i="1">
                              <a:solidFill>
                                <a:srgbClr val="FF0000"/>
                              </a:solidFill>
                            </a:rPr>
                          </m:ctrlPr>
                        </m:dPr>
                        <m:e>
                          <m:eqArr>
                            <m:eqArrPr>
                              <m:ctrlPr>
                                <a:rPr lang="zh-CN" altLang="zh-CN" sz="1800" i="1">
                                  <a:solidFill>
                                    <a:srgbClr val="FF0000"/>
                                  </a:solidFill>
                                </a:rPr>
                              </m:ctrlPr>
                            </m:eqArrPr>
                            <m:e>
                              <m:sSub>
                                <m:sSubPr>
                                  <m:ctrlPr>
                                    <a:rPr lang="zh-CN" altLang="zh-CN" sz="1800" i="1">
                                      <a:solidFill>
                                        <a:srgbClr val="FF0000"/>
                                      </a:solidFill>
                                    </a:rPr>
                                  </m:ctrlPr>
                                </m:sSubPr>
                                <m:e>
                                  <m:r>
                                    <a:rPr lang="en-US" altLang="zh-CN" sz="1800" i="1">
                                      <a:solidFill>
                                        <a:srgbClr val="FF0000"/>
                                      </a:solidFill>
                                    </a:rPr>
                                    <m:t>𝛼</m:t>
                                  </m:r>
                                </m:e>
                                <m:sub>
                                  <m:r>
                                    <a:rPr lang="en-US" altLang="zh-CN" sz="1800" i="1">
                                      <a:solidFill>
                                        <a:srgbClr val="FF0000"/>
                                      </a:solidFill>
                                    </a:rPr>
                                    <m:t>2</m:t>
                                  </m:r>
                                </m:sub>
                              </m:sSub>
                              <m:r>
                                <a:rPr lang="en-US" altLang="zh-CN" sz="1800" i="1">
                                  <a:solidFill>
                                    <a:srgbClr val="FF0000"/>
                                  </a:solidFill>
                                </a:rPr>
                                <m:t>≥0</m:t>
                              </m:r>
                            </m:e>
                            <m:e>
                              <m:r>
                                <a:rPr lang="en-US" altLang="zh-CN" sz="1800">
                                  <a:solidFill>
                                    <a:srgbClr val="FF0000"/>
                                  </a:solidFill>
                                </a:rPr>
                                <m:t>4</m:t>
                              </m:r>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1</m:t>
                                  </m:r>
                                </m:sub>
                              </m:sSub>
                              <m:r>
                                <a:rPr lang="en-US" altLang="zh-CN" sz="1800" i="1">
                                  <a:solidFill>
                                    <a:srgbClr val="FF0000"/>
                                  </a:solidFill>
                                </a:rPr>
                                <m:t>+3</m:t>
                              </m:r>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2</m:t>
                                  </m:r>
                                </m:sub>
                              </m:sSub>
                              <m:r>
                                <a:rPr lang="en-US" altLang="zh-CN" sz="1800">
                                  <a:solidFill>
                                    <a:srgbClr val="FF0000"/>
                                  </a:solidFill>
                                </a:rPr>
                                <m:t>+</m:t>
                              </m:r>
                              <m:r>
                                <a:rPr lang="en-US" altLang="zh-CN" sz="1800" i="1">
                                  <a:solidFill>
                                    <a:srgbClr val="FF0000"/>
                                  </a:solidFill>
                                </a:rPr>
                                <m:t>𝛾</m:t>
                              </m:r>
                              <m:r>
                                <a:rPr lang="en-US" altLang="zh-CN" sz="1800" i="1">
                                  <a:solidFill>
                                    <a:srgbClr val="FF0000"/>
                                  </a:solidFill>
                                </a:rPr>
                                <m:t>−1</m:t>
                              </m:r>
                              <m:r>
                                <a:rPr lang="zh-CN" altLang="zh-CN" sz="1800" i="1">
                                  <a:solidFill>
                                    <a:srgbClr val="FF0000"/>
                                  </a:solidFill>
                                </a:rPr>
                                <m:t>≥</m:t>
                              </m:r>
                              <m:r>
                                <a:rPr lang="en-US" altLang="zh-CN" sz="1800" i="1">
                                  <a:solidFill>
                                    <a:srgbClr val="FF0000"/>
                                  </a:solidFill>
                                </a:rPr>
                                <m:t>0</m:t>
                              </m:r>
                            </m:e>
                            <m:e>
                              <m:sSub>
                                <m:sSubPr>
                                  <m:ctrlPr>
                                    <a:rPr lang="zh-CN" altLang="zh-CN" sz="1800" i="1">
                                      <a:solidFill>
                                        <a:srgbClr val="FF0000"/>
                                      </a:solidFill>
                                    </a:rPr>
                                  </m:ctrlPr>
                                </m:sSubPr>
                                <m:e>
                                  <m:r>
                                    <a:rPr lang="en-US" altLang="zh-CN" sz="1800" i="1">
                                      <a:solidFill>
                                        <a:srgbClr val="FF0000"/>
                                      </a:solidFill>
                                    </a:rPr>
                                    <m:t>𝛼</m:t>
                                  </m:r>
                                </m:e>
                                <m:sub>
                                  <m:r>
                                    <a:rPr lang="en-US" altLang="zh-CN" sz="1800" i="1">
                                      <a:solidFill>
                                        <a:srgbClr val="FF0000"/>
                                      </a:solidFill>
                                    </a:rPr>
                                    <m:t>2</m:t>
                                  </m:r>
                                </m:sub>
                              </m:sSub>
                              <m:d>
                                <m:dPr>
                                  <m:ctrlPr>
                                    <a:rPr lang="zh-CN" altLang="zh-CN" sz="1800" i="1">
                                      <a:solidFill>
                                        <a:srgbClr val="FF0000"/>
                                      </a:solidFill>
                                    </a:rPr>
                                  </m:ctrlPr>
                                </m:dPr>
                                <m:e>
                                  <m:r>
                                    <a:rPr lang="en-US" altLang="zh-CN" sz="1800">
                                      <a:solidFill>
                                        <a:srgbClr val="FF0000"/>
                                      </a:solidFill>
                                    </a:rPr>
                                    <m:t>4</m:t>
                                  </m:r>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1</m:t>
                                      </m:r>
                                    </m:sub>
                                  </m:sSub>
                                  <m:r>
                                    <a:rPr lang="en-US" altLang="zh-CN" sz="1800" i="1">
                                      <a:solidFill>
                                        <a:srgbClr val="FF0000"/>
                                      </a:solidFill>
                                    </a:rPr>
                                    <m:t>+3</m:t>
                                  </m:r>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2</m:t>
                                      </m:r>
                                    </m:sub>
                                  </m:sSub>
                                  <m:r>
                                    <a:rPr lang="en-US" altLang="zh-CN" sz="1800">
                                      <a:solidFill>
                                        <a:srgbClr val="FF0000"/>
                                      </a:solidFill>
                                    </a:rPr>
                                    <m:t>+</m:t>
                                  </m:r>
                                  <m:r>
                                    <a:rPr lang="en-US" altLang="zh-CN" sz="1800" i="1">
                                      <a:solidFill>
                                        <a:srgbClr val="FF0000"/>
                                      </a:solidFill>
                                    </a:rPr>
                                    <m:t>𝛾</m:t>
                                  </m:r>
                                  <m:r>
                                    <a:rPr lang="en-US" altLang="zh-CN" sz="1800" i="1">
                                      <a:solidFill>
                                        <a:srgbClr val="FF0000"/>
                                      </a:solidFill>
                                    </a:rPr>
                                    <m:t>−1</m:t>
                                  </m:r>
                                </m:e>
                              </m:d>
                              <m:r>
                                <a:rPr lang="en-US" altLang="zh-CN" sz="1800" i="1">
                                  <a:solidFill>
                                    <a:srgbClr val="FF0000"/>
                                  </a:solidFill>
                                </a:rPr>
                                <m:t>=0</m:t>
                              </m:r>
                            </m:e>
                          </m:eqArr>
                        </m:e>
                      </m:d>
                      <m:r>
                        <a:rPr lang="en-US" altLang="zh-CN" sz="1800" i="1">
                          <a:solidFill>
                            <a:srgbClr val="FF0000"/>
                          </a:solidFill>
                        </a:rPr>
                        <m:t>,</m:t>
                      </m:r>
                      <m:d>
                        <m:dPr>
                          <m:begChr m:val="{"/>
                          <m:endChr m:val=""/>
                          <m:ctrlPr>
                            <a:rPr lang="zh-CN" altLang="zh-CN" sz="1800" i="1">
                              <a:solidFill>
                                <a:srgbClr val="FF0000"/>
                              </a:solidFill>
                            </a:rPr>
                          </m:ctrlPr>
                        </m:dPr>
                        <m:e>
                          <m:eqArr>
                            <m:eqArrPr>
                              <m:ctrlPr>
                                <a:rPr lang="zh-CN" altLang="zh-CN" sz="1800" i="1">
                                  <a:solidFill>
                                    <a:srgbClr val="FF0000"/>
                                  </a:solidFill>
                                </a:rPr>
                              </m:ctrlPr>
                            </m:eqArrPr>
                            <m:e>
                              <m:sSub>
                                <m:sSubPr>
                                  <m:ctrlPr>
                                    <a:rPr lang="zh-CN" altLang="zh-CN" sz="1800" i="1">
                                      <a:solidFill>
                                        <a:srgbClr val="FF0000"/>
                                      </a:solidFill>
                                    </a:rPr>
                                  </m:ctrlPr>
                                </m:sSubPr>
                                <m:e>
                                  <m:r>
                                    <a:rPr lang="en-US" altLang="zh-CN" sz="1800" i="1">
                                      <a:solidFill>
                                        <a:srgbClr val="FF0000"/>
                                      </a:solidFill>
                                    </a:rPr>
                                    <m:t>𝛼</m:t>
                                  </m:r>
                                </m:e>
                                <m:sub>
                                  <m:r>
                                    <a:rPr lang="en-US" altLang="zh-CN" sz="1800" i="1">
                                      <a:solidFill>
                                        <a:srgbClr val="FF0000"/>
                                      </a:solidFill>
                                    </a:rPr>
                                    <m:t>3</m:t>
                                  </m:r>
                                </m:sub>
                              </m:sSub>
                              <m:r>
                                <a:rPr lang="en-US" altLang="zh-CN" sz="1800" i="1">
                                  <a:solidFill>
                                    <a:srgbClr val="FF0000"/>
                                  </a:solidFill>
                                </a:rPr>
                                <m:t>≥0</m:t>
                              </m:r>
                            </m:e>
                            <m:e>
                              <m:r>
                                <a:rPr lang="en-US" altLang="zh-CN" sz="1800" i="1">
                                  <a:solidFill>
                                    <a:srgbClr val="FF0000"/>
                                  </a:solidFill>
                                </a:rPr>
                                <m:t>−</m:t>
                              </m:r>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1</m:t>
                                  </m:r>
                                </m:sub>
                              </m:sSub>
                              <m:r>
                                <a:rPr lang="en-US" altLang="zh-CN" sz="1800" i="1">
                                  <a:solidFill>
                                    <a:srgbClr val="FF0000"/>
                                  </a:solidFill>
                                </a:rPr>
                                <m:t>−</m:t>
                              </m:r>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2</m:t>
                                  </m:r>
                                </m:sub>
                              </m:sSub>
                              <m:r>
                                <a:rPr lang="en-US" altLang="zh-CN" sz="1800" i="1">
                                  <a:solidFill>
                                    <a:srgbClr val="FF0000"/>
                                  </a:solidFill>
                                </a:rPr>
                                <m:t>−</m:t>
                              </m:r>
                              <m:r>
                                <a:rPr lang="en-US" altLang="zh-CN" sz="1800" i="1">
                                  <a:solidFill>
                                    <a:srgbClr val="FF0000"/>
                                  </a:solidFill>
                                </a:rPr>
                                <m:t>𝛾</m:t>
                              </m:r>
                              <m:r>
                                <a:rPr lang="zh-CN" altLang="en-US" sz="1800" i="1">
                                  <a:solidFill>
                                    <a:srgbClr val="FF0000"/>
                                  </a:solidFill>
                                </a:rPr>
                                <m:t>−</m:t>
                              </m:r>
                              <m:r>
                                <a:rPr lang="en-US" altLang="zh-CN" sz="1800" i="1">
                                  <a:solidFill>
                                    <a:srgbClr val="FF0000"/>
                                  </a:solidFill>
                                </a:rPr>
                                <m:t>1</m:t>
                              </m:r>
                              <m:r>
                                <a:rPr lang="zh-CN" altLang="zh-CN" sz="1800" i="1">
                                  <a:solidFill>
                                    <a:srgbClr val="FF0000"/>
                                  </a:solidFill>
                                </a:rPr>
                                <m:t>≥</m:t>
                              </m:r>
                              <m:r>
                                <a:rPr lang="en-US" altLang="zh-CN" sz="1800" i="1">
                                  <a:solidFill>
                                    <a:srgbClr val="FF0000"/>
                                  </a:solidFill>
                                </a:rPr>
                                <m:t>0</m:t>
                              </m:r>
                            </m:e>
                            <m:e>
                              <m:sSub>
                                <m:sSubPr>
                                  <m:ctrlPr>
                                    <a:rPr lang="zh-CN" altLang="zh-CN" sz="1800" i="1">
                                      <a:solidFill>
                                        <a:srgbClr val="FF0000"/>
                                      </a:solidFill>
                                    </a:rPr>
                                  </m:ctrlPr>
                                </m:sSubPr>
                                <m:e>
                                  <m:r>
                                    <a:rPr lang="en-US" altLang="zh-CN" sz="1800" i="1">
                                      <a:solidFill>
                                        <a:srgbClr val="FF0000"/>
                                      </a:solidFill>
                                    </a:rPr>
                                    <m:t>𝛼</m:t>
                                  </m:r>
                                </m:e>
                                <m:sub>
                                  <m:r>
                                    <a:rPr lang="en-US" altLang="zh-CN" sz="1800" i="1">
                                      <a:solidFill>
                                        <a:srgbClr val="FF0000"/>
                                      </a:solidFill>
                                    </a:rPr>
                                    <m:t>3</m:t>
                                  </m:r>
                                </m:sub>
                              </m:sSub>
                              <m:d>
                                <m:dPr>
                                  <m:ctrlPr>
                                    <a:rPr lang="zh-CN" altLang="zh-CN" sz="1800" i="1">
                                      <a:solidFill>
                                        <a:srgbClr val="FF0000"/>
                                      </a:solidFill>
                                    </a:rPr>
                                  </m:ctrlPr>
                                </m:dPr>
                                <m:e>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1</m:t>
                                      </m:r>
                                    </m:sub>
                                  </m:sSub>
                                  <m:r>
                                    <a:rPr lang="en-US" altLang="zh-CN" sz="1800" i="1">
                                      <a:solidFill>
                                        <a:srgbClr val="FF0000"/>
                                      </a:solidFill>
                                    </a:rPr>
                                    <m:t>+</m:t>
                                  </m:r>
                                  <m:sSub>
                                    <m:sSubPr>
                                      <m:ctrlPr>
                                        <a:rPr lang="zh-CN" altLang="zh-CN" sz="1800" i="1">
                                          <a:solidFill>
                                            <a:srgbClr val="FF0000"/>
                                          </a:solidFill>
                                        </a:rPr>
                                      </m:ctrlPr>
                                    </m:sSubPr>
                                    <m:e>
                                      <m:r>
                                        <a:rPr lang="en-US" altLang="zh-CN" sz="1800" i="1">
                                          <a:solidFill>
                                            <a:srgbClr val="FF0000"/>
                                          </a:solidFill>
                                        </a:rPr>
                                        <m:t>𝜔</m:t>
                                      </m:r>
                                    </m:e>
                                    <m:sub>
                                      <m:r>
                                        <a:rPr lang="en-US" altLang="zh-CN" sz="1800" i="1">
                                          <a:solidFill>
                                            <a:srgbClr val="FF0000"/>
                                          </a:solidFill>
                                        </a:rPr>
                                        <m:t>2</m:t>
                                      </m:r>
                                    </m:sub>
                                  </m:sSub>
                                  <m:r>
                                    <a:rPr lang="en-US" altLang="zh-CN" sz="1800">
                                      <a:solidFill>
                                        <a:srgbClr val="FF0000"/>
                                      </a:solidFill>
                                    </a:rPr>
                                    <m:t>+</m:t>
                                  </m:r>
                                  <m:r>
                                    <a:rPr lang="en-US" altLang="zh-CN" sz="1800" i="1">
                                      <a:solidFill>
                                        <a:srgbClr val="FF0000"/>
                                      </a:solidFill>
                                    </a:rPr>
                                    <m:t>𝛾</m:t>
                                  </m:r>
                                  <m:r>
                                    <a:rPr lang="en-US" altLang="zh-CN" sz="1800" i="1">
                                      <a:solidFill>
                                        <a:srgbClr val="FF0000"/>
                                      </a:solidFill>
                                    </a:rPr>
                                    <m:t>+1</m:t>
                                  </m:r>
                                </m:e>
                              </m:d>
                              <m:r>
                                <a:rPr lang="en-US" altLang="zh-CN" sz="1800" i="1">
                                  <a:solidFill>
                                    <a:srgbClr val="FF0000"/>
                                  </a:solidFill>
                                </a:rPr>
                                <m:t>=0</m:t>
                              </m:r>
                            </m:e>
                          </m:eqArr>
                        </m:e>
                      </m:d>
                    </m:oMath>
                  </m:oMathPara>
                </a14:m>
                <a:endParaRPr lang="zh-CN" altLang="zh-CN" sz="1800" dirty="0">
                  <a:solidFill>
                    <a:srgbClr val="FF0000"/>
                  </a:solidFill>
                </a:endParaRPr>
              </a:p>
            </p:txBody>
          </p:sp>
        </mc:Choice>
        <mc:Fallback>
          <p:sp>
            <p:nvSpPr>
              <p:cNvPr id="3" name="矩形 2">
                <a:extLst>
                  <a:ext uri="{FF2B5EF4-FFF2-40B4-BE49-F238E27FC236}">
                    <a16:creationId xmlns:a16="http://schemas.microsoft.com/office/drawing/2014/main" id="{CC358E3F-C1D0-FC49-A2B7-CDA53745C274}"/>
                  </a:ext>
                </a:extLst>
              </p:cNvPr>
              <p:cNvSpPr>
                <a:spLocks noRot="1" noChangeAspect="1" noMove="1" noResize="1" noEditPoints="1" noAdjustHandles="1" noChangeArrowheads="1" noChangeShapeType="1" noTextEdit="1"/>
              </p:cNvSpPr>
              <p:nvPr/>
            </p:nvSpPr>
            <p:spPr>
              <a:xfrm>
                <a:off x="345870" y="2361399"/>
                <a:ext cx="8470490" cy="3684727"/>
              </a:xfrm>
              <a:prstGeom prst="rect">
                <a:avLst/>
              </a:prstGeom>
              <a:blipFill>
                <a:blip r:embed="rId6"/>
                <a:stretch>
                  <a:fillRect l="-18713" r="-2994" b="-90068"/>
                </a:stretch>
              </a:blipFill>
            </p:spPr>
            <p:txBody>
              <a:bodyPr/>
              <a:lstStyle/>
              <a:p>
                <a:r>
                  <a:rPr lang="zh-CN" altLang="en-US">
                    <a:noFill/>
                  </a:rPr>
                  <a:t> </a:t>
                </a:r>
              </a:p>
            </p:txBody>
          </p:sp>
        </mc:Fallback>
      </mc:AlternateContent>
      <p:pic>
        <p:nvPicPr>
          <p:cNvPr id="5" name="音频 4">
            <a:hlinkClick r:id="" action="ppaction://media"/>
            <a:extLst>
              <a:ext uri="{FF2B5EF4-FFF2-40B4-BE49-F238E27FC236}">
                <a16:creationId xmlns:a16="http://schemas.microsoft.com/office/drawing/2014/main" id="{5A9D2E0C-6D79-D24A-A135-0F85AB8FFD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28298423"/>
      </p:ext>
    </p:extLst>
  </p:cSld>
  <p:clrMapOvr>
    <a:masterClrMapping/>
  </p:clrMapOvr>
  <mc:AlternateContent xmlns:mc="http://schemas.openxmlformats.org/markup-compatibility/2006">
    <mc:Choice xmlns:p14="http://schemas.microsoft.com/office/powerpoint/2010/main" Requires="p14">
      <p:transition p14:dur="0" advTm="43644"/>
    </mc:Choice>
    <mc:Fallback>
      <p:transition advTm="43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0" y="557868"/>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139001"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第四章 支持向量机</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345870" y="1809260"/>
                <a:ext cx="8864498" cy="178106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en-US"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对照图中的决策面和间隔区域，试推算样本</a:t>
                </a:r>
                <a14:m>
                  <m:oMath xmlns:m="http://schemas.openxmlformats.org/officeDocument/2006/math">
                    <m:sSub>
                      <m:sSubPr>
                        <m:ctrlPr>
                          <a:rPr lang="zh-CN"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b>
                        <m:r>
                          <a:rPr lang="en-US"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t>𝑖</m:t>
                    </m:r>
                    <m:r>
                      <a:rPr lang="en-US"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t>=1,2,3</m:t>
                    </m:r>
                  </m:oMath>
                </a14:m>
                <a:r>
                  <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对应的系数</a:t>
                </a:r>
                <a14:m>
                  <m:oMath xmlns:m="http://schemas.openxmlformats.org/officeDocument/2006/math">
                    <m:sSub>
                      <m:sSubPr>
                        <m:ctrlPr>
                          <a:rPr lang="zh-CN"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t>𝛼</m:t>
                        </m:r>
                      </m:e>
                      <m:sub>
                        <m:r>
                          <a:rPr lang="en-US"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t>𝑖</m:t>
                    </m:r>
                    <m:r>
                      <a:rPr lang="en-US" altLang="zh-CN" sz="200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m:t>=1,2,3</m:t>
                    </m:r>
                  </m:oMath>
                </a14:m>
                <a:r>
                  <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zh-CN" altLang="zh-CN" sz="20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345870" y="1809260"/>
                <a:ext cx="8864498" cy="1781065"/>
              </a:xfrm>
              <a:prstGeom prst="rect">
                <a:avLst/>
              </a:prstGeom>
              <a:blipFill>
                <a:blip r:embed="rId5"/>
                <a:stretch>
                  <a:fillRect t="-709"/>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 name="图片 1">
            <a:extLst>
              <a:ext uri="{FF2B5EF4-FFF2-40B4-BE49-F238E27FC236}">
                <a16:creationId xmlns:a16="http://schemas.microsoft.com/office/drawing/2014/main" id="{65A7CCD8-AD07-B449-94E4-52AF61CC8F46}"/>
              </a:ext>
            </a:extLst>
          </p:cNvPr>
          <p:cNvPicPr>
            <a:picLocks noChangeAspect="1"/>
          </p:cNvPicPr>
          <p:nvPr/>
        </p:nvPicPr>
        <p:blipFill>
          <a:blip r:embed="rId6"/>
          <a:stretch>
            <a:fillRect/>
          </a:stretch>
        </p:blipFill>
        <p:spPr>
          <a:xfrm>
            <a:off x="9564328" y="307153"/>
            <a:ext cx="2393735" cy="2522962"/>
          </a:xfrm>
          <a:prstGeom prst="rect">
            <a:avLst/>
          </a:prstGeom>
        </p:spPr>
      </p:pic>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85887F9B-219E-2849-B969-B81005D5714C}"/>
                  </a:ext>
                </a:extLst>
              </p:cNvPr>
              <p:cNvSpPr/>
              <p:nvPr/>
            </p:nvSpPr>
            <p:spPr>
              <a:xfrm>
                <a:off x="-118704" y="2720569"/>
                <a:ext cx="11366085" cy="3667992"/>
              </a:xfrm>
              <a:prstGeom prst="rect">
                <a:avLst/>
              </a:prstGeom>
            </p:spPr>
            <p:txBody>
              <a:bodyPr wrap="square">
                <a:spAutoFit/>
              </a:bodyPr>
              <a:lstStyle/>
              <a:p>
                <a:pPr marL="495300" indent="266700" algn="just"/>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答：首先样本</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𝑥</m:t>
                        </m:r>
                      </m:e>
                      <m: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b>
                    </m:sSub>
                  </m:oMath>
                </a14:m>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位于间隔之外，所以有</a:t>
                </a:r>
                <a14:m>
                  <m:oMath xmlns:m="http://schemas.openxmlformats.org/officeDocument/2006/math">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4</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𝜔</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𝜔</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b>
                    </m:s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𝛾</m:t>
                    </m:r>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−1&gt;0</m:t>
                    </m:r>
                  </m:oMath>
                </a14:m>
                <a:endParaRPr lang="zh-CN" alt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95300" indent="266700" algn="just"/>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根据（</a:t>
                </a:r>
                <a:r>
                  <a:rPr lang="en-US"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3</a:t>
                </a:r>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）中的第二组</a:t>
                </a:r>
                <a:r>
                  <a:rPr lang="en-US"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KKT</a:t>
                </a:r>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条件</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b>
                    </m:sSub>
                    <m:d>
                      <m:d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4</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𝜔</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𝜔</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b>
                        </m:s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𝛾</m:t>
                        </m:r>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e>
                    </m:d>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=0</m:t>
                    </m:r>
                  </m:oMath>
                </a14:m>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，可得</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b>
                    </m:s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=0</m:t>
                    </m:r>
                  </m:oMath>
                </a14:m>
                <a:r>
                  <a:rPr lang="zh-CN" altLang="en-US"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将</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b>
                    </m:s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=0</m:t>
                    </m:r>
                  </m:oMath>
                </a14:m>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代入（</a:t>
                </a:r>
                <a:r>
                  <a:rPr lang="en-US"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2</a:t>
                </a:r>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）中的对偶问题中，消掉所有含有</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b>
                    </m:sSub>
                  </m:oMath>
                </a14:m>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的项，得到：</a:t>
                </a:r>
                <a:endParaRPr lang="zh-CN" alt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95300" indent="266700" algn="just">
                  <a:lnSpc>
                    <a:spcPct val="150000"/>
                  </a:lnSpc>
                </a:pPr>
                <a14:m>
                  <m:oMathPara xmlns:m="http://schemas.openxmlformats.org/officeDocument/2006/math">
                    <m:oMathParaPr>
                      <m:jc m:val="centerGroup"/>
                    </m:oMathParaPr>
                    <m:oMath xmlns:m="http://schemas.openxmlformats.org/officeDocument/2006/math">
                      <m:func>
                        <m:func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max</m:t>
                          </m:r>
                        </m:fName>
                        <m:e>
                          <m:d>
                            <m:d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−9</m:t>
                              </m:r>
                              <m:sSubSup>
                                <m:sSubSup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up>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p>
                              </m:sSubSup>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Sup>
                                <m:sSubSup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sub>
                                <m:sup>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p>
                              </m:sSubSup>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+6</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sub>
                              </m:sSub>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e>
                          </m:d>
                        </m:e>
                      </m:func>
                      <m:r>
                        <a:rPr lang="zh-CN" altLang="en-US" sz="1600" b="0" i="0"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zh-CN" altLang="en-US" sz="1600" b="0" i="0"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  </m:t>
                      </m:r>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𝑠</m:t>
                      </m:r>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𝑡</m:t>
                      </m:r>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 </m:t>
                      </m:r>
                      <m:r>
                        <a:rPr lang="zh-CN" altLang="en-US"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   </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sub>
                      </m:sSub>
                      <m:r>
                        <m:rPr>
                          <m:aln/>
                        </m:rP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0</m:t>
                      </m:r>
                      <m:r>
                        <a:rPr lang="zh-CN" altLang="en-US" sz="1600" b="0" i="0"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sub>
                      </m:sSub>
                      <m:r>
                        <m:rPr>
                          <m:aln/>
                        </m:rP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0, </m:t>
                      </m:r>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=1,3</m:t>
                      </m:r>
                    </m:oMath>
                  </m:oMathPara>
                </a14:m>
                <a:endParaRPr lang="zh-CN" alt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95300" indent="266700" algn="just"/>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由于</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𝑥</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𝑥</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sub>
                    </m:sSub>
                  </m:oMath>
                </a14:m>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在间隔边界上，是支撑向量，所以有</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&gt;0</m:t>
                    </m:r>
                  </m:oMath>
                </a14:m>
                <a:endParaRPr lang="zh-CN" alt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95300" indent="266700" algn="just"/>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根据拉格朗日对偶过程中，广义拉格朗日函数对</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sub>
                    </m:sSub>
                  </m:oMath>
                </a14:m>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求导为</a:t>
                </a:r>
                <a:r>
                  <a:rPr lang="en-US"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0</a:t>
                </a:r>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，推出：</a:t>
                </a:r>
                <a:endParaRPr lang="zh-CN" alt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95300" indent="266700" algn="just"/>
                <a14:m>
                  <m:oMathPara xmlns:m="http://schemas.openxmlformats.org/officeDocument/2006/math">
                    <m:oMathParaPr>
                      <m:jc m:val="centerGroup"/>
                    </m:oMathParaPr>
                    <m:oMath xmlns:m="http://schemas.openxmlformats.org/officeDocument/2006/math">
                      <m:r>
                        <a:rPr lang="en-US" altLang="zh-CN" sz="1600" b="1"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𝝎</m:t>
                      </m:r>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nary>
                        <m:naryPr>
                          <m:chr m:val="∑"/>
                          <m:limLoc m:val="undOvr"/>
                          <m:grow m:val="on"/>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up>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𝑚</m:t>
                          </m:r>
                        </m:sup>
                        <m:e>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sub>
                          </m:sSub>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𝑦</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sub>
                          </m:sSub>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𝒙</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sub>
                          </m:sSub>
                        </m:e>
                      </m:nary>
                    </m:oMath>
                  </m:oMathPara>
                </a14:m>
                <a:endParaRPr lang="zh-CN" alt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95300" indent="266700" algn="just"/>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代入</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&gt;0,</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=0</m:t>
                    </m:r>
                  </m:oMath>
                </a14:m>
                <a:r>
                  <a:rPr lang="en-US" altLang="zh-CN" sz="1600" kern="100" dirty="0">
                    <a:solidFill>
                      <a:srgbClr val="FF0000"/>
                    </a:solidFill>
                    <a:latin typeface="楷体-简" panose="02010600040101010101" pitchFamily="2" charset="-122"/>
                    <a:ea typeface="DengXian" panose="02010600030101010101" pitchFamily="2" charset="-122"/>
                    <a:cs typeface="Times New Roman" panose="02020603050405020304" pitchFamily="18" charset="0"/>
                  </a:rPr>
                  <a:t>, </a:t>
                </a:r>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有：</a:t>
                </a:r>
                <a:endParaRPr lang="zh-CN" alt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95300" indent="266700" algn="just"/>
                <a14:m>
                  <m:oMathPara xmlns:m="http://schemas.openxmlformats.org/officeDocument/2006/math">
                    <m:oMathParaPr>
                      <m:jc m:val="centerGroup"/>
                    </m:oMathParaPr>
                    <m:oMath xmlns:m="http://schemas.openxmlformats.org/officeDocument/2006/math">
                      <m:r>
                        <a:rPr lang="en-US" altLang="zh-CN" sz="1600" b="1"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𝝎</m:t>
                      </m:r>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α</m:t>
                          </m:r>
                        </m:e>
                        <m: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zh-CN" altLang="en-US"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r>
                        <a:rPr lang="zh-CN" altLang="en-US"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e>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e>
                          </m:eqArr>
                        </m:e>
                      </m:d>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zh-CN" altLang="en-US"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d>
                        <m:dPr>
                          <m:begChr m:val="（"/>
                          <m:endChr m:val="）"/>
                          <m:ctrlPr>
                            <a:rPr lang="zh-CN" altLang="en-US"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ctrlPr>
                        </m:dPr>
                        <m:e>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e>
                      </m:d>
                      <m:r>
                        <a:rPr lang="zh-CN" altLang="en-US"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e>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e>
                          </m:eqArr>
                        </m:e>
                      </m:d>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d>
                        <m:dPr>
                          <m:begChr m:val="["/>
                          <m:endChr m:val="]"/>
                          <m:ctrlP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ctrlPr>
                        </m:dPr>
                        <m:e>
                          <m:eqArr>
                            <m:eqArrPr>
                              <m:ctrlP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ctrlPr>
                            </m:eqArrPr>
                            <m:e>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Sub>
                                <m:sSubPr>
                                  <m:ctrlP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ctrlPr>
                                </m:sSubPr>
                                <m:e>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e>
                            <m:e>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Sub>
                                <m:sSubPr>
                                  <m:ctrlP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ctrlPr>
                                </m:sSubPr>
                                <m:e>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e>
                          </m:eqArr>
                        </m:e>
                      </m:d>
                      <m:r>
                        <a:rPr lang="zh-CN" altLang="en-US" sz="1600" b="0" i="0"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600"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1</m:t>
                          </m:r>
                        </m:sub>
                      </m:sSub>
                      <m:r>
                        <a:rPr lang="en-US" altLang="zh-CN" sz="1600" b="0" i="1" smtClean="0">
                          <a:solidFill>
                            <a:srgbClr val="FF0000"/>
                          </a:solidFill>
                          <a:latin typeface="Cambria Math" panose="02040503050406030204" pitchFamily="18" charset="0"/>
                          <a:ea typeface="楷体-简" panose="02010600040101010101" pitchFamily="2" charset="-122"/>
                          <a:cs typeface="宋体" panose="02010600030101010101" pitchFamily="2" charset="-122"/>
                        </a:rPr>
                        <m:t>=</m:t>
                      </m:r>
                      <m:sSub>
                        <m:sSubPr>
                          <m:ctrlPr>
                            <a:rPr lang="zh-CN" altLang="zh-CN" sz="1600"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2</m:t>
                          </m:r>
                        </m:sub>
                      </m:sSub>
                      <m:r>
                        <a:rPr lang="en-US" altLang="zh-CN" sz="1600" b="0" i="1" smtClean="0">
                          <a:solidFill>
                            <a:srgbClr val="FF0000"/>
                          </a:solidFill>
                          <a:latin typeface="Cambria Math" panose="02040503050406030204" pitchFamily="18" charset="0"/>
                          <a:ea typeface="楷体-简" panose="02010600040101010101" pitchFamily="2" charset="-122"/>
                          <a:cs typeface="宋体" panose="02010600030101010101" pitchFamily="2" charset="-122"/>
                        </a:rPr>
                        <m:t>=2</m:t>
                      </m:r>
                      <m:sSub>
                        <m:sSubPr>
                          <m:ctrlPr>
                            <a:rPr lang="en-US" altLang="zh-CN" sz="1600" b="0" i="1" smtClean="0">
                              <a:solidFill>
                                <a:srgbClr val="FF0000"/>
                              </a:solidFill>
                              <a:latin typeface="Cambria Math" panose="02040503050406030204" pitchFamily="18" charset="0"/>
                              <a:ea typeface="楷体-简" panose="02010600040101010101" pitchFamily="2" charset="-122"/>
                              <a:cs typeface="宋体" panose="02010600030101010101" pitchFamily="2" charset="-122"/>
                            </a:rPr>
                          </m:ctrlPr>
                        </m:sSubPr>
                        <m:e>
                          <m:r>
                            <a:rPr lang="en-US" altLang="zh-CN" sz="1600" b="0" i="1" smtClean="0">
                              <a:solidFill>
                                <a:srgbClr val="FF0000"/>
                              </a:solidFill>
                              <a:latin typeface="Cambria Math" panose="02040503050406030204" pitchFamily="18" charset="0"/>
                              <a:ea typeface="楷体-简" panose="02010600040101010101" pitchFamily="2" charset="-122"/>
                              <a:cs typeface="宋体" panose="02010600030101010101" pitchFamily="2" charset="-122"/>
                            </a:rPr>
                            <m:t>𝛼</m:t>
                          </m:r>
                        </m:e>
                        <m:sub>
                          <m:r>
                            <a:rPr lang="en-US" altLang="zh-CN" sz="1600" b="0" i="1" smtClean="0">
                              <a:solidFill>
                                <a:srgbClr val="FF0000"/>
                              </a:solidFill>
                              <a:latin typeface="Cambria Math" panose="02040503050406030204" pitchFamily="18" charset="0"/>
                              <a:ea typeface="楷体-简" panose="02010600040101010101" pitchFamily="2" charset="-122"/>
                              <a:cs typeface="宋体" panose="02010600030101010101" pitchFamily="2" charset="-122"/>
                            </a:rPr>
                            <m:t>1</m:t>
                          </m:r>
                        </m:sub>
                      </m:sSub>
                    </m:oMath>
                  </m:oMathPara>
                </a14:m>
                <a:endParaRPr lang="zh-CN" alt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495300" indent="266700" algn="just"/>
                <a:r>
                  <a:rPr lang="zh-CN" altLang="en-US"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代入样本</a:t>
                </a:r>
                <a14:m>
                  <m:oMath xmlns:m="http://schemas.openxmlformats.org/officeDocument/2006/math">
                    <m:sSub>
                      <m:sSubPr>
                        <m:ctrlP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ctrlPr>
                      </m:sSubPr>
                      <m:e>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𝑥</m:t>
                        </m:r>
                      </m:e>
                      <m:sub>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ctrlPr>
                      </m:sSubPr>
                      <m:e>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𝑥</m:t>
                        </m:r>
                      </m:e>
                      <m:sub>
                        <m:r>
                          <a:rPr lang="en-US" altLang="zh-CN" sz="1600" b="0" i="1"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b>
                    </m:sSub>
                  </m:oMath>
                </a14:m>
                <a:r>
                  <a:rPr lang="zh-CN" altLang="en-US"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对应的约束条件</a:t>
                </a:r>
                <a:r>
                  <a:rPr lang="en-US"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zh-CN" altLang="en-US"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支撑向量，等号成立）：</a:t>
                </a:r>
                <a14:m>
                  <m:oMath xmlns:m="http://schemas.openxmlformats.org/officeDocument/2006/math">
                    <m:r>
                      <a:rPr lang="en-US" altLang="zh-CN" sz="1600">
                        <a:solidFill>
                          <a:srgbClr val="FF0000"/>
                        </a:solidFill>
                        <a:latin typeface="Cambria Math" panose="02040503050406030204" pitchFamily="18" charset="0"/>
                        <a:ea typeface="楷体-简" panose="02010600040101010101" pitchFamily="2" charset="-122"/>
                        <a:cs typeface="宋体" panose="02010600030101010101" pitchFamily="2" charset="-122"/>
                      </a:rPr>
                      <m:t>3</m:t>
                    </m:r>
                    <m:sSub>
                      <m:sSubPr>
                        <m:ctrlPr>
                          <a:rPr lang="zh-CN" altLang="zh-CN" sz="1600"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1</m:t>
                        </m:r>
                      </m:sub>
                    </m:sSub>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+3</m:t>
                    </m:r>
                    <m:sSub>
                      <m:sSubPr>
                        <m:ctrlPr>
                          <a:rPr lang="zh-CN" altLang="zh-CN" sz="1600"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2</m:t>
                        </m:r>
                      </m:sub>
                    </m:sSub>
                    <m:r>
                      <a:rPr lang="en-US" altLang="zh-CN" sz="1600">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𝛾</m:t>
                    </m:r>
                    <m:r>
                      <a:rPr lang="en-US" altLang="zh-CN" sz="1600" b="0" i="0" smtClean="0">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sz="1600">
                        <a:solidFill>
                          <a:srgbClr val="FF0000"/>
                        </a:solidFill>
                        <a:latin typeface="Cambria Math" panose="02040503050406030204" pitchFamily="18" charset="0"/>
                        <a:ea typeface="楷体-简" panose="02010600040101010101" pitchFamily="2" charset="-122"/>
                        <a:cs typeface="宋体" panose="02010600030101010101" pitchFamily="2" charset="-122"/>
                      </a:rPr>
                      <m:t>1</m:t>
                    </m:r>
                    <m:r>
                      <a:rPr lang="zh-CN" altLang="en-US" sz="1600" b="0" i="0" smtClean="0">
                        <a:solidFill>
                          <a:srgbClr val="FF0000"/>
                        </a:solidFill>
                        <a:latin typeface="Cambria Math" panose="02040503050406030204" pitchFamily="18" charset="0"/>
                        <a:ea typeface="楷体-简" panose="02010600040101010101" pitchFamily="2" charset="-122"/>
                        <a:cs typeface="宋体" panose="02010600030101010101" pitchFamily="2" charset="-122"/>
                      </a:rPr>
                      <m:t>；</m:t>
                    </m:r>
                    <m:sSub>
                      <m:sSubPr>
                        <m:ctrlPr>
                          <a:rPr lang="zh-CN" altLang="zh-CN" sz="1600"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1</m:t>
                        </m:r>
                      </m:sub>
                    </m:sSub>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m:t>
                    </m:r>
                    <m:sSub>
                      <m:sSubPr>
                        <m:ctrlPr>
                          <a:rPr lang="zh-CN" altLang="zh-CN" sz="1600" i="1">
                            <a:solidFill>
                              <a:srgbClr val="FF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𝜔</m:t>
                        </m:r>
                      </m:e>
                      <m:sub>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2</m:t>
                        </m:r>
                      </m:sub>
                    </m:sSub>
                    <m:r>
                      <a:rPr lang="en-US" altLang="zh-CN" sz="1600">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sz="1600" i="1">
                        <a:solidFill>
                          <a:srgbClr val="FF0000"/>
                        </a:solidFill>
                        <a:latin typeface="Cambria Math" panose="02040503050406030204" pitchFamily="18" charset="0"/>
                        <a:ea typeface="楷体-简" panose="02010600040101010101" pitchFamily="2" charset="-122"/>
                        <a:cs typeface="宋体" panose="02010600030101010101" pitchFamily="2" charset="-122"/>
                      </a:rPr>
                      <m:t>𝛾</m:t>
                    </m:r>
                    <m:r>
                      <a:rPr lang="en-US" altLang="zh-CN" sz="1600">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sz="1600" b="0" i="0" smtClean="0">
                        <a:solidFill>
                          <a:srgbClr val="FF0000"/>
                        </a:solidFill>
                        <a:latin typeface="Cambria Math" panose="02040503050406030204" pitchFamily="18" charset="0"/>
                        <a:ea typeface="楷体-简" panose="02010600040101010101" pitchFamily="2" charset="-122"/>
                        <a:cs typeface="宋体" panose="02010600030101010101" pitchFamily="2" charset="-122"/>
                      </a:rPr>
                      <m:t>−</m:t>
                    </m:r>
                    <m:r>
                      <a:rPr lang="en-US" altLang="zh-CN" sz="1600">
                        <a:solidFill>
                          <a:srgbClr val="FF0000"/>
                        </a:solidFill>
                        <a:latin typeface="Cambria Math" panose="02040503050406030204" pitchFamily="18" charset="0"/>
                        <a:ea typeface="楷体-简" panose="02010600040101010101" pitchFamily="2" charset="-122"/>
                        <a:cs typeface="宋体" panose="02010600030101010101" pitchFamily="2" charset="-122"/>
                      </a:rPr>
                      <m:t>1</m:t>
                    </m:r>
                  </m:oMath>
                </a14:m>
                <a:endParaRPr lang="en-US"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495300" indent="266700" algn="just"/>
                <a:r>
                  <a:rPr lang="zh-CN" altLang="zh-CN" sz="16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解得</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sub>
                    </m:sSub>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600" b="0" i="0" kern="10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4</m:t>
                        </m:r>
                      </m:den>
                    </m:f>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6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𝛼</m:t>
                        </m:r>
                      </m:e>
                      <m: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b>
                    </m:sSub>
                    <m:r>
                      <a:rPr lang="en-US" altLang="zh-CN" sz="16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=0</m:t>
                    </m:r>
                  </m:oMath>
                </a14:m>
                <a:endParaRPr lang="zh-CN" alt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p:sp>
            <p:nvSpPr>
              <p:cNvPr id="4" name="矩形 3">
                <a:extLst>
                  <a:ext uri="{FF2B5EF4-FFF2-40B4-BE49-F238E27FC236}">
                    <a16:creationId xmlns:a16="http://schemas.microsoft.com/office/drawing/2014/main" id="{85887F9B-219E-2849-B969-B81005D5714C}"/>
                  </a:ext>
                </a:extLst>
              </p:cNvPr>
              <p:cNvSpPr>
                <a:spLocks noRot="1" noChangeAspect="1" noMove="1" noResize="1" noEditPoints="1" noAdjustHandles="1" noChangeArrowheads="1" noChangeShapeType="1" noTextEdit="1"/>
              </p:cNvSpPr>
              <p:nvPr/>
            </p:nvSpPr>
            <p:spPr>
              <a:xfrm>
                <a:off x="-118704" y="2720569"/>
                <a:ext cx="11366085" cy="3667992"/>
              </a:xfrm>
              <a:prstGeom prst="rect">
                <a:avLst/>
              </a:prstGeom>
              <a:blipFill>
                <a:blip r:embed="rId7"/>
                <a:stretch>
                  <a:fillRect t="-690" r="-335"/>
                </a:stretch>
              </a:blipFill>
            </p:spPr>
            <p:txBody>
              <a:bodyPr/>
              <a:lstStyle/>
              <a:p>
                <a:r>
                  <a:rPr lang="zh-CN" altLang="en-US">
                    <a:noFill/>
                  </a:rPr>
                  <a:t> </a:t>
                </a:r>
              </a:p>
            </p:txBody>
          </p:sp>
        </mc:Fallback>
      </mc:AlternateContent>
      <p:pic>
        <p:nvPicPr>
          <p:cNvPr id="7" name="音频 6">
            <a:hlinkClick r:id="" action="ppaction://media"/>
            <a:extLst>
              <a:ext uri="{FF2B5EF4-FFF2-40B4-BE49-F238E27FC236}">
                <a16:creationId xmlns:a16="http://schemas.microsoft.com/office/drawing/2014/main" id="{33183A8F-C16C-5B42-B17B-75AFCF87BE0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94789956"/>
      </p:ext>
    </p:extLst>
  </p:cSld>
  <p:clrMapOvr>
    <a:masterClrMapping/>
  </p:clrMapOvr>
  <mc:AlternateContent xmlns:mc="http://schemas.openxmlformats.org/markup-compatibility/2006">
    <mc:Choice xmlns:p14="http://schemas.microsoft.com/office/powerpoint/2010/main" Requires="p14">
      <p:transition p14:dur="0" advTm="150080"/>
    </mc:Choice>
    <mc:Fallback>
      <p:transition advTm="150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46707" y="2041243"/>
            <a:ext cx="4856911" cy="646331"/>
          </a:xfrm>
          <a:prstGeom prst="rect">
            <a:avLst/>
          </a:prstGeom>
          <a:noFill/>
        </p:spPr>
        <p:txBody>
          <a:bodyPr wrap="square" rtlCol="0">
            <a:spAutoFit/>
          </a:bodyPr>
          <a:lstStyle/>
          <a:p>
            <a:pPr algn="ctr"/>
            <a:r>
              <a:rPr kumimoji="1" lang="en-US" altLang="zh-CN" sz="3600" b="1" dirty="0">
                <a:solidFill>
                  <a:srgbClr val="104E87"/>
                </a:solidFill>
              </a:rPr>
              <a:t>CHAPTER</a:t>
            </a:r>
            <a:r>
              <a:rPr kumimoji="1" lang="zh-CN" altLang="en-US" sz="3600" b="1" dirty="0">
                <a:solidFill>
                  <a:srgbClr val="104E87"/>
                </a:solidFill>
              </a:rPr>
              <a:t> </a:t>
            </a:r>
            <a:r>
              <a:rPr kumimoji="1" lang="en-US" altLang="zh-CN" sz="3600" b="1" dirty="0">
                <a:solidFill>
                  <a:srgbClr val="104E87"/>
                </a:solidFill>
              </a:rPr>
              <a:t>FIVE</a:t>
            </a:r>
            <a:endParaRPr kumimoji="1" lang="zh-CN" altLang="en-US" sz="3600" b="1" dirty="0">
              <a:solidFill>
                <a:srgbClr val="104E87"/>
              </a:solidFill>
            </a:endParaRPr>
          </a:p>
        </p:txBody>
      </p:sp>
      <p:sp>
        <p:nvSpPr>
          <p:cNvPr id="4" name="文本框 3"/>
          <p:cNvSpPr txBox="1"/>
          <p:nvPr/>
        </p:nvSpPr>
        <p:spPr>
          <a:xfrm>
            <a:off x="300597" y="2895646"/>
            <a:ext cx="8349130" cy="923201"/>
          </a:xfrm>
          <a:prstGeom prst="rect">
            <a:avLst/>
          </a:prstGeom>
          <a:noFill/>
        </p:spPr>
        <p:txBody>
          <a:bodyPr wrap="square" rtlCol="0">
            <a:spAutoFit/>
          </a:bodyPr>
          <a:lstStyle/>
          <a:p>
            <a:pPr algn="ctr">
              <a:lnSpc>
                <a:spcPct val="90000"/>
              </a:lnSpc>
            </a:pPr>
            <a:r>
              <a:rPr kumimoji="1" lang="zh-CN" altLang="en-US" sz="5999" spc="600" dirty="0">
                <a:solidFill>
                  <a:srgbClr val="104E87"/>
                </a:solidFill>
                <a:latin typeface="+mj-ea"/>
                <a:ea typeface="+mj-ea"/>
              </a:rPr>
              <a:t>第五章 决策树</a:t>
            </a:r>
          </a:p>
        </p:txBody>
      </p:sp>
      <p:sp>
        <p:nvSpPr>
          <p:cNvPr id="5" name="文本框 4"/>
          <p:cNvSpPr txBox="1"/>
          <p:nvPr/>
        </p:nvSpPr>
        <p:spPr>
          <a:xfrm>
            <a:off x="1962652" y="3818847"/>
            <a:ext cx="5025019" cy="553998"/>
          </a:xfrm>
          <a:prstGeom prst="rect">
            <a:avLst/>
          </a:prstGeom>
          <a:noFill/>
        </p:spPr>
        <p:txBody>
          <a:bodyPr wrap="square" rtlCol="0">
            <a:spAutoFit/>
          </a:bodyPr>
          <a:lstStyle/>
          <a:p>
            <a:pPr algn="ctr"/>
            <a:r>
              <a:rPr kumimoji="1" lang="en-US" altLang="zh-Hans" sz="3000" dirty="0">
                <a:solidFill>
                  <a:srgbClr val="104E87"/>
                </a:solidFill>
              </a:rPr>
              <a:t>Section</a:t>
            </a:r>
            <a:r>
              <a:rPr kumimoji="1" lang="zh-CN" altLang="en-US" sz="3000" dirty="0">
                <a:solidFill>
                  <a:srgbClr val="104E87"/>
                </a:solidFill>
              </a:rPr>
              <a:t> </a:t>
            </a:r>
            <a:r>
              <a:rPr kumimoji="1" lang="en-US" altLang="zh-CN" sz="3000" dirty="0">
                <a:solidFill>
                  <a:srgbClr val="104E87"/>
                </a:solidFill>
              </a:rPr>
              <a:t>5,</a:t>
            </a:r>
            <a:r>
              <a:rPr kumimoji="1" lang="zh-CN" altLang="en-US" sz="3000" dirty="0">
                <a:solidFill>
                  <a:srgbClr val="104E87"/>
                </a:solidFill>
              </a:rPr>
              <a:t> </a:t>
            </a:r>
            <a:r>
              <a:rPr kumimoji="1" lang="en-US" altLang="zh-CN" sz="3000" dirty="0">
                <a:solidFill>
                  <a:srgbClr val="104E87"/>
                </a:solidFill>
              </a:rPr>
              <a:t>Decision</a:t>
            </a:r>
            <a:r>
              <a:rPr kumimoji="1" lang="zh-CN" altLang="en-US" sz="3000" dirty="0">
                <a:solidFill>
                  <a:srgbClr val="104E87"/>
                </a:solidFill>
              </a:rPr>
              <a:t> </a:t>
            </a:r>
            <a:r>
              <a:rPr kumimoji="1" lang="en-US" altLang="zh-CN" sz="3000" dirty="0">
                <a:solidFill>
                  <a:srgbClr val="104E87"/>
                </a:solidFill>
              </a:rPr>
              <a:t>Tree</a:t>
            </a:r>
            <a:r>
              <a:rPr kumimoji="1" lang="zh-CN" altLang="en-US" sz="3000" dirty="0">
                <a:solidFill>
                  <a:srgbClr val="104E87"/>
                </a:solidFill>
              </a:rPr>
              <a:t> </a:t>
            </a:r>
            <a:endParaRPr kumimoji="1" lang="en-US" altLang="zh-Hans" sz="3000" dirty="0">
              <a:solidFill>
                <a:srgbClr val="104E87"/>
              </a:solidFill>
            </a:endParaRPr>
          </a:p>
        </p:txBody>
      </p:sp>
      <p:pic>
        <p:nvPicPr>
          <p:cNvPr id="2" name="音频 1">
            <a:hlinkClick r:id="" action="ppaction://media"/>
            <a:extLst>
              <a:ext uri="{FF2B5EF4-FFF2-40B4-BE49-F238E27FC236}">
                <a16:creationId xmlns:a16="http://schemas.microsoft.com/office/drawing/2014/main" id="{2F06D1D6-7E87-4847-A144-C07A0B74EF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80463548"/>
      </p:ext>
    </p:extLst>
  </p:cSld>
  <p:clrMapOvr>
    <a:masterClrMapping/>
  </p:clrMapOvr>
  <mc:AlternateContent xmlns:mc="http://schemas.openxmlformats.org/markup-compatibility/2006">
    <mc:Choice xmlns:p14="http://schemas.microsoft.com/office/powerpoint/2010/main" Requires="p14">
      <p:transition p14:dur="0" advTm="3692"/>
    </mc:Choice>
    <mc:Fallback>
      <p:transition advTm="3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16" presetClass="entr" presetSubtype="37"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
                </p:tgtEl>
              </p:cMediaNode>
            </p:audio>
          </p:childTnLst>
        </p:cTn>
      </p:par>
    </p:tnLst>
    <p:bldLst>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框 2"/>
          <p:cNvSpPr txBox="1"/>
          <p:nvPr/>
        </p:nvSpPr>
        <p:spPr>
          <a:xfrm>
            <a:off x="2046707" y="2041243"/>
            <a:ext cx="4856911" cy="646331"/>
          </a:xfrm>
          <a:prstGeom prst="rect">
            <a:avLst/>
          </a:prstGeom>
          <a:noFill/>
        </p:spPr>
        <p:txBody>
          <a:bodyPr wrap="square" rtlCol="0">
            <a:spAutoFit/>
          </a:bodyPr>
          <a:lstStyle/>
          <a:p>
            <a:pPr algn="ctr"/>
            <a:r>
              <a:rPr kumimoji="1" lang="en-US" altLang="zh-CN" sz="3600" b="1" dirty="0">
                <a:solidFill>
                  <a:srgbClr val="104E87"/>
                </a:solidFill>
              </a:rPr>
              <a:t>CHAPTER ONE</a:t>
            </a:r>
            <a:endParaRPr kumimoji="1" lang="zh-CN" altLang="en-US" sz="3600" b="1" dirty="0">
              <a:solidFill>
                <a:srgbClr val="104E87"/>
              </a:solidFill>
            </a:endParaRPr>
          </a:p>
        </p:txBody>
      </p:sp>
      <p:sp>
        <p:nvSpPr>
          <p:cNvPr id="4" name="文本框 3"/>
          <p:cNvSpPr txBox="1"/>
          <p:nvPr/>
        </p:nvSpPr>
        <p:spPr>
          <a:xfrm>
            <a:off x="1048870" y="2895646"/>
            <a:ext cx="7059705" cy="923201"/>
          </a:xfrm>
          <a:prstGeom prst="rect">
            <a:avLst/>
          </a:prstGeom>
          <a:noFill/>
        </p:spPr>
        <p:txBody>
          <a:bodyPr wrap="square" rtlCol="0">
            <a:spAutoFit/>
          </a:bodyPr>
          <a:lstStyle/>
          <a:p>
            <a:pPr algn="ctr">
              <a:lnSpc>
                <a:spcPct val="90000"/>
              </a:lnSpc>
            </a:pPr>
            <a:r>
              <a:rPr kumimoji="1" lang="zh-CN" altLang="en-US" sz="5999" spc="600" dirty="0">
                <a:solidFill>
                  <a:srgbClr val="104E87"/>
                </a:solidFill>
                <a:latin typeface="+mj-ea"/>
                <a:ea typeface="+mj-ea"/>
              </a:rPr>
              <a:t>第一章 概述</a:t>
            </a:r>
          </a:p>
        </p:txBody>
      </p:sp>
      <p:sp>
        <p:nvSpPr>
          <p:cNvPr id="5" name="文本框 4"/>
          <p:cNvSpPr txBox="1"/>
          <p:nvPr/>
        </p:nvSpPr>
        <p:spPr>
          <a:xfrm>
            <a:off x="2353681" y="3818847"/>
            <a:ext cx="4242962" cy="553998"/>
          </a:xfrm>
          <a:prstGeom prst="rect">
            <a:avLst/>
          </a:prstGeom>
          <a:noFill/>
        </p:spPr>
        <p:txBody>
          <a:bodyPr wrap="square" rtlCol="0">
            <a:spAutoFit/>
          </a:bodyPr>
          <a:lstStyle/>
          <a:p>
            <a:pPr algn="ctr"/>
            <a:r>
              <a:rPr kumimoji="1" lang="en-US" altLang="zh-Hans" sz="3000" dirty="0">
                <a:solidFill>
                  <a:srgbClr val="104E87"/>
                </a:solidFill>
              </a:rPr>
              <a:t>Section</a:t>
            </a:r>
            <a:r>
              <a:rPr kumimoji="1" lang="zh-CN" altLang="en-US" sz="3000" dirty="0">
                <a:solidFill>
                  <a:srgbClr val="104E87"/>
                </a:solidFill>
              </a:rPr>
              <a:t> </a:t>
            </a:r>
            <a:r>
              <a:rPr kumimoji="1" lang="en-US" altLang="zh-CN" sz="3000" dirty="0">
                <a:solidFill>
                  <a:srgbClr val="104E87"/>
                </a:solidFill>
              </a:rPr>
              <a:t>1,</a:t>
            </a:r>
            <a:r>
              <a:rPr kumimoji="1" lang="zh-CN" altLang="en-US" sz="3000" dirty="0">
                <a:solidFill>
                  <a:srgbClr val="104E87"/>
                </a:solidFill>
              </a:rPr>
              <a:t> </a:t>
            </a:r>
            <a:r>
              <a:rPr kumimoji="1" lang="en-US" altLang="zh-CN" sz="3000" dirty="0">
                <a:solidFill>
                  <a:srgbClr val="104E87"/>
                </a:solidFill>
              </a:rPr>
              <a:t>Introduction</a:t>
            </a:r>
            <a:endParaRPr kumimoji="1" lang="en-US" altLang="zh-Hans" sz="3000" dirty="0">
              <a:solidFill>
                <a:srgbClr val="104E87"/>
              </a:solidFill>
            </a:endParaRPr>
          </a:p>
        </p:txBody>
      </p:sp>
      <p:pic>
        <p:nvPicPr>
          <p:cNvPr id="2" name="音频 1">
            <a:hlinkClick r:id="" action="ppaction://media"/>
            <a:extLst>
              <a:ext uri="{FF2B5EF4-FFF2-40B4-BE49-F238E27FC236}">
                <a16:creationId xmlns:a16="http://schemas.microsoft.com/office/drawing/2014/main" id="{9CFCA444-1374-4C4E-8246-F1E85AF9B6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38589992"/>
      </p:ext>
    </p:extLst>
  </p:cSld>
  <p:clrMapOvr>
    <a:masterClrMapping/>
  </p:clrMapOvr>
  <mc:AlternateContent xmlns:mc="http://schemas.openxmlformats.org/markup-compatibility/2006">
    <mc:Choice xmlns:p14="http://schemas.microsoft.com/office/powerpoint/2010/main" Requires="p14">
      <p:transition p14:dur="0" advTm="2471"/>
    </mc:Choice>
    <mc:Fallback>
      <p:transition advTm="2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16" presetClass="entr" presetSubtype="37"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
                </p:tgtEl>
              </p:cMediaNode>
            </p:audio>
          </p:childTnLst>
        </p:cTn>
      </p:par>
    </p:tnLst>
    <p:bldLst>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420856"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第五章 决策树</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10258220" cy="1760931"/>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大多数决策树的节点类型可以分为（</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内部节点</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叶子节点</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大多数</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根节点在类型上属于（</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内部</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）节点，剪枝</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操作剪去</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的是（</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叶子</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节点</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zh-CN" altLang="zh-CN" dirty="0"/>
              <a:t>节点？</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a:t>
            </a:r>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：具有子节点的根节点是否属于内部节点是一个定义问题，并不重要；但从面向对象编程的角度上看，将根节点作为内部节点处理是有意义的。</a:t>
            </a:r>
            <a:endParaRPr lang="en-US" altLang="zh-CN" sz="18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填空题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2D32C1BF-A4B9-EC41-B4B9-BC31410B2F00}"/>
              </a:ext>
            </a:extLst>
          </p:cNvPr>
          <p:cNvGrpSpPr/>
          <p:nvPr/>
        </p:nvGrpSpPr>
        <p:grpSpPr>
          <a:xfrm>
            <a:off x="337175" y="3903365"/>
            <a:ext cx="3772576" cy="552139"/>
            <a:chOff x="337175" y="1658838"/>
            <a:chExt cx="3772576" cy="552139"/>
          </a:xfrm>
        </p:grpSpPr>
        <p:sp>
          <p:nvSpPr>
            <p:cNvPr id="12" name="文本框 11">
              <a:extLst>
                <a:ext uri="{FF2B5EF4-FFF2-40B4-BE49-F238E27FC236}">
                  <a16:creationId xmlns:a16="http://schemas.microsoft.com/office/drawing/2014/main" id="{FCBE3E31-A2D0-8348-A19A-1C2B48D033BB}"/>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判断题</a:t>
              </a:r>
            </a:p>
          </p:txBody>
        </p:sp>
        <p:sp>
          <p:nvSpPr>
            <p:cNvPr id="13" name="等腰三角形 54">
              <a:extLst>
                <a:ext uri="{FF2B5EF4-FFF2-40B4-BE49-F238E27FC236}">
                  <a16:creationId xmlns:a16="http://schemas.microsoft.com/office/drawing/2014/main" id="{5D12FCCC-711E-4B4F-AEAC-DC6D64369766}"/>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4" name="文本框 13">
            <a:extLst>
              <a:ext uri="{FF2B5EF4-FFF2-40B4-BE49-F238E27FC236}">
                <a16:creationId xmlns:a16="http://schemas.microsoft.com/office/drawing/2014/main" id="{1E110A99-4F57-284C-B89B-B90749491E2F}"/>
              </a:ext>
            </a:extLst>
          </p:cNvPr>
          <p:cNvSpPr txBox="1"/>
          <p:nvPr/>
        </p:nvSpPr>
        <p:spPr>
          <a:xfrm>
            <a:off x="198386" y="4462725"/>
            <a:ext cx="9180564" cy="171694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基于基尼指数的分裂结果与基于信息增益比的分裂结果总是相同的。</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解析：基于基尼指数与基于信息增益选择的最优分裂特征在大多数情况下是相同的，但在理论上并不完全相同，有较小的可能会选出不同的分裂特征。基尼指数与信息增益比之间的差别就更大了。</a:t>
            </a: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 name="音频 1">
            <a:hlinkClick r:id="" action="ppaction://media"/>
            <a:extLst>
              <a:ext uri="{FF2B5EF4-FFF2-40B4-BE49-F238E27FC236}">
                <a16:creationId xmlns:a16="http://schemas.microsoft.com/office/drawing/2014/main" id="{B880A9D3-6CA7-4B46-8C39-8F0F3884F0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27286590"/>
      </p:ext>
    </p:extLst>
  </p:cSld>
  <p:clrMapOvr>
    <a:masterClrMapping/>
  </p:clrMapOvr>
  <mc:AlternateContent xmlns:mc="http://schemas.openxmlformats.org/markup-compatibility/2006">
    <mc:Choice xmlns:p14="http://schemas.microsoft.com/office/powerpoint/2010/main" Requires="p14">
      <p:transition p14:dur="0" advTm="114997"/>
    </mc:Choice>
    <mc:Fallback>
      <p:transition advTm="114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420856"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第五章 决策树</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11682464" cy="2641172"/>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假设离散特征</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所有可能的取值为</a:t>
                </a:r>
                <a14:m>
                  <m:oMath xmlns:m="http://schemas.openxmlformats.org/officeDocument/2006/math">
                    <m:d>
                      <m:dPr>
                        <m:begChr m:val="{"/>
                        <m:end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𝑎</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𝑎</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𝑎</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3</m:t>
                            </m:r>
                          </m:sub>
                        </m:sSub>
                      </m:e>
                    </m:d>
                  </m:oMath>
                </a14:m>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设当前节点样本集为</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𝑆</m:t>
                    </m:r>
                  </m:oMath>
                </a14:m>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且有</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𝐴</m:t>
                    </m:r>
                    <m:d>
                      <m:d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e>
                    </m:d>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𝑎</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𝒙</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𝑖</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𝑆</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，则利用特征</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进行</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多叉树</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分裂后产生几个子节点</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解析：虽然节点内训练样本的</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特征取值都不等于</a:t>
                </a:r>
                <a14:m>
                  <m:oMath xmlns:m="http://schemas.openxmlformats.org/officeDocument/2006/math">
                    <m:sSub>
                      <m:sSubPr>
                        <m:ctrlPr>
                          <a:rPr lang="zh-CN" altLang="zh-CN" sz="2000" i="1">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𝑎</m:t>
                        </m:r>
                      </m:e>
                      <m:sub>
                        <m:r>
                          <a:rPr lang="en-US" altLang="zh-CN" sz="200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2</m:t>
                        </m:r>
                      </m:sub>
                    </m:sSub>
                  </m:oMath>
                </a14:m>
                <a:r>
                  <a:rPr lang="zh-CN" altLang="en-US"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，但在多叉树分裂时仍需要保留</a:t>
                </a:r>
                <a14:m>
                  <m:oMath xmlns:m="http://schemas.openxmlformats.org/officeDocument/2006/math">
                    <m:r>
                      <a:rPr lang="en-US" altLang="zh-CN" sz="200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𝐴</m:t>
                    </m:r>
                    <m:d>
                      <m:dPr>
                        <m:ctrlPr>
                          <a:rPr lang="zh-CN" altLang="zh-CN" sz="2000" i="1">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dPr>
                      <m:e>
                        <m:sSub>
                          <m:sSubPr>
                            <m:ctrlPr>
                              <a:rPr lang="zh-CN" altLang="zh-CN" sz="2000" i="1">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𝒙</m:t>
                            </m:r>
                          </m:e>
                          <m:sub>
                            <m:r>
                              <a:rPr lang="en-US" altLang="zh-CN" sz="200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𝑖</m:t>
                            </m:r>
                          </m:sub>
                        </m:sSub>
                      </m:e>
                    </m:d>
                    <m:r>
                      <a:rPr lang="en-US" altLang="zh-CN" sz="2000" b="0" i="0"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m:t>
                    </m:r>
                    <m:sSub>
                      <m:sSubPr>
                        <m:ctrlPr>
                          <a:rPr lang="zh-CN" altLang="zh-CN" sz="2000" i="1">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200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𝑎</m:t>
                        </m:r>
                      </m:e>
                      <m:sub>
                        <m:r>
                          <a:rPr lang="en-US" altLang="zh-CN" sz="200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2</m:t>
                        </m:r>
                      </m:sub>
                    </m:sSub>
                  </m:oMath>
                </a14:m>
                <a:r>
                  <a:rPr lang="zh-CN" altLang="en-US"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的子节点，这样才能在未来的测试中给出全面的分类结果。</a:t>
                </a:r>
                <a:endParaRPr lang="en-US" altLang="zh-CN"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11682464" cy="2641172"/>
              </a:xfrm>
              <a:prstGeom prst="rect">
                <a:avLst/>
              </a:prstGeom>
              <a:blipFill>
                <a:blip r:embed="rId6"/>
                <a:stretch>
                  <a:fillRect t="-478" b="-2392"/>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选择题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1">
            <a:extLst>
              <a:ext uri="{FF2B5EF4-FFF2-40B4-BE49-F238E27FC236}">
                <a16:creationId xmlns:a16="http://schemas.microsoft.com/office/drawing/2014/main" id="{0213422F-985C-B44B-A70B-B84B38217482}"/>
              </a:ext>
            </a:extLst>
          </p:cNvPr>
          <p:cNvGraphicFramePr>
            <a:graphicFrameLocks noGrp="1"/>
          </p:cNvGraphicFramePr>
          <p:nvPr>
            <p:extLst>
              <p:ext uri="{D42A27DB-BD31-4B8C-83A1-F6EECF244321}">
                <p14:modId xmlns:p14="http://schemas.microsoft.com/office/powerpoint/2010/main" val="1684251615"/>
              </p:ext>
            </p:extLst>
          </p:nvPr>
        </p:nvGraphicFramePr>
        <p:xfrm>
          <a:off x="604520" y="2851993"/>
          <a:ext cx="6475732" cy="469227"/>
        </p:xfrm>
        <a:graphic>
          <a:graphicData uri="http://schemas.openxmlformats.org/drawingml/2006/table">
            <a:tbl>
              <a:tblPr firstRow="1" firstCol="1" bandRow="1">
                <a:tableStyleId>{2D5ABB26-0587-4C30-8999-92F81FD0307C}</a:tableStyleId>
              </a:tblPr>
              <a:tblGrid>
                <a:gridCol w="1618933">
                  <a:extLst>
                    <a:ext uri="{9D8B030D-6E8A-4147-A177-3AD203B41FA5}">
                      <a16:colId xmlns:a16="http://schemas.microsoft.com/office/drawing/2014/main" val="3685963156"/>
                    </a:ext>
                  </a:extLst>
                </a:gridCol>
                <a:gridCol w="1618933">
                  <a:extLst>
                    <a:ext uri="{9D8B030D-6E8A-4147-A177-3AD203B41FA5}">
                      <a16:colId xmlns:a16="http://schemas.microsoft.com/office/drawing/2014/main" val="2756753644"/>
                    </a:ext>
                  </a:extLst>
                </a:gridCol>
                <a:gridCol w="1618933">
                  <a:extLst>
                    <a:ext uri="{9D8B030D-6E8A-4147-A177-3AD203B41FA5}">
                      <a16:colId xmlns:a16="http://schemas.microsoft.com/office/drawing/2014/main" val="3672692277"/>
                    </a:ext>
                  </a:extLst>
                </a:gridCol>
                <a:gridCol w="1618933">
                  <a:extLst>
                    <a:ext uri="{9D8B030D-6E8A-4147-A177-3AD203B41FA5}">
                      <a16:colId xmlns:a16="http://schemas.microsoft.com/office/drawing/2014/main" val="2749305721"/>
                    </a:ext>
                  </a:extLst>
                </a:gridCol>
              </a:tblGrid>
              <a:tr h="469227">
                <a:tc>
                  <a:txBody>
                    <a:bodyPr/>
                    <a:lstStyle/>
                    <a:p>
                      <a:pPr marL="0" algn="just" defTabSz="457128" rtl="0" eaLnBrk="1" latinLnBrk="0" hangingPunct="1">
                        <a:lnSpc>
                          <a:spcPct val="100000"/>
                        </a:lnSpc>
                      </a:pPr>
                      <a:r>
                        <a:rPr lang="en-US" sz="1800" kern="0" dirty="0">
                          <a:solidFill>
                            <a:schemeClr val="bg1"/>
                          </a:solidFill>
                          <a:effectLst/>
                        </a:rPr>
                        <a:t>A.  </a:t>
                      </a:r>
                      <a:r>
                        <a:rPr lang="en-US" altLang="zh-CN" sz="1800" kern="0" dirty="0">
                          <a:solidFill>
                            <a:schemeClr val="bg1"/>
                          </a:solidFill>
                          <a:effectLst/>
                        </a:rPr>
                        <a:t>2</a:t>
                      </a:r>
                      <a:r>
                        <a:rPr lang="zh-CN" altLang="en-US" sz="1800" kern="0" dirty="0">
                          <a:solidFill>
                            <a:schemeClr val="bg1"/>
                          </a:solidFill>
                          <a:effectLst/>
                        </a:rPr>
                        <a:t>个</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B.  </a:t>
                      </a:r>
                      <a:r>
                        <a:rPr lang="en-US" altLang="zh-CN" sz="1800" kern="0" dirty="0">
                          <a:solidFill>
                            <a:schemeClr val="bg1"/>
                          </a:solidFill>
                          <a:effectLst/>
                        </a:rPr>
                        <a:t>3</a:t>
                      </a:r>
                      <a:r>
                        <a:rPr lang="zh-CN" altLang="en-US" sz="1800" kern="0" dirty="0">
                          <a:solidFill>
                            <a:schemeClr val="bg1"/>
                          </a:solidFill>
                          <a:effectLst/>
                        </a:rPr>
                        <a:t>个</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C.  </a:t>
                      </a:r>
                      <a:r>
                        <a:rPr lang="zh-CN" altLang="en-US" sz="1800" kern="0" dirty="0">
                          <a:solidFill>
                            <a:schemeClr val="bg1"/>
                          </a:solidFill>
                          <a:effectLst/>
                        </a:rPr>
                        <a:t>无法确定</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D</a:t>
                      </a:r>
                      <a:r>
                        <a:rPr lang="zh-CN" altLang="en-US" sz="1800" kern="0" dirty="0">
                          <a:solidFill>
                            <a:schemeClr val="bg1"/>
                          </a:solidFill>
                          <a:effectLst/>
                        </a:rPr>
                        <a:t>．无法分裂</a:t>
                      </a:r>
                      <a:endParaRPr lang="zh-CN" altLang="en-US" sz="1800" kern="0" dirty="0">
                        <a:solidFill>
                          <a:schemeClr val="bg1"/>
                        </a:solidFill>
                        <a:effectLst/>
                        <a:latin typeface="+mn-lt"/>
                        <a:ea typeface="+mn-ea"/>
                        <a:cs typeface="+mn-cs"/>
                      </a:endParaRPr>
                    </a:p>
                  </a:txBody>
                  <a:tcPr marL="68580" marR="68580" marT="0" marB="0" anchor="ctr"/>
                </a:tc>
                <a:extLst>
                  <a:ext uri="{0D108BD9-81ED-4DB2-BD59-A6C34878D82A}">
                    <a16:rowId xmlns:a16="http://schemas.microsoft.com/office/drawing/2014/main" val="3492100110"/>
                  </a:ext>
                </a:extLst>
              </a:tr>
            </a:tbl>
          </a:graphicData>
        </a:graphic>
      </p:graphicFrame>
      <p:sp>
        <p:nvSpPr>
          <p:cNvPr id="15" name="椭圆 14">
            <a:extLst>
              <a:ext uri="{FF2B5EF4-FFF2-40B4-BE49-F238E27FC236}">
                <a16:creationId xmlns:a16="http://schemas.microsoft.com/office/drawing/2014/main" id="{7CC6C9A0-D553-864C-9316-68D1604CF154}"/>
              </a:ext>
            </a:extLst>
          </p:cNvPr>
          <p:cNvSpPr/>
          <p:nvPr/>
        </p:nvSpPr>
        <p:spPr>
          <a:xfrm>
            <a:off x="1877617" y="2871916"/>
            <a:ext cx="1575047" cy="46368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957BEC7D-F111-E149-B3BE-7E2B3D7E4AF3}"/>
              </a:ext>
            </a:extLst>
          </p:cNvPr>
          <p:cNvSpPr txBox="1"/>
          <p:nvPr/>
        </p:nvSpPr>
        <p:spPr>
          <a:xfrm>
            <a:off x="198386" y="4414934"/>
            <a:ext cx="11618964" cy="2241063"/>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当前节点内样本集包含</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个样本，特征数量为</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，其中两个离散特征，</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个连续特征，采用多叉树方案，则当前节点共有多少种可选的分裂方案</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解析：如采用多叉树策略，无论连续还是离散特征，每个特征对应一种分裂方案。</a:t>
            </a:r>
            <a:endParaRPr lang="en-US" altLang="zh-CN"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12" name="表格 11">
                <a:extLst>
                  <a:ext uri="{FF2B5EF4-FFF2-40B4-BE49-F238E27FC236}">
                    <a16:creationId xmlns:a16="http://schemas.microsoft.com/office/drawing/2014/main" id="{B31DFD96-BBB1-AF42-AE31-FD5578491820}"/>
                  </a:ext>
                </a:extLst>
              </p:cNvPr>
              <p:cNvGraphicFramePr>
                <a:graphicFrameLocks noGrp="1"/>
              </p:cNvGraphicFramePr>
              <p:nvPr>
                <p:extLst>
                  <p:ext uri="{D42A27DB-BD31-4B8C-83A1-F6EECF244321}">
                    <p14:modId xmlns:p14="http://schemas.microsoft.com/office/powerpoint/2010/main" val="2130326252"/>
                  </p:ext>
                </p:extLst>
              </p:nvPr>
            </p:nvGraphicFramePr>
            <p:xfrm>
              <a:off x="604520" y="5452126"/>
              <a:ext cx="6475732" cy="469227"/>
            </p:xfrm>
            <a:graphic>
              <a:graphicData uri="http://schemas.openxmlformats.org/drawingml/2006/table">
                <a:tbl>
                  <a:tblPr firstRow="1" firstCol="1" bandRow="1">
                    <a:tableStyleId>{2D5ABB26-0587-4C30-8999-92F81FD0307C}</a:tableStyleId>
                  </a:tblPr>
                  <a:tblGrid>
                    <a:gridCol w="1618933">
                      <a:extLst>
                        <a:ext uri="{9D8B030D-6E8A-4147-A177-3AD203B41FA5}">
                          <a16:colId xmlns:a16="http://schemas.microsoft.com/office/drawing/2014/main" val="3685963156"/>
                        </a:ext>
                      </a:extLst>
                    </a:gridCol>
                    <a:gridCol w="1618933">
                      <a:extLst>
                        <a:ext uri="{9D8B030D-6E8A-4147-A177-3AD203B41FA5}">
                          <a16:colId xmlns:a16="http://schemas.microsoft.com/office/drawing/2014/main" val="2756753644"/>
                        </a:ext>
                      </a:extLst>
                    </a:gridCol>
                    <a:gridCol w="1618933">
                      <a:extLst>
                        <a:ext uri="{9D8B030D-6E8A-4147-A177-3AD203B41FA5}">
                          <a16:colId xmlns:a16="http://schemas.microsoft.com/office/drawing/2014/main" val="3672692277"/>
                        </a:ext>
                      </a:extLst>
                    </a:gridCol>
                    <a:gridCol w="1618933">
                      <a:extLst>
                        <a:ext uri="{9D8B030D-6E8A-4147-A177-3AD203B41FA5}">
                          <a16:colId xmlns:a16="http://schemas.microsoft.com/office/drawing/2014/main" val="2749305721"/>
                        </a:ext>
                      </a:extLst>
                    </a:gridCol>
                  </a:tblGrid>
                  <a:tr h="469227">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A. </a:t>
                          </a:r>
                          <a14:m>
                            <m:oMath xmlns:m="http://schemas.openxmlformats.org/officeDocument/2006/math">
                              <m:r>
                                <a:rPr lang="en-US" altLang="zh-CN" sz="1800" b="0" i="1" kern="0" smtClean="0">
                                  <a:solidFill>
                                    <a:schemeClr val="bg1"/>
                                  </a:solidFill>
                                  <a:effectLst/>
                                  <a:latin typeface="Cambria Math" panose="02040503050406030204" pitchFamily="18" charset="0"/>
                                  <a:ea typeface="黑体" panose="02010609060101010101" pitchFamily="49" charset="-122"/>
                                  <a:cs typeface="Times New Roman" panose="02020603050405020304" pitchFamily="18" charset="0"/>
                                </a:rPr>
                                <m:t>1</m:t>
                              </m:r>
                            </m:oMath>
                          </a14:m>
                          <a:r>
                            <a:rPr lang="zh-CN" altLang="en-US"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rPr>
                            <a:t>种</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B. </a:t>
                          </a:r>
                          <a:r>
                            <a:rPr lang="en-US" altLang="zh-CN"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2</a:t>
                          </a:r>
                          <a:r>
                            <a:rPr lang="zh-CN" alt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种</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C.  </a:t>
                          </a:r>
                          <a:r>
                            <a:rPr lang="en-US" altLang="zh-CN"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3</a:t>
                          </a:r>
                          <a:r>
                            <a:rPr lang="zh-CN" alt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种</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D</a:t>
                          </a:r>
                          <a:r>
                            <a:rPr lang="zh-CN" sz="1800" kern="0" dirty="0">
                              <a:solidFill>
                                <a:schemeClr val="bg1"/>
                              </a:solidFill>
                              <a:effectLst/>
                              <a:latin typeface="DengXian" panose="02010600030101010101" pitchFamily="2" charset="-122"/>
                              <a:ea typeface="黑体" panose="02010609060101010101" pitchFamily="49" charset="-122"/>
                              <a:cs typeface="Times New Roman" panose="02020603050405020304" pitchFamily="18" charset="0"/>
                            </a:rPr>
                            <a:t>．</a:t>
                          </a:r>
                          <a:r>
                            <a:rPr lang="en-US" altLang="zh-CN" sz="1800" kern="0" dirty="0">
                              <a:solidFill>
                                <a:schemeClr val="bg1"/>
                              </a:solidFill>
                              <a:effectLst/>
                              <a:latin typeface="DengXian" panose="02010600030101010101" pitchFamily="2" charset="-122"/>
                              <a:ea typeface="黑体" panose="02010609060101010101" pitchFamily="49" charset="-122"/>
                              <a:cs typeface="Times New Roman" panose="02020603050405020304" pitchFamily="18" charset="0"/>
                            </a:rPr>
                            <a:t>8</a:t>
                          </a:r>
                          <a:r>
                            <a:rPr lang="zh-CN" altLang="en-US" sz="1800" kern="0" dirty="0">
                              <a:solidFill>
                                <a:schemeClr val="bg1"/>
                              </a:solidFill>
                              <a:effectLst/>
                              <a:latin typeface="DengXian" panose="02010600030101010101" pitchFamily="2" charset="-122"/>
                              <a:ea typeface="黑体" panose="02010609060101010101" pitchFamily="49" charset="-122"/>
                              <a:cs typeface="Times New Roman" panose="02020603050405020304" pitchFamily="18" charset="0"/>
                            </a:rPr>
                            <a:t>种</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92100110"/>
                      </a:ext>
                    </a:extLst>
                  </a:tr>
                </a:tbl>
              </a:graphicData>
            </a:graphic>
          </p:graphicFrame>
        </mc:Choice>
        <mc:Fallback>
          <p:graphicFrame>
            <p:nvGraphicFramePr>
              <p:cNvPr id="12" name="表格 11">
                <a:extLst>
                  <a:ext uri="{FF2B5EF4-FFF2-40B4-BE49-F238E27FC236}">
                    <a16:creationId xmlns:a16="http://schemas.microsoft.com/office/drawing/2014/main" id="{B31DFD96-BBB1-AF42-AE31-FD5578491820}"/>
                  </a:ext>
                </a:extLst>
              </p:cNvPr>
              <p:cNvGraphicFramePr>
                <a:graphicFrameLocks noGrp="1"/>
              </p:cNvGraphicFramePr>
              <p:nvPr>
                <p:extLst>
                  <p:ext uri="{D42A27DB-BD31-4B8C-83A1-F6EECF244321}">
                    <p14:modId xmlns:p14="http://schemas.microsoft.com/office/powerpoint/2010/main" val="2130326252"/>
                  </p:ext>
                </p:extLst>
              </p:nvPr>
            </p:nvGraphicFramePr>
            <p:xfrm>
              <a:off x="604520" y="5452126"/>
              <a:ext cx="6475732" cy="469227"/>
            </p:xfrm>
            <a:graphic>
              <a:graphicData uri="http://schemas.openxmlformats.org/drawingml/2006/table">
                <a:tbl>
                  <a:tblPr firstRow="1" firstCol="1" bandRow="1">
                    <a:tableStyleId>{2D5ABB26-0587-4C30-8999-92F81FD0307C}</a:tableStyleId>
                  </a:tblPr>
                  <a:tblGrid>
                    <a:gridCol w="1618933">
                      <a:extLst>
                        <a:ext uri="{9D8B030D-6E8A-4147-A177-3AD203B41FA5}">
                          <a16:colId xmlns:a16="http://schemas.microsoft.com/office/drawing/2014/main" val="3685963156"/>
                        </a:ext>
                      </a:extLst>
                    </a:gridCol>
                    <a:gridCol w="1618933">
                      <a:extLst>
                        <a:ext uri="{9D8B030D-6E8A-4147-A177-3AD203B41FA5}">
                          <a16:colId xmlns:a16="http://schemas.microsoft.com/office/drawing/2014/main" val="2756753644"/>
                        </a:ext>
                      </a:extLst>
                    </a:gridCol>
                    <a:gridCol w="1618933">
                      <a:extLst>
                        <a:ext uri="{9D8B030D-6E8A-4147-A177-3AD203B41FA5}">
                          <a16:colId xmlns:a16="http://schemas.microsoft.com/office/drawing/2014/main" val="3672692277"/>
                        </a:ext>
                      </a:extLst>
                    </a:gridCol>
                    <a:gridCol w="1618933">
                      <a:extLst>
                        <a:ext uri="{9D8B030D-6E8A-4147-A177-3AD203B41FA5}">
                          <a16:colId xmlns:a16="http://schemas.microsoft.com/office/drawing/2014/main" val="2749305721"/>
                        </a:ext>
                      </a:extLst>
                    </a:gridCol>
                  </a:tblGrid>
                  <a:tr h="469227">
                    <a:tc>
                      <a:txBody>
                        <a:bodyPr/>
                        <a:lstStyle/>
                        <a:p>
                          <a:endParaRPr lang="zh-CN"/>
                        </a:p>
                      </a:txBody>
                      <a:tcPr marL="68580" marR="68580" marT="0" marB="0" anchor="ctr">
                        <a:blipFill>
                          <a:blip r:embed="rId7"/>
                          <a:stretch>
                            <a:fillRect r="-299219" b="-10526"/>
                          </a:stretch>
                        </a:blipFill>
                      </a:tcP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B. </a:t>
                          </a:r>
                          <a:r>
                            <a:rPr lang="en-US" altLang="zh-CN"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2</a:t>
                          </a:r>
                          <a:r>
                            <a:rPr lang="zh-CN" alt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种</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C.  </a:t>
                          </a:r>
                          <a:r>
                            <a:rPr lang="en-US" altLang="zh-CN"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3</a:t>
                          </a:r>
                          <a:r>
                            <a:rPr lang="zh-CN" alt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种</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00000"/>
                            </a:lnSpc>
                          </a:pPr>
                          <a:r>
                            <a:rPr lang="en-US" sz="1800" kern="0" dirty="0">
                              <a:solidFill>
                                <a:schemeClr val="bg1"/>
                              </a:solidFill>
                              <a:effectLst/>
                              <a:latin typeface="黑体" panose="02010609060101010101" pitchFamily="49" charset="-122"/>
                              <a:ea typeface="DengXian" panose="02010600030101010101" pitchFamily="2" charset="-122"/>
                              <a:cs typeface="Times New Roman" panose="02020603050405020304" pitchFamily="18" charset="0"/>
                            </a:rPr>
                            <a:t>D</a:t>
                          </a:r>
                          <a:r>
                            <a:rPr lang="zh-CN" sz="1800" kern="0" dirty="0">
                              <a:solidFill>
                                <a:schemeClr val="bg1"/>
                              </a:solidFill>
                              <a:effectLst/>
                              <a:latin typeface="DengXian" panose="02010600030101010101" pitchFamily="2" charset="-122"/>
                              <a:ea typeface="黑体" panose="02010609060101010101" pitchFamily="49" charset="-122"/>
                              <a:cs typeface="Times New Roman" panose="02020603050405020304" pitchFamily="18" charset="0"/>
                            </a:rPr>
                            <a:t>．</a:t>
                          </a:r>
                          <a:r>
                            <a:rPr lang="en-US" altLang="zh-CN" sz="1800" kern="0" dirty="0">
                              <a:solidFill>
                                <a:schemeClr val="bg1"/>
                              </a:solidFill>
                              <a:effectLst/>
                              <a:latin typeface="DengXian" panose="02010600030101010101" pitchFamily="2" charset="-122"/>
                              <a:ea typeface="黑体" panose="02010609060101010101" pitchFamily="49" charset="-122"/>
                              <a:cs typeface="Times New Roman" panose="02020603050405020304" pitchFamily="18" charset="0"/>
                            </a:rPr>
                            <a:t>8</a:t>
                          </a:r>
                          <a:r>
                            <a:rPr lang="zh-CN" altLang="en-US" sz="1800" kern="0" dirty="0">
                              <a:solidFill>
                                <a:schemeClr val="bg1"/>
                              </a:solidFill>
                              <a:effectLst/>
                              <a:latin typeface="DengXian" panose="02010600030101010101" pitchFamily="2" charset="-122"/>
                              <a:ea typeface="黑体" panose="02010609060101010101" pitchFamily="49" charset="-122"/>
                              <a:cs typeface="Times New Roman" panose="02020603050405020304" pitchFamily="18" charset="0"/>
                            </a:rPr>
                            <a:t>种</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92100110"/>
                      </a:ext>
                    </a:extLst>
                  </a:tr>
                </a:tbl>
              </a:graphicData>
            </a:graphic>
          </p:graphicFrame>
        </mc:Fallback>
      </mc:AlternateContent>
      <p:sp>
        <p:nvSpPr>
          <p:cNvPr id="13" name="椭圆 12">
            <a:extLst>
              <a:ext uri="{FF2B5EF4-FFF2-40B4-BE49-F238E27FC236}">
                <a16:creationId xmlns:a16="http://schemas.microsoft.com/office/drawing/2014/main" id="{61B26DC7-E81D-F641-B10B-49AF6E196C9F}"/>
              </a:ext>
            </a:extLst>
          </p:cNvPr>
          <p:cNvSpPr/>
          <p:nvPr/>
        </p:nvSpPr>
        <p:spPr>
          <a:xfrm>
            <a:off x="3634723" y="5457667"/>
            <a:ext cx="1437191" cy="46368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4" name="音频 3">
            <a:hlinkClick r:id="" action="ppaction://media"/>
            <a:extLst>
              <a:ext uri="{FF2B5EF4-FFF2-40B4-BE49-F238E27FC236}">
                <a16:creationId xmlns:a16="http://schemas.microsoft.com/office/drawing/2014/main" id="{B720A4C4-94C1-8A41-A3E0-859A60B3DA5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271168314"/>
      </p:ext>
    </p:extLst>
  </p:cSld>
  <p:clrMapOvr>
    <a:masterClrMapping/>
  </p:clrMapOvr>
  <mc:AlternateContent xmlns:mc="http://schemas.openxmlformats.org/markup-compatibility/2006">
    <mc:Choice xmlns:p14="http://schemas.microsoft.com/office/powerpoint/2010/main" Requires="p14">
      <p:transition p14:dur="0" advTm="153414"/>
    </mc:Choice>
    <mc:Fallback>
      <p:transition advTm="153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15"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420856"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第五章 决策树</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5" y="1809260"/>
            <a:ext cx="11209491" cy="247189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什么情况下一个叶子节点中会没有样本，此时该叶子节点返回的类别标签如何确定。</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lnSpc>
                <a:spcPct val="150000"/>
              </a:lnSpc>
              <a:spcBef>
                <a:spcPts val="500"/>
              </a:spcBef>
              <a:spcAft>
                <a:spcPct val="0"/>
              </a:spcAft>
              <a:buClr>
                <a:srgbClr val="0070C0"/>
              </a:buClr>
              <a:buSzPct val="90000"/>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答：</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lvl="1" fontAlgn="base">
              <a:lnSpc>
                <a:spcPct val="150000"/>
              </a:lnSpc>
              <a:spcBef>
                <a:spcPts val="500"/>
              </a:spcBef>
              <a:spcAft>
                <a:spcPct val="0"/>
              </a:spcAft>
              <a:buClr>
                <a:srgbClr val="0070C0"/>
              </a:buClr>
              <a:buSzPct val="90000"/>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当该叶子节点的父节点对应的样本集中没有符合该叶子节点特征取值要求的样本，但分裂特征的所有可能取值的集合中又包含了该叶子节点对应的特征取值时，该叶子节点中没有样本。</a:t>
            </a:r>
          </a:p>
          <a:p>
            <a:pPr lvl="1" fontAlgn="base">
              <a:lnSpc>
                <a:spcPct val="150000"/>
              </a:lnSpc>
              <a:spcBef>
                <a:spcPts val="500"/>
              </a:spcBef>
              <a:spcAft>
                <a:spcPct val="0"/>
              </a:spcAft>
              <a:buClr>
                <a:srgbClr val="0070C0"/>
              </a:buClr>
              <a:buSzPct val="90000"/>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此时，该叶子节点返回其父节点中样本占比最多的类别标签。</a:t>
            </a: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简答题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 name="音频 1">
            <a:hlinkClick r:id="" action="ppaction://media"/>
            <a:extLst>
              <a:ext uri="{FF2B5EF4-FFF2-40B4-BE49-F238E27FC236}">
                <a16:creationId xmlns:a16="http://schemas.microsoft.com/office/drawing/2014/main" id="{9F2B7A7E-A2FA-2C44-B0D3-565B6560AF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83139412"/>
      </p:ext>
    </p:extLst>
  </p:cSld>
  <p:clrMapOvr>
    <a:masterClrMapping/>
  </p:clrMapOvr>
  <mc:AlternateContent xmlns:mc="http://schemas.openxmlformats.org/markup-compatibility/2006">
    <mc:Choice xmlns:p14="http://schemas.microsoft.com/office/powerpoint/2010/main" Requires="p14">
      <p:transition p14:dur="0" advTm="79115"/>
    </mc:Choice>
    <mc:Fallback>
      <p:transition advTm="79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0" y="557868"/>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420856"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第五章 决策树</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345870" y="1809260"/>
            <a:ext cx="6096000" cy="1017330"/>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Iris</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数据库的某个特征增广版本包含</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7</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个样本，具体情况如</a:t>
            </a:r>
            <a:r>
              <a:rPr lang="zh-CN" altLang="en-US"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表格所示。</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对比香气和颜色两种特征，分别依据信息增益、信息增益比和基尼指数给出分裂特征选择结果</a:t>
            </a:r>
            <a:r>
              <a:rPr lang="zh-CN" altLang="en-US"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及</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计算过程。</a:t>
            </a: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5" name="表格 4">
            <a:extLst>
              <a:ext uri="{FF2B5EF4-FFF2-40B4-BE49-F238E27FC236}">
                <a16:creationId xmlns:a16="http://schemas.microsoft.com/office/drawing/2014/main" id="{5D75E850-D883-264D-A387-56C8554D56AF}"/>
              </a:ext>
            </a:extLst>
          </p:cNvPr>
          <p:cNvGraphicFramePr>
            <a:graphicFrameLocks noGrp="1"/>
          </p:cNvGraphicFramePr>
          <p:nvPr>
            <p:extLst>
              <p:ext uri="{D42A27DB-BD31-4B8C-83A1-F6EECF244321}">
                <p14:modId xmlns:p14="http://schemas.microsoft.com/office/powerpoint/2010/main" val="3320753822"/>
              </p:ext>
            </p:extLst>
          </p:nvPr>
        </p:nvGraphicFramePr>
        <p:xfrm>
          <a:off x="6586865" y="709685"/>
          <a:ext cx="5267960" cy="2031309"/>
        </p:xfrm>
        <a:graphic>
          <a:graphicData uri="http://schemas.openxmlformats.org/drawingml/2006/table">
            <a:tbl>
              <a:tblPr firstRow="1" firstCol="1" bandRow="1">
                <a:tableStyleId>{5C22544A-7EE6-4342-B048-85BDC9FD1C3A}</a:tableStyleId>
              </a:tblPr>
              <a:tblGrid>
                <a:gridCol w="417185">
                  <a:extLst>
                    <a:ext uri="{9D8B030D-6E8A-4147-A177-3AD203B41FA5}">
                      <a16:colId xmlns:a16="http://schemas.microsoft.com/office/drawing/2014/main" val="396982931"/>
                    </a:ext>
                  </a:extLst>
                </a:gridCol>
                <a:gridCol w="412750">
                  <a:extLst>
                    <a:ext uri="{9D8B030D-6E8A-4147-A177-3AD203B41FA5}">
                      <a16:colId xmlns:a16="http://schemas.microsoft.com/office/drawing/2014/main" val="716473771"/>
                    </a:ext>
                  </a:extLst>
                </a:gridCol>
                <a:gridCol w="463550">
                  <a:extLst>
                    <a:ext uri="{9D8B030D-6E8A-4147-A177-3AD203B41FA5}">
                      <a16:colId xmlns:a16="http://schemas.microsoft.com/office/drawing/2014/main" val="2080877294"/>
                    </a:ext>
                  </a:extLst>
                </a:gridCol>
                <a:gridCol w="794895">
                  <a:extLst>
                    <a:ext uri="{9D8B030D-6E8A-4147-A177-3AD203B41FA5}">
                      <a16:colId xmlns:a16="http://schemas.microsoft.com/office/drawing/2014/main" val="1783743381"/>
                    </a:ext>
                  </a:extLst>
                </a:gridCol>
                <a:gridCol w="794895">
                  <a:extLst>
                    <a:ext uri="{9D8B030D-6E8A-4147-A177-3AD203B41FA5}">
                      <a16:colId xmlns:a16="http://schemas.microsoft.com/office/drawing/2014/main" val="3064971834"/>
                    </a:ext>
                  </a:extLst>
                </a:gridCol>
                <a:gridCol w="794895">
                  <a:extLst>
                    <a:ext uri="{9D8B030D-6E8A-4147-A177-3AD203B41FA5}">
                      <a16:colId xmlns:a16="http://schemas.microsoft.com/office/drawing/2014/main" val="2858748695"/>
                    </a:ext>
                  </a:extLst>
                </a:gridCol>
                <a:gridCol w="794895">
                  <a:extLst>
                    <a:ext uri="{9D8B030D-6E8A-4147-A177-3AD203B41FA5}">
                      <a16:colId xmlns:a16="http://schemas.microsoft.com/office/drawing/2014/main" val="917375492"/>
                    </a:ext>
                  </a:extLst>
                </a:gridCol>
                <a:gridCol w="794895">
                  <a:extLst>
                    <a:ext uri="{9D8B030D-6E8A-4147-A177-3AD203B41FA5}">
                      <a16:colId xmlns:a16="http://schemas.microsoft.com/office/drawing/2014/main" val="691839487"/>
                    </a:ext>
                  </a:extLst>
                </a:gridCol>
              </a:tblGrid>
              <a:tr h="406261">
                <a:tc>
                  <a:txBody>
                    <a:bodyPr/>
                    <a:lstStyle/>
                    <a:p>
                      <a:pPr algn="ctr"/>
                      <a:r>
                        <a:rPr lang="zh-CN" sz="1000" kern="0" dirty="0">
                          <a:effectLst/>
                        </a:rPr>
                        <a:t>序号</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香气</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a:effectLst/>
                        </a:rPr>
                        <a:t>颜色</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花萼长度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花萼宽度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花瓣长度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花瓣宽度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a:effectLst/>
                        </a:rPr>
                        <a:t>类别</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716308"/>
                  </a:ext>
                </a:extLst>
              </a:tr>
              <a:tr h="203131">
                <a:tc>
                  <a:txBody>
                    <a:bodyPr/>
                    <a:lstStyle/>
                    <a:p>
                      <a:pPr algn="ctr"/>
                      <a:r>
                        <a:rPr lang="en-US" sz="1000" kern="0">
                          <a:effectLst/>
                        </a:rPr>
                        <a:t>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a:solidFill>
                            <a:srgbClr val="FF0000"/>
                          </a:solidFill>
                          <a:effectLst/>
                        </a:rPr>
                        <a:t>红</a:t>
                      </a:r>
                      <a:endParaRPr lang="zh-CN" sz="1050" kern="10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5.1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1280605"/>
                  </a:ext>
                </a:extLst>
              </a:tr>
              <a:tr h="203131">
                <a:tc>
                  <a:txBody>
                    <a:bodyPr/>
                    <a:lstStyle/>
                    <a:p>
                      <a:pPr algn="ctr"/>
                      <a:r>
                        <a:rPr lang="en-US" sz="1000" kern="0">
                          <a:effectLst/>
                        </a:rPr>
                        <a:t>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红</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4.9</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99687347"/>
                  </a:ext>
                </a:extLst>
              </a:tr>
              <a:tr h="203131">
                <a:tc>
                  <a:txBody>
                    <a:bodyPr/>
                    <a:lstStyle/>
                    <a:p>
                      <a:pPr algn="ctr"/>
                      <a:r>
                        <a:rPr lang="en-US" sz="1000" kern="0">
                          <a:effectLst/>
                        </a:rPr>
                        <a:t>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dirty="0">
                          <a:solidFill>
                            <a:srgbClr val="FF40FF"/>
                          </a:solidFill>
                          <a:effectLst/>
                          <a:latin typeface="+mn-lt"/>
                          <a:ea typeface="+mn-ea"/>
                          <a:cs typeface="+mn-cs"/>
                        </a:rPr>
                        <a:t>粉</a:t>
                      </a:r>
                    </a:p>
                  </a:txBody>
                  <a:tcPr marL="68580" marR="68580" marT="0" marB="0" anchor="ctr"/>
                </a:tc>
                <a:tc>
                  <a:txBody>
                    <a:bodyPr/>
                    <a:lstStyle/>
                    <a:p>
                      <a:pPr algn="ctr"/>
                      <a:r>
                        <a:rPr lang="en-US" sz="1000" kern="0">
                          <a:effectLst/>
                        </a:rPr>
                        <a:t>4.7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2117215"/>
                  </a:ext>
                </a:extLst>
              </a:tr>
              <a:tr h="203131">
                <a:tc>
                  <a:txBody>
                    <a:bodyPr/>
                    <a:lstStyle/>
                    <a:p>
                      <a:pPr algn="ctr"/>
                      <a:r>
                        <a:rPr lang="en-US" sz="1000" kern="0">
                          <a:effectLst/>
                        </a:rPr>
                        <a:t>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7030A0"/>
                          </a:solidFill>
                          <a:effectLst/>
                        </a:rPr>
                        <a:t>紫</a:t>
                      </a:r>
                      <a:endParaRPr lang="zh-CN" sz="1050" kern="100" dirty="0">
                        <a:solidFill>
                          <a:srgbClr val="7030A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5.3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8215354"/>
                  </a:ext>
                </a:extLst>
              </a:tr>
              <a:tr h="203131">
                <a:tc>
                  <a:txBody>
                    <a:bodyPr/>
                    <a:lstStyle/>
                    <a:p>
                      <a:pPr algn="ctr"/>
                      <a:r>
                        <a:rPr lang="en-US" sz="1000" kern="0">
                          <a:effectLst/>
                        </a:rPr>
                        <a:t>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0070C0"/>
                          </a:solidFill>
                          <a:effectLst/>
                        </a:rPr>
                        <a:t>无</a:t>
                      </a:r>
                      <a:endParaRPr lang="zh-CN" sz="1050" kern="100"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40FF"/>
                          </a:solidFill>
                          <a:effectLst/>
                        </a:rPr>
                        <a:t>粉</a:t>
                      </a:r>
                      <a:endParaRPr lang="zh-CN" sz="1050" kern="100" dirty="0">
                        <a:solidFill>
                          <a:srgbClr val="FF40FF"/>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4.7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versicolor</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9693847"/>
                  </a:ext>
                </a:extLst>
              </a:tr>
              <a:tr h="203131">
                <a:tc>
                  <a:txBody>
                    <a:bodyPr/>
                    <a:lstStyle/>
                    <a:p>
                      <a:pPr algn="ctr"/>
                      <a:r>
                        <a:rPr lang="en-US" sz="1000" kern="0">
                          <a:effectLst/>
                        </a:rPr>
                        <a:t>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0070C0"/>
                          </a:solidFill>
                          <a:effectLst/>
                        </a:rPr>
                        <a:t>无</a:t>
                      </a:r>
                      <a:endParaRPr lang="zh-CN" sz="1050" kern="100"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a:solidFill>
                            <a:srgbClr val="7030A0"/>
                          </a:solidFill>
                          <a:effectLst/>
                          <a:latin typeface="+mn-lt"/>
                          <a:ea typeface="+mn-ea"/>
                          <a:cs typeface="+mn-cs"/>
                        </a:rPr>
                        <a:t>紫</a:t>
                      </a:r>
                    </a:p>
                  </a:txBody>
                  <a:tcPr marL="68580" marR="68580" marT="0" marB="0" anchor="ctr"/>
                </a:tc>
                <a:tc>
                  <a:txBody>
                    <a:bodyPr/>
                    <a:lstStyle/>
                    <a:p>
                      <a:pPr algn="ctr"/>
                      <a:r>
                        <a:rPr lang="en-US" sz="1000" kern="0">
                          <a:effectLst/>
                        </a:rPr>
                        <a:t>6.4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4.5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versicolor</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1254426"/>
                  </a:ext>
                </a:extLst>
              </a:tr>
              <a:tr h="203131">
                <a:tc>
                  <a:txBody>
                    <a:bodyPr/>
                    <a:lstStyle/>
                    <a:p>
                      <a:pPr algn="ctr"/>
                      <a:r>
                        <a:rPr lang="en-US" sz="1000" kern="0">
                          <a:effectLst/>
                        </a:rPr>
                        <a:t>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0070C0"/>
                          </a:solidFill>
                          <a:effectLst/>
                        </a:rPr>
                        <a:t>无</a:t>
                      </a:r>
                      <a:endParaRPr lang="zh-CN" sz="1050" kern="100"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a:solidFill>
                            <a:srgbClr val="7030A0"/>
                          </a:solidFill>
                          <a:effectLst/>
                          <a:latin typeface="+mn-lt"/>
                          <a:ea typeface="+mn-ea"/>
                          <a:cs typeface="+mn-cs"/>
                        </a:rPr>
                        <a:t>紫</a:t>
                      </a:r>
                    </a:p>
                  </a:txBody>
                  <a:tcPr marL="68580" marR="68580" marT="0" marB="0" anchor="ctr"/>
                </a:tc>
                <a:tc>
                  <a:txBody>
                    <a:bodyPr/>
                    <a:lstStyle/>
                    <a:p>
                      <a:pPr algn="ctr"/>
                      <a:r>
                        <a:rPr lang="en-US" sz="1000" kern="0">
                          <a:effectLst/>
                        </a:rPr>
                        <a:t>6.3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2.5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virginica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4816048"/>
                  </a:ext>
                </a:extLst>
              </a:tr>
              <a:tr h="203131">
                <a:tc>
                  <a:txBody>
                    <a:bodyPr/>
                    <a:lstStyle/>
                    <a:p>
                      <a:pPr algn="ctr"/>
                      <a:r>
                        <a:rPr lang="en-US" sz="1000" kern="0">
                          <a:effectLst/>
                        </a:rPr>
                        <a:t>8</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dirty="0">
                          <a:solidFill>
                            <a:srgbClr val="7030A0"/>
                          </a:solidFill>
                          <a:effectLst/>
                          <a:latin typeface="+mn-lt"/>
                          <a:ea typeface="+mn-ea"/>
                          <a:cs typeface="+mn-cs"/>
                        </a:rPr>
                        <a:t>紫</a:t>
                      </a:r>
                    </a:p>
                  </a:txBody>
                  <a:tcPr marL="68580" marR="68580" marT="0" marB="0" anchor="ctr"/>
                </a:tc>
                <a:tc>
                  <a:txBody>
                    <a:bodyPr/>
                    <a:lstStyle/>
                    <a:p>
                      <a:pPr algn="ctr"/>
                      <a:r>
                        <a:rPr lang="en-US" sz="1000" kern="0">
                          <a:effectLst/>
                        </a:rPr>
                        <a:t>5.8</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2.7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5.1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1.9</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dirty="0">
                          <a:effectLst/>
                        </a:rPr>
                        <a:t>virginica</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74727759"/>
                  </a:ext>
                </a:extLst>
              </a:tr>
            </a:tbl>
          </a:graphicData>
        </a:graphic>
      </p:graphicFrame>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6A9D7C07-A80F-AA4E-A78B-05D76C9D1D7B}"/>
                  </a:ext>
                </a:extLst>
              </p:cNvPr>
              <p:cNvSpPr/>
              <p:nvPr/>
            </p:nvSpPr>
            <p:spPr>
              <a:xfrm>
                <a:off x="445975" y="2910510"/>
                <a:ext cx="11508955" cy="3813288"/>
              </a:xfrm>
              <a:prstGeom prst="rect">
                <a:avLst/>
              </a:prstGeom>
            </p:spPr>
            <p:txBody>
              <a:bodyPr wrap="square">
                <a:spAutoFit/>
              </a:bodyPr>
              <a:lstStyle/>
              <a:p>
                <a:pPr marL="342900" lvl="0" indent="-342900" algn="just">
                  <a:buFont typeface="+mj-lt"/>
                  <a:buAutoNum type="arabicParenBoth"/>
                </a:pP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根据信息增益选择分裂特征</a:t>
                </a:r>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en-US"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a:t>
                </a:r>
                <a:r>
                  <a:rPr lang="zh-CN" altLang="en-US"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 </a:t>
                </a:r>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根节点的经验熵</a:t>
                </a:r>
                <a:r>
                  <a:rPr lang="zh-CN" altLang="zh-CN" sz="1400" kern="100" dirty="0">
                    <a:solidFill>
                      <a:srgbClr val="000000"/>
                    </a:solidFill>
                    <a:latin typeface="Cambria Math" panose="02040503050406030204" pitchFamily="18" charset="0"/>
                    <a:ea typeface="楷体-简" panose="02010600040101010101" pitchFamily="2" charset="-122"/>
                    <a:cs typeface="Times New Roman" panose="02020603050405020304" pitchFamily="18" charset="0"/>
                  </a:rPr>
                  <a:t>：</a:t>
                </a:r>
                <a14:m>
                  <m:oMath xmlns:m="http://schemas.openxmlformats.org/officeDocument/2006/math">
                    <m:acc>
                      <m:accPr>
                        <m:chr m:val="̂"/>
                        <m:ctrlPr>
                          <a:rPr lang="zh-CN" altLang="zh-CN" sz="1400" kern="100">
                            <a:solidFill>
                              <a:srgbClr val="000000"/>
                            </a:solidFill>
                            <a:latin typeface="Cambria Math" panose="02040503050406030204" pitchFamily="18" charset="0"/>
                          </a:rPr>
                        </m:ctrlPr>
                      </m:accPr>
                      <m:e>
                        <m:r>
                          <a:rPr lang="en-US" altLang="zh-CN" sz="1400" kern="100">
                            <a:solidFill>
                              <a:srgbClr val="000000"/>
                            </a:solidFill>
                            <a:latin typeface="Cambria Math" panose="02040503050406030204" pitchFamily="18" charset="0"/>
                          </a:rPr>
                          <m:t>𝐻</m:t>
                        </m:r>
                      </m:e>
                    </m:acc>
                    <m:d>
                      <m:dPr>
                        <m:ctrlPr>
                          <a:rPr lang="zh-CN" altLang="zh-CN" sz="1400" kern="100">
                            <a:solidFill>
                              <a:srgbClr val="000000"/>
                            </a:solidFill>
                            <a:latin typeface="Cambria Math" panose="02040503050406030204" pitchFamily="18" charset="0"/>
                          </a:rPr>
                        </m:ctrlPr>
                      </m:dPr>
                      <m:e>
                        <m:r>
                          <a:rPr lang="en-US" altLang="zh-CN" sz="1400" kern="100">
                            <a:solidFill>
                              <a:srgbClr val="000000"/>
                            </a:solidFill>
                            <a:latin typeface="Cambria Math" panose="02040503050406030204" pitchFamily="18" charset="0"/>
                          </a:rPr>
                          <m:t>𝑌</m:t>
                        </m:r>
                      </m:e>
                    </m:d>
                    <m:r>
                      <a:rPr lang="en-US" altLang="zh-CN" sz="1400" kern="100">
                        <a:solidFill>
                          <a:srgbClr val="000000"/>
                        </a:solidFill>
                        <a:latin typeface="Cambria Math" panose="02040503050406030204" pitchFamily="18" charset="0"/>
                      </a:rPr>
                      <m:t>=−</m:t>
                    </m:r>
                    <m:nary>
                      <m:naryPr>
                        <m:chr m:val="∑"/>
                        <m:ctrlPr>
                          <a:rPr lang="zh-CN" altLang="zh-CN" sz="1400" kern="100">
                            <a:solidFill>
                              <a:srgbClr val="000000"/>
                            </a:solidFill>
                            <a:latin typeface="Cambria Math" panose="02040503050406030204" pitchFamily="18" charset="0"/>
                          </a:rPr>
                        </m:ctrlPr>
                      </m:naryPr>
                      <m:sub>
                        <m:r>
                          <a:rPr lang="en-US" altLang="zh-CN" sz="1400" kern="100">
                            <a:solidFill>
                              <a:srgbClr val="000000"/>
                            </a:solidFill>
                            <a:latin typeface="Cambria Math" panose="02040503050406030204" pitchFamily="18" charset="0"/>
                          </a:rPr>
                          <m:t>𝑗</m:t>
                        </m:r>
                        <m:r>
                          <a:rPr lang="en-US" altLang="zh-CN" sz="1400" kern="100">
                            <a:solidFill>
                              <a:srgbClr val="000000"/>
                            </a:solidFill>
                            <a:latin typeface="Cambria Math" panose="02040503050406030204" pitchFamily="18" charset="0"/>
                          </a:rPr>
                          <m:t>=1</m:t>
                        </m:r>
                      </m:sub>
                      <m:sup>
                        <m:r>
                          <a:rPr lang="en-US" altLang="zh-CN" sz="1400" kern="100">
                            <a:solidFill>
                              <a:srgbClr val="000000"/>
                            </a:solidFill>
                            <a:latin typeface="Cambria Math" panose="02040503050406030204" pitchFamily="18" charset="0"/>
                          </a:rPr>
                          <m:t>3</m:t>
                        </m:r>
                      </m:sup>
                      <m:e>
                        <m:r>
                          <a:rPr lang="en-US" altLang="zh-CN" sz="1400" kern="100">
                            <a:solidFill>
                              <a:srgbClr val="000000"/>
                            </a:solidFill>
                            <a:latin typeface="Cambria Math" panose="02040503050406030204" pitchFamily="18" charset="0"/>
                          </a:rPr>
                          <m:t>𝑃</m:t>
                        </m:r>
                        <m:d>
                          <m:dPr>
                            <m:ctrlPr>
                              <a:rPr lang="zh-CN" altLang="zh-CN" sz="1400" kern="100">
                                <a:solidFill>
                                  <a:srgbClr val="000000"/>
                                </a:solidFill>
                                <a:latin typeface="Cambria Math" panose="02040503050406030204" pitchFamily="18" charset="0"/>
                              </a:rPr>
                            </m:ctrlPr>
                          </m:dPr>
                          <m:e>
                            <m:r>
                              <a:rPr lang="en-US" altLang="zh-CN" sz="1400" kern="100">
                                <a:solidFill>
                                  <a:srgbClr val="000000"/>
                                </a:solidFill>
                                <a:latin typeface="Cambria Math" panose="02040503050406030204" pitchFamily="18" charset="0"/>
                              </a:rPr>
                              <m:t>𝑦</m:t>
                            </m:r>
                            <m:r>
                              <a:rPr lang="en-US" altLang="zh-CN" sz="1400" kern="100">
                                <a:solidFill>
                                  <a:srgbClr val="000000"/>
                                </a:solidFill>
                                <a:latin typeface="Cambria Math" panose="02040503050406030204" pitchFamily="18" charset="0"/>
                              </a:rPr>
                              <m:t>=</m:t>
                            </m:r>
                            <m:sSub>
                              <m:sSubPr>
                                <m:ctrlPr>
                                  <a:rPr lang="zh-CN" altLang="zh-CN" sz="1400" kern="100">
                                    <a:solidFill>
                                      <a:srgbClr val="000000"/>
                                    </a:solidFill>
                                    <a:latin typeface="Cambria Math" panose="02040503050406030204" pitchFamily="18" charset="0"/>
                                  </a:rPr>
                                </m:ctrlPr>
                              </m:sSubPr>
                              <m:e>
                                <m:r>
                                  <a:rPr lang="en-US" altLang="zh-CN" sz="1400" kern="100">
                                    <a:solidFill>
                                      <a:srgbClr val="000000"/>
                                    </a:solidFill>
                                    <a:latin typeface="Cambria Math" panose="02040503050406030204" pitchFamily="18" charset="0"/>
                                  </a:rPr>
                                  <m:t>𝜔</m:t>
                                </m:r>
                              </m:e>
                              <m:sub>
                                <m:r>
                                  <a:rPr lang="en-US" altLang="zh-CN" sz="1400" kern="100">
                                    <a:solidFill>
                                      <a:srgbClr val="000000"/>
                                    </a:solidFill>
                                    <a:latin typeface="Cambria Math" panose="02040503050406030204" pitchFamily="18" charset="0"/>
                                  </a:rPr>
                                  <m:t>𝑗</m:t>
                                </m:r>
                              </m:sub>
                            </m:sSub>
                          </m:e>
                        </m:d>
                        <m:func>
                          <m:funcPr>
                            <m:ctrlPr>
                              <a:rPr lang="zh-CN" altLang="zh-CN" sz="1400" kern="100">
                                <a:solidFill>
                                  <a:srgbClr val="000000"/>
                                </a:solidFill>
                                <a:latin typeface="Cambria Math" panose="02040503050406030204" pitchFamily="18" charset="0"/>
                              </a:rPr>
                            </m:ctrlPr>
                          </m:funcPr>
                          <m:fName>
                            <m:r>
                              <m:rPr>
                                <m:sty m:val="p"/>
                              </m:rPr>
                              <a:rPr lang="en-US" altLang="zh-CN" sz="1400" kern="100">
                                <a:solidFill>
                                  <a:srgbClr val="000000"/>
                                </a:solidFill>
                                <a:latin typeface="Cambria Math" panose="02040503050406030204" pitchFamily="18" charset="0"/>
                              </a:rPr>
                              <m:t>log</m:t>
                            </m:r>
                          </m:fName>
                          <m:e>
                            <m:r>
                              <a:rPr lang="en-US" altLang="zh-CN" sz="1400" kern="100">
                                <a:solidFill>
                                  <a:srgbClr val="000000"/>
                                </a:solidFill>
                                <a:latin typeface="Cambria Math" panose="02040503050406030204" pitchFamily="18" charset="0"/>
                              </a:rPr>
                              <m:t>𝑃</m:t>
                            </m:r>
                            <m:d>
                              <m:dPr>
                                <m:ctrlPr>
                                  <a:rPr lang="zh-CN" altLang="zh-CN" sz="1400" kern="100">
                                    <a:solidFill>
                                      <a:srgbClr val="000000"/>
                                    </a:solidFill>
                                    <a:latin typeface="Cambria Math" panose="02040503050406030204" pitchFamily="18" charset="0"/>
                                  </a:rPr>
                                </m:ctrlPr>
                              </m:dPr>
                              <m:e>
                                <m:r>
                                  <a:rPr lang="en-US" altLang="zh-CN" sz="1400" kern="100">
                                    <a:solidFill>
                                      <a:srgbClr val="000000"/>
                                    </a:solidFill>
                                    <a:latin typeface="Cambria Math" panose="02040503050406030204" pitchFamily="18" charset="0"/>
                                  </a:rPr>
                                  <m:t>𝑦</m:t>
                                </m:r>
                                <m:r>
                                  <a:rPr lang="en-US" altLang="zh-CN" sz="1400" kern="100">
                                    <a:solidFill>
                                      <a:srgbClr val="000000"/>
                                    </a:solidFill>
                                    <a:latin typeface="Cambria Math" panose="02040503050406030204" pitchFamily="18" charset="0"/>
                                  </a:rPr>
                                  <m:t>=</m:t>
                                </m:r>
                                <m:sSub>
                                  <m:sSubPr>
                                    <m:ctrlPr>
                                      <a:rPr lang="zh-CN" altLang="zh-CN" sz="1400" kern="100">
                                        <a:solidFill>
                                          <a:srgbClr val="000000"/>
                                        </a:solidFill>
                                        <a:latin typeface="Cambria Math" panose="02040503050406030204" pitchFamily="18" charset="0"/>
                                      </a:rPr>
                                    </m:ctrlPr>
                                  </m:sSubPr>
                                  <m:e>
                                    <m:r>
                                      <a:rPr lang="en-US" altLang="zh-CN" sz="1400" kern="100">
                                        <a:solidFill>
                                          <a:srgbClr val="000000"/>
                                        </a:solidFill>
                                        <a:latin typeface="Cambria Math" panose="02040503050406030204" pitchFamily="18" charset="0"/>
                                      </a:rPr>
                                      <m:t>𝜔</m:t>
                                    </m:r>
                                  </m:e>
                                  <m:sub>
                                    <m:r>
                                      <a:rPr lang="en-US" altLang="zh-CN" sz="1400" kern="100">
                                        <a:solidFill>
                                          <a:srgbClr val="000000"/>
                                        </a:solidFill>
                                        <a:latin typeface="Cambria Math" panose="02040503050406030204" pitchFamily="18" charset="0"/>
                                      </a:rPr>
                                      <m:t>𝑗</m:t>
                                    </m:r>
                                  </m:sub>
                                </m:sSub>
                              </m:e>
                            </m:d>
                          </m:e>
                        </m:func>
                      </m:e>
                    </m:nary>
                    <m:r>
                      <a:rPr lang="en-US" altLang="zh-CN" sz="1400" kern="100">
                        <a:solidFill>
                          <a:srgbClr val="000000"/>
                        </a:solidFill>
                        <a:latin typeface="Cambria Math" panose="02040503050406030204" pitchFamily="18" charset="0"/>
                      </a:rPr>
                      <m:t>=−</m:t>
                    </m:r>
                    <m:d>
                      <m:dPr>
                        <m:ctrlPr>
                          <a:rPr lang="zh-CN" altLang="zh-CN" sz="1400" kern="100">
                            <a:solidFill>
                              <a:srgbClr val="000000"/>
                            </a:solidFill>
                            <a:latin typeface="Cambria Math" panose="02040503050406030204" pitchFamily="18" charset="0"/>
                          </a:rPr>
                        </m:ctrlPr>
                      </m:dPr>
                      <m:e>
                        <m:f>
                          <m:fPr>
                            <m:ctrlPr>
                              <a:rPr lang="zh-CN" altLang="zh-CN" sz="1400" kern="100">
                                <a:solidFill>
                                  <a:srgbClr val="000000"/>
                                </a:solidFill>
                                <a:latin typeface="Cambria Math" panose="02040503050406030204" pitchFamily="18" charset="0"/>
                              </a:rPr>
                            </m:ctrlPr>
                          </m:fPr>
                          <m:num>
                            <m:r>
                              <a:rPr lang="en-US" altLang="zh-CN" sz="1400" kern="100">
                                <a:solidFill>
                                  <a:srgbClr val="000000"/>
                                </a:solidFill>
                                <a:latin typeface="Cambria Math" panose="02040503050406030204" pitchFamily="18" charset="0"/>
                              </a:rPr>
                              <m:t>4</m:t>
                            </m:r>
                          </m:num>
                          <m:den>
                            <m:r>
                              <a:rPr lang="en-US" altLang="zh-CN" sz="1400" kern="100">
                                <a:solidFill>
                                  <a:srgbClr val="000000"/>
                                </a:solidFill>
                                <a:latin typeface="Cambria Math" panose="02040503050406030204" pitchFamily="18" charset="0"/>
                              </a:rPr>
                              <m:t>8</m:t>
                            </m:r>
                          </m:den>
                        </m:f>
                        <m:func>
                          <m:funcPr>
                            <m:ctrlPr>
                              <a:rPr lang="zh-CN" altLang="zh-CN" sz="1400" kern="100">
                                <a:solidFill>
                                  <a:srgbClr val="000000"/>
                                </a:solidFill>
                                <a:latin typeface="Cambria Math" panose="02040503050406030204" pitchFamily="18" charset="0"/>
                              </a:rPr>
                            </m:ctrlPr>
                          </m:funcPr>
                          <m:fName>
                            <m:sSub>
                              <m:sSubPr>
                                <m:ctrlPr>
                                  <a:rPr lang="zh-CN" altLang="zh-CN" sz="1400" kern="100">
                                    <a:solidFill>
                                      <a:srgbClr val="000000"/>
                                    </a:solidFill>
                                    <a:latin typeface="Cambria Math" panose="02040503050406030204" pitchFamily="18" charset="0"/>
                                  </a:rPr>
                                </m:ctrlPr>
                              </m:sSubPr>
                              <m:e>
                                <m:r>
                                  <m:rPr>
                                    <m:sty m:val="p"/>
                                  </m:rPr>
                                  <a:rPr lang="en-US" altLang="zh-CN" sz="1400" kern="100">
                                    <a:solidFill>
                                      <a:srgbClr val="000000"/>
                                    </a:solidFill>
                                    <a:latin typeface="Cambria Math" panose="02040503050406030204" pitchFamily="18" charset="0"/>
                                  </a:rPr>
                                  <m:t>log</m:t>
                                </m:r>
                              </m:e>
                              <m:sub>
                                <m:r>
                                  <a:rPr lang="en-US" altLang="zh-CN" sz="1400" kern="100">
                                    <a:solidFill>
                                      <a:srgbClr val="000000"/>
                                    </a:solidFill>
                                    <a:latin typeface="Cambria Math" panose="02040503050406030204" pitchFamily="18" charset="0"/>
                                  </a:rPr>
                                  <m:t>2</m:t>
                                </m:r>
                              </m:sub>
                            </m:sSub>
                          </m:fName>
                          <m:e>
                            <m:f>
                              <m:fPr>
                                <m:ctrlPr>
                                  <a:rPr lang="zh-CN" altLang="zh-CN" sz="1400" kern="100">
                                    <a:solidFill>
                                      <a:srgbClr val="000000"/>
                                    </a:solidFill>
                                    <a:latin typeface="Cambria Math" panose="02040503050406030204" pitchFamily="18" charset="0"/>
                                  </a:rPr>
                                </m:ctrlPr>
                              </m:fPr>
                              <m:num>
                                <m:r>
                                  <a:rPr lang="en-US" altLang="zh-CN" sz="1400" kern="100">
                                    <a:solidFill>
                                      <a:srgbClr val="000000"/>
                                    </a:solidFill>
                                    <a:latin typeface="Cambria Math" panose="02040503050406030204" pitchFamily="18" charset="0"/>
                                  </a:rPr>
                                  <m:t>4</m:t>
                                </m:r>
                              </m:num>
                              <m:den>
                                <m:r>
                                  <a:rPr lang="en-US" altLang="zh-CN" sz="1400" kern="100">
                                    <a:solidFill>
                                      <a:srgbClr val="000000"/>
                                    </a:solidFill>
                                    <a:latin typeface="Cambria Math" panose="02040503050406030204" pitchFamily="18" charset="0"/>
                                  </a:rPr>
                                  <m:t>8</m:t>
                                </m:r>
                              </m:den>
                            </m:f>
                          </m:e>
                        </m:func>
                        <m:r>
                          <a:rPr lang="en-US" altLang="zh-CN" sz="1400" kern="100">
                            <a:solidFill>
                              <a:srgbClr val="000000"/>
                            </a:solidFill>
                            <a:latin typeface="Cambria Math" panose="02040503050406030204" pitchFamily="18" charset="0"/>
                          </a:rPr>
                          <m:t>+</m:t>
                        </m:r>
                        <m:f>
                          <m:fPr>
                            <m:ctrlPr>
                              <a:rPr lang="zh-CN" altLang="zh-CN" sz="1400" kern="100">
                                <a:solidFill>
                                  <a:srgbClr val="000000"/>
                                </a:solidFill>
                                <a:latin typeface="Cambria Math" panose="02040503050406030204" pitchFamily="18" charset="0"/>
                              </a:rPr>
                            </m:ctrlPr>
                          </m:fPr>
                          <m:num>
                            <m:r>
                              <a:rPr lang="en-US" altLang="zh-CN" sz="1400" kern="100">
                                <a:solidFill>
                                  <a:srgbClr val="000000"/>
                                </a:solidFill>
                                <a:latin typeface="Cambria Math" panose="02040503050406030204" pitchFamily="18" charset="0"/>
                              </a:rPr>
                              <m:t>2</m:t>
                            </m:r>
                          </m:num>
                          <m:den>
                            <m:r>
                              <a:rPr lang="en-US" altLang="zh-CN" sz="1400" kern="100">
                                <a:solidFill>
                                  <a:srgbClr val="000000"/>
                                </a:solidFill>
                                <a:latin typeface="Cambria Math" panose="02040503050406030204" pitchFamily="18" charset="0"/>
                              </a:rPr>
                              <m:t>8</m:t>
                            </m:r>
                          </m:den>
                        </m:f>
                        <m:func>
                          <m:funcPr>
                            <m:ctrlPr>
                              <a:rPr lang="zh-CN" altLang="zh-CN" sz="1400" kern="100">
                                <a:solidFill>
                                  <a:srgbClr val="000000"/>
                                </a:solidFill>
                                <a:latin typeface="Cambria Math" panose="02040503050406030204" pitchFamily="18" charset="0"/>
                              </a:rPr>
                            </m:ctrlPr>
                          </m:funcPr>
                          <m:fName>
                            <m:sSub>
                              <m:sSubPr>
                                <m:ctrlPr>
                                  <a:rPr lang="zh-CN" altLang="zh-CN" sz="1400" kern="100">
                                    <a:solidFill>
                                      <a:srgbClr val="000000"/>
                                    </a:solidFill>
                                    <a:latin typeface="Cambria Math" panose="02040503050406030204" pitchFamily="18" charset="0"/>
                                  </a:rPr>
                                </m:ctrlPr>
                              </m:sSubPr>
                              <m:e>
                                <m:r>
                                  <m:rPr>
                                    <m:sty m:val="p"/>
                                  </m:rPr>
                                  <a:rPr lang="en-US" altLang="zh-CN" sz="1400" kern="100">
                                    <a:solidFill>
                                      <a:srgbClr val="000000"/>
                                    </a:solidFill>
                                    <a:latin typeface="Cambria Math" panose="02040503050406030204" pitchFamily="18" charset="0"/>
                                  </a:rPr>
                                  <m:t>log</m:t>
                                </m:r>
                              </m:e>
                              <m:sub>
                                <m:r>
                                  <a:rPr lang="en-US" altLang="zh-CN" sz="1400" kern="100">
                                    <a:solidFill>
                                      <a:srgbClr val="000000"/>
                                    </a:solidFill>
                                    <a:latin typeface="Cambria Math" panose="02040503050406030204" pitchFamily="18" charset="0"/>
                                  </a:rPr>
                                  <m:t>2</m:t>
                                </m:r>
                              </m:sub>
                            </m:sSub>
                          </m:fName>
                          <m:e>
                            <m:f>
                              <m:fPr>
                                <m:ctrlPr>
                                  <a:rPr lang="zh-CN" altLang="zh-CN" sz="1400" kern="100">
                                    <a:solidFill>
                                      <a:srgbClr val="000000"/>
                                    </a:solidFill>
                                    <a:latin typeface="Cambria Math" panose="02040503050406030204" pitchFamily="18" charset="0"/>
                                  </a:rPr>
                                </m:ctrlPr>
                              </m:fPr>
                              <m:num>
                                <m:r>
                                  <a:rPr lang="en-US" altLang="zh-CN" sz="1400" kern="100">
                                    <a:solidFill>
                                      <a:srgbClr val="000000"/>
                                    </a:solidFill>
                                    <a:latin typeface="Cambria Math" panose="02040503050406030204" pitchFamily="18" charset="0"/>
                                  </a:rPr>
                                  <m:t>2</m:t>
                                </m:r>
                              </m:num>
                              <m:den>
                                <m:r>
                                  <a:rPr lang="en-US" altLang="zh-CN" sz="1400" kern="100">
                                    <a:solidFill>
                                      <a:srgbClr val="000000"/>
                                    </a:solidFill>
                                    <a:latin typeface="Cambria Math" panose="02040503050406030204" pitchFamily="18" charset="0"/>
                                  </a:rPr>
                                  <m:t>8</m:t>
                                </m:r>
                              </m:den>
                            </m:f>
                          </m:e>
                        </m:func>
                        <m:r>
                          <a:rPr lang="en-US" altLang="zh-CN" sz="1400" kern="100">
                            <a:solidFill>
                              <a:srgbClr val="000000"/>
                            </a:solidFill>
                            <a:latin typeface="Cambria Math" panose="02040503050406030204" pitchFamily="18" charset="0"/>
                          </a:rPr>
                          <m:t>+</m:t>
                        </m:r>
                        <m:f>
                          <m:fPr>
                            <m:ctrlPr>
                              <a:rPr lang="zh-CN" altLang="zh-CN" sz="1400" kern="100">
                                <a:solidFill>
                                  <a:srgbClr val="000000"/>
                                </a:solidFill>
                                <a:latin typeface="Cambria Math" panose="02040503050406030204" pitchFamily="18" charset="0"/>
                              </a:rPr>
                            </m:ctrlPr>
                          </m:fPr>
                          <m:num>
                            <m:r>
                              <a:rPr lang="en-US" altLang="zh-CN" sz="1400" kern="100">
                                <a:solidFill>
                                  <a:srgbClr val="000000"/>
                                </a:solidFill>
                                <a:latin typeface="Cambria Math" panose="02040503050406030204" pitchFamily="18" charset="0"/>
                              </a:rPr>
                              <m:t>2</m:t>
                            </m:r>
                          </m:num>
                          <m:den>
                            <m:r>
                              <a:rPr lang="en-US" altLang="zh-CN" sz="1400" kern="100">
                                <a:solidFill>
                                  <a:srgbClr val="000000"/>
                                </a:solidFill>
                                <a:latin typeface="Cambria Math" panose="02040503050406030204" pitchFamily="18" charset="0"/>
                              </a:rPr>
                              <m:t>8</m:t>
                            </m:r>
                          </m:den>
                        </m:f>
                        <m:func>
                          <m:funcPr>
                            <m:ctrlPr>
                              <a:rPr lang="zh-CN" altLang="zh-CN" sz="1400" kern="100">
                                <a:solidFill>
                                  <a:srgbClr val="000000"/>
                                </a:solidFill>
                                <a:latin typeface="Cambria Math" panose="02040503050406030204" pitchFamily="18" charset="0"/>
                              </a:rPr>
                            </m:ctrlPr>
                          </m:funcPr>
                          <m:fName>
                            <m:sSub>
                              <m:sSubPr>
                                <m:ctrlPr>
                                  <a:rPr lang="zh-CN" altLang="zh-CN" sz="1400" kern="100">
                                    <a:solidFill>
                                      <a:srgbClr val="000000"/>
                                    </a:solidFill>
                                    <a:latin typeface="Cambria Math" panose="02040503050406030204" pitchFamily="18" charset="0"/>
                                  </a:rPr>
                                </m:ctrlPr>
                              </m:sSubPr>
                              <m:e>
                                <m:r>
                                  <m:rPr>
                                    <m:sty m:val="p"/>
                                  </m:rPr>
                                  <a:rPr lang="en-US" altLang="zh-CN" sz="1400" kern="100">
                                    <a:solidFill>
                                      <a:srgbClr val="000000"/>
                                    </a:solidFill>
                                    <a:latin typeface="Cambria Math" panose="02040503050406030204" pitchFamily="18" charset="0"/>
                                  </a:rPr>
                                  <m:t>log</m:t>
                                </m:r>
                              </m:e>
                              <m:sub>
                                <m:r>
                                  <a:rPr lang="en-US" altLang="zh-CN" sz="1400" kern="100">
                                    <a:solidFill>
                                      <a:srgbClr val="000000"/>
                                    </a:solidFill>
                                    <a:latin typeface="Cambria Math" panose="02040503050406030204" pitchFamily="18" charset="0"/>
                                  </a:rPr>
                                  <m:t>2</m:t>
                                </m:r>
                              </m:sub>
                            </m:sSub>
                          </m:fName>
                          <m:e>
                            <m:f>
                              <m:fPr>
                                <m:ctrlPr>
                                  <a:rPr lang="zh-CN" altLang="zh-CN" sz="1400" kern="100">
                                    <a:solidFill>
                                      <a:srgbClr val="000000"/>
                                    </a:solidFill>
                                    <a:latin typeface="Cambria Math" panose="02040503050406030204" pitchFamily="18" charset="0"/>
                                  </a:rPr>
                                </m:ctrlPr>
                              </m:fPr>
                              <m:num>
                                <m:r>
                                  <a:rPr lang="en-US" altLang="zh-CN" sz="1400" kern="100">
                                    <a:solidFill>
                                      <a:srgbClr val="000000"/>
                                    </a:solidFill>
                                    <a:latin typeface="Cambria Math" panose="02040503050406030204" pitchFamily="18" charset="0"/>
                                  </a:rPr>
                                  <m:t>2</m:t>
                                </m:r>
                              </m:num>
                              <m:den>
                                <m:r>
                                  <a:rPr lang="en-US" altLang="zh-CN" sz="1400" kern="100">
                                    <a:solidFill>
                                      <a:srgbClr val="000000"/>
                                    </a:solidFill>
                                    <a:latin typeface="Cambria Math" panose="02040503050406030204" pitchFamily="18" charset="0"/>
                                  </a:rPr>
                                  <m:t>8</m:t>
                                </m:r>
                              </m:den>
                            </m:f>
                          </m:e>
                        </m:func>
                      </m:e>
                    </m:d>
                    <m:r>
                      <a:rPr lang="en-US" altLang="zh-CN" sz="1400" kern="100">
                        <a:solidFill>
                          <a:srgbClr val="000000"/>
                        </a:solidFill>
                        <a:latin typeface="Cambria Math" panose="02040503050406030204" pitchFamily="18" charset="0"/>
                      </a:rPr>
                      <m:t>=1.5</m:t>
                    </m:r>
                  </m:oMath>
                </a14:m>
                <a:r>
                  <a:rPr lang="en-US" altLang="zh-CN" sz="1400" kern="100" dirty="0">
                    <a:solidFill>
                      <a:srgbClr val="000000"/>
                    </a:solidFill>
                    <a:latin typeface="Cambria Math" panose="02040503050406030204" pitchFamily="18" charset="0"/>
                    <a:ea typeface="楷体-简" panose="02010600040101010101" pitchFamily="2" charset="-122"/>
                    <a:cs typeface="Times New Roman" panose="02020603050405020304" pitchFamily="18" charset="0"/>
                  </a:rPr>
                  <a:t> </a:t>
                </a:r>
              </a:p>
              <a:p>
                <a:pPr marL="494665" algn="just"/>
                <a:r>
                  <a:rPr lang="en-US"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 </a:t>
                </a:r>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香气属性</a:t>
                </a:r>
                <a:endParaRPr lang="zh-CN" altLang="zh-CN" sz="1400" kern="100" dirty="0">
                  <a:solidFill>
                    <a:srgbClr val="FF0000"/>
                  </a:solidFill>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zh-CN" altLang="zh-CN" sz="1400" kern="100" dirty="0">
                    <a:solidFill>
                      <a:srgbClr val="000000"/>
                    </a:solidFill>
                    <a:latin typeface="Cambria Math" panose="02040503050406030204" pitchFamily="18" charset="0"/>
                    <a:ea typeface="楷体-简" panose="02010600040101010101" pitchFamily="2" charset="-122"/>
                    <a:cs typeface="Times New Roman" panose="02020603050405020304" pitchFamily="18" charset="0"/>
                  </a:rPr>
                  <a:t>根据香气特征划分子集集合：</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se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se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),3(</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se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),4(</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se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),8(</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vi</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e>
                    </m:d>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  </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5(</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ve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),6(</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ve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),7(</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vi</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e>
                    </m:d>
                  </m:oMath>
                </a14:m>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zh-CN" altLang="zh-CN" sz="1400" kern="100" dirty="0">
                    <a:solidFill>
                      <a:srgbClr val="000000"/>
                    </a:solidFill>
                    <a:latin typeface="Cambria Math" panose="02040503050406030204" pitchFamily="18" charset="0"/>
                    <a:ea typeface="楷体-简" panose="02010600040101010101" pitchFamily="2" charset="-122"/>
                    <a:cs typeface="Times New Roman" panose="02020603050405020304" pitchFamily="18" charset="0"/>
                  </a:rPr>
                  <a:t>计算每个子节点的信息熵：</a:t>
                </a:r>
                <a14:m>
                  <m:oMath xmlns:m="http://schemas.openxmlformats.org/officeDocument/2006/math">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sub>
                        </m:sSub>
                      </m:e>
                    </m:d>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4</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5</m:t>
                            </m:r>
                          </m:den>
                        </m:f>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log</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fName>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4</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5</m:t>
                                </m:r>
                              </m:den>
                            </m:f>
                          </m:e>
                        </m:func>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5</m:t>
                            </m:r>
                          </m:den>
                        </m:f>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log</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fName>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5</m:t>
                                </m:r>
                              </m:den>
                            </m:f>
                          </m:e>
                        </m:func>
                      </m:e>
                    </m:d>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=0.722,</m:t>
                    </m:r>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e>
                    </m:d>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3</m:t>
                            </m:r>
                          </m:den>
                        </m:f>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log</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fName>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3</m:t>
                                </m:r>
                              </m:den>
                            </m:f>
                          </m:e>
                        </m:func>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3</m:t>
                            </m:r>
                          </m:den>
                        </m:f>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log</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fName>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3</m:t>
                                </m:r>
                              </m:den>
                            </m:f>
                          </m:e>
                        </m:func>
                      </m:e>
                    </m:d>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=0.918</m:t>
                    </m:r>
                  </m:oMath>
                </a14:m>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zh-CN" altLang="zh-CN" sz="1400" kern="100" dirty="0">
                    <a:solidFill>
                      <a:srgbClr val="000000"/>
                    </a:solidFill>
                    <a:latin typeface="Cambria Math" panose="02040503050406030204" pitchFamily="18" charset="0"/>
                    <a:ea typeface="楷体-简" panose="02010600040101010101" pitchFamily="2" charset="-122"/>
                    <a:cs typeface="Times New Roman" panose="02020603050405020304" pitchFamily="18" charset="0"/>
                  </a:rPr>
                  <a:t>加权平均经验熵：</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nary>
                      <m:nary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𝑘</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sub>
                      <m:sup>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p>
                      <m:e>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𝑁</m:t>
                                    </m:r>
                                  </m:e>
                                  <m:sub>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𝑘</m:t>
                                    </m:r>
                                  </m:sub>
                                </m:sSub>
                              </m:num>
                              <m:den>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𝑁</m:t>
                                </m:r>
                              </m:den>
                            </m:f>
                          </m:e>
                        </m:d>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𝑘</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e>
                    </m:nary>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5</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8</m:t>
                        </m:r>
                      </m:den>
                    </m:f>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×0.722+</m:t>
                    </m:r>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3</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8</m:t>
                        </m:r>
                      </m:den>
                    </m:f>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×0.918=0.796</m:t>
                    </m:r>
                  </m:oMath>
                </a14:m>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zh-CN" altLang="zh-CN" sz="1400" kern="100" dirty="0">
                    <a:solidFill>
                      <a:srgbClr val="000000"/>
                    </a:solidFill>
                    <a:latin typeface="Cambria Math" panose="02040503050406030204" pitchFamily="18" charset="0"/>
                    <a:ea typeface="楷体-简" panose="02010600040101010101" pitchFamily="2" charset="-122"/>
                    <a:cs typeface="Times New Roman" panose="02020603050405020304" pitchFamily="18" charset="0"/>
                  </a:rPr>
                  <a:t>属性“香气”信息增益为：</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𝐺</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𝑌</m:t>
                        </m:r>
                      </m:e>
                    </m:d>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=1.5</m:t>
                    </m:r>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0.796=0.704</m:t>
                    </m:r>
                  </m:oMath>
                </a14:m>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en-US" altLang="zh-CN" sz="1400" kern="100" dirty="0">
                    <a:solidFill>
                      <a:srgbClr val="000000"/>
                    </a:solidFill>
                    <a:latin typeface="Cambria Math" panose="02040503050406030204" pitchFamily="18" charset="0"/>
                    <a:ea typeface="楷体-简" panose="02010600040101010101" pitchFamily="2" charset="-122"/>
                    <a:cs typeface="Times New Roman" panose="02020603050405020304" pitchFamily="18" charset="0"/>
                  </a:rPr>
                  <a:t> </a:t>
                </a:r>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en-US"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 </a:t>
                </a:r>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“颜色”属性</a:t>
                </a:r>
                <a:endParaRPr lang="zh-CN" altLang="zh-CN" sz="1400" kern="100" dirty="0">
                  <a:solidFill>
                    <a:srgbClr val="FF0000"/>
                  </a:solidFill>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zh-CN" altLang="zh-CN" sz="1400" kern="100" dirty="0">
                    <a:solidFill>
                      <a:srgbClr val="000000"/>
                    </a:solidFill>
                    <a:latin typeface="Cambria Math" panose="02040503050406030204" pitchFamily="18" charset="0"/>
                    <a:ea typeface="楷体-简" panose="02010600040101010101" pitchFamily="2" charset="-122"/>
                    <a:cs typeface="Times New Roman" panose="02020603050405020304" pitchFamily="18" charset="0"/>
                  </a:rPr>
                  <a:t>根据颜色属性划分子集集合：</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se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se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e>
                    </m:d>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  </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3(</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se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),5(</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ve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e>
                    </m:d>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  </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3</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d>
                      <m:dPr>
                        <m:begChr m:val="{"/>
                        <m:end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4(</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se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),6(</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ve</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),7(</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vi</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),8(</m:t>
                        </m:r>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vi</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e>
                    </m:d>
                  </m:oMath>
                </a14:m>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zh-CN" altLang="zh-CN" sz="1400" kern="100" dirty="0">
                    <a:solidFill>
                      <a:srgbClr val="000000"/>
                    </a:solidFill>
                    <a:latin typeface="Cambria Math" panose="02040503050406030204" pitchFamily="18" charset="0"/>
                    <a:ea typeface="楷体-简" panose="02010600040101010101" pitchFamily="2" charset="-122"/>
                    <a:cs typeface="Times New Roman" panose="02020603050405020304" pitchFamily="18" charset="0"/>
                  </a:rPr>
                  <a:t>计算每个子节点的信息熵：</a:t>
                </a:r>
                <a14:m>
                  <m:oMath xmlns:m="http://schemas.openxmlformats.org/officeDocument/2006/math">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sub>
                        </m:sSub>
                      </m:e>
                    </m:d>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=0,</m:t>
                    </m:r>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 </m:t>
                    </m:r>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e>
                    </m:d>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den>
                        </m:f>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log</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fName>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den>
                            </m:f>
                          </m:e>
                        </m:func>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den>
                        </m:f>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log</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fName>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den>
                            </m:f>
                          </m:e>
                        </m:func>
                      </m:e>
                    </m:d>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=1.0</m:t>
                    </m:r>
                    <m:r>
                      <a:rPr lang="zh-CN" altLang="en-US" sz="1400" b="0" i="1" kern="100" smtClean="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3</m:t>
                            </m:r>
                          </m:sub>
                        </m:sSub>
                      </m:e>
                    </m:d>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4</m:t>
                            </m:r>
                          </m:den>
                        </m:f>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log</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fName>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4</m:t>
                                </m:r>
                              </m:den>
                            </m:f>
                          </m:e>
                        </m:func>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4</m:t>
                            </m:r>
                          </m:den>
                        </m:f>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log</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fName>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4</m:t>
                                </m:r>
                              </m:den>
                            </m:f>
                          </m:e>
                        </m:func>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4</m:t>
                            </m:r>
                          </m:den>
                        </m:f>
                        <m:func>
                          <m:func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log</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fName>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4</m:t>
                                </m:r>
                              </m:den>
                            </m:f>
                          </m:e>
                        </m:func>
                      </m:e>
                    </m:d>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=1.5</m:t>
                    </m:r>
                  </m:oMath>
                </a14:m>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zh-CN" altLang="zh-CN" sz="1400" kern="100" dirty="0">
                    <a:solidFill>
                      <a:srgbClr val="000000"/>
                    </a:solidFill>
                    <a:latin typeface="Cambria Math" panose="02040503050406030204" pitchFamily="18" charset="0"/>
                    <a:ea typeface="楷体-简" panose="02010600040101010101" pitchFamily="2" charset="-122"/>
                    <a:cs typeface="Times New Roman" panose="02020603050405020304" pitchFamily="18" charset="0"/>
                  </a:rPr>
                  <a:t>加权平均经验熵：</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nary>
                      <m:nary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𝑘</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m:t>
                        </m:r>
                      </m:sub>
                      <m:sup>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3</m:t>
                        </m:r>
                      </m:sup>
                      <m:e>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𝑁</m:t>
                                    </m:r>
                                  </m:e>
                                  <m:sub>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𝑘</m:t>
                                    </m:r>
                                  </m:sub>
                                </m:sSub>
                              </m:num>
                              <m:den>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𝑁</m:t>
                                </m:r>
                              </m:den>
                            </m:f>
                          </m:e>
                        </m:d>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𝑆</m:t>
                            </m:r>
                          </m:e>
                          <m:sub>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𝑘</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e>
                    </m:nary>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8</m:t>
                        </m:r>
                      </m:den>
                    </m:f>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×0+</m:t>
                    </m:r>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8</m:t>
                        </m:r>
                      </m:den>
                    </m:f>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×1.0+</m:t>
                    </m:r>
                    <m:f>
                      <m:f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4</m:t>
                        </m:r>
                      </m:num>
                      <m:den>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8</m:t>
                        </m:r>
                      </m:den>
                    </m:f>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×1.5=1.0</m:t>
                    </m:r>
                  </m:oMath>
                </a14:m>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zh-CN" altLang="zh-CN" sz="1400" kern="100" dirty="0">
                    <a:solidFill>
                      <a:srgbClr val="000000"/>
                    </a:solidFill>
                    <a:latin typeface="Cambria Math" panose="02040503050406030204" pitchFamily="18" charset="0"/>
                    <a:ea typeface="楷体-简" panose="02010600040101010101" pitchFamily="2" charset="-122"/>
                    <a:cs typeface="Times New Roman" panose="02020603050405020304" pitchFamily="18" charset="0"/>
                  </a:rPr>
                  <a:t>信息增益：</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𝐺</m:t>
                        </m:r>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d>
                      <m:d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𝑌</m:t>
                        </m:r>
                      </m:e>
                    </m:d>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𝐻</m:t>
                            </m:r>
                          </m:e>
                        </m:acc>
                      </m:e>
                      <m: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2</m:t>
                        </m:r>
                      </m:sub>
                    </m:sSub>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=1.5</m:t>
                    </m:r>
                    <m:r>
                      <a:rPr lang="en-US" altLang="zh-CN" sz="1400" i="1"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400" kern="100">
                        <a:solidFill>
                          <a:srgbClr val="000000"/>
                        </a:solidFill>
                        <a:latin typeface="Cambria Math" panose="02040503050406030204" pitchFamily="18" charset="0"/>
                        <a:ea typeface="楷体-简" panose="02010600040101010101" pitchFamily="2" charset="-122"/>
                        <a:cs typeface="Times New Roman" panose="02020603050405020304" pitchFamily="18" charset="0"/>
                      </a:rPr>
                      <m:t>1.0=0.5</m:t>
                    </m:r>
                  </m:oMath>
                </a14:m>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lnSpc>
                    <a:spcPct val="200000"/>
                  </a:lnSpc>
                </a:pPr>
                <a:r>
                  <a:rPr lang="zh-CN" altLang="en-US"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结论</a:t>
                </a:r>
                <a:r>
                  <a:rPr lang="en-US"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1</a:t>
                </a:r>
                <a:r>
                  <a:rPr lang="zh-CN" altLang="en-US"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a:t>
                </a:r>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根据信息增益</a:t>
                </a:r>
                <a14:m>
                  <m:oMath xmlns:m="http://schemas.openxmlformats.org/officeDocument/2006/math">
                    <m:sSub>
                      <m:sSubPr>
                        <m:ctrlPr>
                          <a:rPr lang="zh-CN"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ctrlPr>
                      </m:sSubPr>
                      <m:e>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𝐺</m:t>
                        </m:r>
                      </m:e>
                      <m: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&gt;</m:t>
                    </m:r>
                    <m:sSub>
                      <m:sSubPr>
                        <m:ctrlPr>
                          <a:rPr lang="zh-CN"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ctrlPr>
                      </m:sSubPr>
                      <m:e>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𝐺</m:t>
                        </m:r>
                      </m:e>
                      <m: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sub>
                    </m:sSub>
                  </m:oMath>
                </a14:m>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，所以选择“香气”属性分裂特征。 </a:t>
                </a:r>
                <a:endParaRPr lang="zh-CN" altLang="en-US"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endParaRPr>
              </a:p>
            </p:txBody>
          </p:sp>
        </mc:Choice>
        <mc:Fallback>
          <p:sp>
            <p:nvSpPr>
              <p:cNvPr id="6" name="矩形 5">
                <a:extLst>
                  <a:ext uri="{FF2B5EF4-FFF2-40B4-BE49-F238E27FC236}">
                    <a16:creationId xmlns:a16="http://schemas.microsoft.com/office/drawing/2014/main" id="{6A9D7C07-A80F-AA4E-A78B-05D76C9D1D7B}"/>
                  </a:ext>
                </a:extLst>
              </p:cNvPr>
              <p:cNvSpPr>
                <a:spLocks noRot="1" noChangeAspect="1" noMove="1" noResize="1" noEditPoints="1" noAdjustHandles="1" noChangeArrowheads="1" noChangeShapeType="1" noTextEdit="1"/>
              </p:cNvSpPr>
              <p:nvPr/>
            </p:nvSpPr>
            <p:spPr>
              <a:xfrm>
                <a:off x="445975" y="2910510"/>
                <a:ext cx="11508955" cy="3813288"/>
              </a:xfrm>
              <a:prstGeom prst="rect">
                <a:avLst/>
              </a:prstGeom>
              <a:blipFill>
                <a:blip r:embed="rId5"/>
                <a:stretch>
                  <a:fillRect l="-110" t="-1325" b="-662"/>
                </a:stretch>
              </a:blipFill>
            </p:spPr>
            <p:txBody>
              <a:bodyPr/>
              <a:lstStyle/>
              <a:p>
                <a:r>
                  <a:rPr lang="zh-CN" altLang="en-US">
                    <a:noFill/>
                  </a:rPr>
                  <a:t> </a:t>
                </a:r>
              </a:p>
            </p:txBody>
          </p:sp>
        </mc:Fallback>
      </mc:AlternateContent>
      <p:pic>
        <p:nvPicPr>
          <p:cNvPr id="7" name="音频 6">
            <a:hlinkClick r:id="" action="ppaction://media"/>
            <a:extLst>
              <a:ext uri="{FF2B5EF4-FFF2-40B4-BE49-F238E27FC236}">
                <a16:creationId xmlns:a16="http://schemas.microsoft.com/office/drawing/2014/main" id="{1CFE7454-2DC0-3E41-94A2-BFCA6A3557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87555915"/>
      </p:ext>
    </p:extLst>
  </p:cSld>
  <p:clrMapOvr>
    <a:masterClrMapping/>
  </p:clrMapOvr>
  <mc:AlternateContent xmlns:mc="http://schemas.openxmlformats.org/markup-compatibility/2006">
    <mc:Choice xmlns:p14="http://schemas.microsoft.com/office/powerpoint/2010/main" Requires="p14">
      <p:transition p14:dur="0" advTm="139312"/>
    </mc:Choice>
    <mc:Fallback>
      <p:transition advTm="139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0" y="557868"/>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420856"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第五章 决策树</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345870" y="1809260"/>
            <a:ext cx="6096000" cy="1017330"/>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Iris</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数据库的某个特征增广版本包含</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7</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个样本，具体情况如</a:t>
            </a:r>
            <a:r>
              <a:rPr lang="zh-CN" altLang="en-US"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表格所示。</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对比香气和颜色两种特征，分别依据信息增益、信息增益比和基尼指数给出分裂特征选择结果</a:t>
            </a:r>
            <a:r>
              <a:rPr lang="zh-CN" altLang="en-US"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及</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计算过程。</a:t>
            </a: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5" name="表格 4">
            <a:extLst>
              <a:ext uri="{FF2B5EF4-FFF2-40B4-BE49-F238E27FC236}">
                <a16:creationId xmlns:a16="http://schemas.microsoft.com/office/drawing/2014/main" id="{5D75E850-D883-264D-A387-56C8554D56AF}"/>
              </a:ext>
            </a:extLst>
          </p:cNvPr>
          <p:cNvGraphicFramePr>
            <a:graphicFrameLocks noGrp="1"/>
          </p:cNvGraphicFramePr>
          <p:nvPr/>
        </p:nvGraphicFramePr>
        <p:xfrm>
          <a:off x="6586865" y="709685"/>
          <a:ext cx="5267960" cy="2031309"/>
        </p:xfrm>
        <a:graphic>
          <a:graphicData uri="http://schemas.openxmlformats.org/drawingml/2006/table">
            <a:tbl>
              <a:tblPr firstRow="1" firstCol="1" bandRow="1">
                <a:tableStyleId>{5C22544A-7EE6-4342-B048-85BDC9FD1C3A}</a:tableStyleId>
              </a:tblPr>
              <a:tblGrid>
                <a:gridCol w="417185">
                  <a:extLst>
                    <a:ext uri="{9D8B030D-6E8A-4147-A177-3AD203B41FA5}">
                      <a16:colId xmlns:a16="http://schemas.microsoft.com/office/drawing/2014/main" val="396982931"/>
                    </a:ext>
                  </a:extLst>
                </a:gridCol>
                <a:gridCol w="412750">
                  <a:extLst>
                    <a:ext uri="{9D8B030D-6E8A-4147-A177-3AD203B41FA5}">
                      <a16:colId xmlns:a16="http://schemas.microsoft.com/office/drawing/2014/main" val="716473771"/>
                    </a:ext>
                  </a:extLst>
                </a:gridCol>
                <a:gridCol w="463550">
                  <a:extLst>
                    <a:ext uri="{9D8B030D-6E8A-4147-A177-3AD203B41FA5}">
                      <a16:colId xmlns:a16="http://schemas.microsoft.com/office/drawing/2014/main" val="2080877294"/>
                    </a:ext>
                  </a:extLst>
                </a:gridCol>
                <a:gridCol w="794895">
                  <a:extLst>
                    <a:ext uri="{9D8B030D-6E8A-4147-A177-3AD203B41FA5}">
                      <a16:colId xmlns:a16="http://schemas.microsoft.com/office/drawing/2014/main" val="1783743381"/>
                    </a:ext>
                  </a:extLst>
                </a:gridCol>
                <a:gridCol w="794895">
                  <a:extLst>
                    <a:ext uri="{9D8B030D-6E8A-4147-A177-3AD203B41FA5}">
                      <a16:colId xmlns:a16="http://schemas.microsoft.com/office/drawing/2014/main" val="3064971834"/>
                    </a:ext>
                  </a:extLst>
                </a:gridCol>
                <a:gridCol w="794895">
                  <a:extLst>
                    <a:ext uri="{9D8B030D-6E8A-4147-A177-3AD203B41FA5}">
                      <a16:colId xmlns:a16="http://schemas.microsoft.com/office/drawing/2014/main" val="2858748695"/>
                    </a:ext>
                  </a:extLst>
                </a:gridCol>
                <a:gridCol w="794895">
                  <a:extLst>
                    <a:ext uri="{9D8B030D-6E8A-4147-A177-3AD203B41FA5}">
                      <a16:colId xmlns:a16="http://schemas.microsoft.com/office/drawing/2014/main" val="917375492"/>
                    </a:ext>
                  </a:extLst>
                </a:gridCol>
                <a:gridCol w="794895">
                  <a:extLst>
                    <a:ext uri="{9D8B030D-6E8A-4147-A177-3AD203B41FA5}">
                      <a16:colId xmlns:a16="http://schemas.microsoft.com/office/drawing/2014/main" val="691839487"/>
                    </a:ext>
                  </a:extLst>
                </a:gridCol>
              </a:tblGrid>
              <a:tr h="406261">
                <a:tc>
                  <a:txBody>
                    <a:bodyPr/>
                    <a:lstStyle/>
                    <a:p>
                      <a:pPr algn="ctr"/>
                      <a:r>
                        <a:rPr lang="zh-CN" sz="1000" kern="0" dirty="0">
                          <a:effectLst/>
                        </a:rPr>
                        <a:t>序号</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香气</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a:effectLst/>
                        </a:rPr>
                        <a:t>颜色</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花萼长度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花萼宽度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花瓣长度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花瓣宽度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a:effectLst/>
                        </a:rPr>
                        <a:t>类别</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716308"/>
                  </a:ext>
                </a:extLst>
              </a:tr>
              <a:tr h="203131">
                <a:tc>
                  <a:txBody>
                    <a:bodyPr/>
                    <a:lstStyle/>
                    <a:p>
                      <a:pPr algn="ctr"/>
                      <a:r>
                        <a:rPr lang="en-US" sz="1000" kern="0">
                          <a:effectLst/>
                        </a:rPr>
                        <a:t>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a:solidFill>
                            <a:srgbClr val="FF0000"/>
                          </a:solidFill>
                          <a:effectLst/>
                        </a:rPr>
                        <a:t>红</a:t>
                      </a:r>
                      <a:endParaRPr lang="zh-CN" sz="1050" kern="10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5.1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1280605"/>
                  </a:ext>
                </a:extLst>
              </a:tr>
              <a:tr h="203131">
                <a:tc>
                  <a:txBody>
                    <a:bodyPr/>
                    <a:lstStyle/>
                    <a:p>
                      <a:pPr algn="ctr"/>
                      <a:r>
                        <a:rPr lang="en-US" sz="1000" kern="0">
                          <a:effectLst/>
                        </a:rPr>
                        <a:t>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红</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4.9</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99687347"/>
                  </a:ext>
                </a:extLst>
              </a:tr>
              <a:tr h="203131">
                <a:tc>
                  <a:txBody>
                    <a:bodyPr/>
                    <a:lstStyle/>
                    <a:p>
                      <a:pPr algn="ctr"/>
                      <a:r>
                        <a:rPr lang="en-US" sz="1000" kern="0">
                          <a:effectLst/>
                        </a:rPr>
                        <a:t>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dirty="0">
                          <a:solidFill>
                            <a:srgbClr val="FF40FF"/>
                          </a:solidFill>
                          <a:effectLst/>
                          <a:latin typeface="+mn-lt"/>
                          <a:ea typeface="+mn-ea"/>
                          <a:cs typeface="+mn-cs"/>
                        </a:rPr>
                        <a:t>粉</a:t>
                      </a:r>
                    </a:p>
                  </a:txBody>
                  <a:tcPr marL="68580" marR="68580" marT="0" marB="0" anchor="ctr"/>
                </a:tc>
                <a:tc>
                  <a:txBody>
                    <a:bodyPr/>
                    <a:lstStyle/>
                    <a:p>
                      <a:pPr algn="ctr"/>
                      <a:r>
                        <a:rPr lang="en-US" sz="1000" kern="0">
                          <a:effectLst/>
                        </a:rPr>
                        <a:t>4.7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2117215"/>
                  </a:ext>
                </a:extLst>
              </a:tr>
              <a:tr h="203131">
                <a:tc>
                  <a:txBody>
                    <a:bodyPr/>
                    <a:lstStyle/>
                    <a:p>
                      <a:pPr algn="ctr"/>
                      <a:r>
                        <a:rPr lang="en-US" sz="1000" kern="0">
                          <a:effectLst/>
                        </a:rPr>
                        <a:t>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7030A0"/>
                          </a:solidFill>
                          <a:effectLst/>
                        </a:rPr>
                        <a:t>紫</a:t>
                      </a:r>
                      <a:endParaRPr lang="zh-CN" sz="1050" kern="100" dirty="0">
                        <a:solidFill>
                          <a:srgbClr val="7030A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5.3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8215354"/>
                  </a:ext>
                </a:extLst>
              </a:tr>
              <a:tr h="203131">
                <a:tc>
                  <a:txBody>
                    <a:bodyPr/>
                    <a:lstStyle/>
                    <a:p>
                      <a:pPr algn="ctr"/>
                      <a:r>
                        <a:rPr lang="en-US" sz="1000" kern="0">
                          <a:effectLst/>
                        </a:rPr>
                        <a:t>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0070C0"/>
                          </a:solidFill>
                          <a:effectLst/>
                        </a:rPr>
                        <a:t>无</a:t>
                      </a:r>
                      <a:endParaRPr lang="zh-CN" sz="1050" kern="100"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40FF"/>
                          </a:solidFill>
                          <a:effectLst/>
                        </a:rPr>
                        <a:t>粉</a:t>
                      </a:r>
                      <a:endParaRPr lang="zh-CN" sz="1050" kern="100" dirty="0">
                        <a:solidFill>
                          <a:srgbClr val="FF40FF"/>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4.7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versicolor</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9693847"/>
                  </a:ext>
                </a:extLst>
              </a:tr>
              <a:tr h="203131">
                <a:tc>
                  <a:txBody>
                    <a:bodyPr/>
                    <a:lstStyle/>
                    <a:p>
                      <a:pPr algn="ctr"/>
                      <a:r>
                        <a:rPr lang="en-US" sz="1000" kern="0">
                          <a:effectLst/>
                        </a:rPr>
                        <a:t>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0070C0"/>
                          </a:solidFill>
                          <a:effectLst/>
                        </a:rPr>
                        <a:t>无</a:t>
                      </a:r>
                      <a:endParaRPr lang="zh-CN" sz="1050" kern="100"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a:solidFill>
                            <a:srgbClr val="7030A0"/>
                          </a:solidFill>
                          <a:effectLst/>
                          <a:latin typeface="+mn-lt"/>
                          <a:ea typeface="+mn-ea"/>
                          <a:cs typeface="+mn-cs"/>
                        </a:rPr>
                        <a:t>紫</a:t>
                      </a:r>
                    </a:p>
                  </a:txBody>
                  <a:tcPr marL="68580" marR="68580" marT="0" marB="0" anchor="ctr"/>
                </a:tc>
                <a:tc>
                  <a:txBody>
                    <a:bodyPr/>
                    <a:lstStyle/>
                    <a:p>
                      <a:pPr algn="ctr"/>
                      <a:r>
                        <a:rPr lang="en-US" sz="1000" kern="0">
                          <a:effectLst/>
                        </a:rPr>
                        <a:t>6.4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4.5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versicolor</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1254426"/>
                  </a:ext>
                </a:extLst>
              </a:tr>
              <a:tr h="203131">
                <a:tc>
                  <a:txBody>
                    <a:bodyPr/>
                    <a:lstStyle/>
                    <a:p>
                      <a:pPr algn="ctr"/>
                      <a:r>
                        <a:rPr lang="en-US" sz="1000" kern="0">
                          <a:effectLst/>
                        </a:rPr>
                        <a:t>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0070C0"/>
                          </a:solidFill>
                          <a:effectLst/>
                        </a:rPr>
                        <a:t>无</a:t>
                      </a:r>
                      <a:endParaRPr lang="zh-CN" sz="1050" kern="100"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a:solidFill>
                            <a:srgbClr val="7030A0"/>
                          </a:solidFill>
                          <a:effectLst/>
                          <a:latin typeface="+mn-lt"/>
                          <a:ea typeface="+mn-ea"/>
                          <a:cs typeface="+mn-cs"/>
                        </a:rPr>
                        <a:t>紫</a:t>
                      </a:r>
                    </a:p>
                  </a:txBody>
                  <a:tcPr marL="68580" marR="68580" marT="0" marB="0" anchor="ctr"/>
                </a:tc>
                <a:tc>
                  <a:txBody>
                    <a:bodyPr/>
                    <a:lstStyle/>
                    <a:p>
                      <a:pPr algn="ctr"/>
                      <a:r>
                        <a:rPr lang="en-US" sz="1000" kern="0">
                          <a:effectLst/>
                        </a:rPr>
                        <a:t>6.3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2.5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virginica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4816048"/>
                  </a:ext>
                </a:extLst>
              </a:tr>
              <a:tr h="203131">
                <a:tc>
                  <a:txBody>
                    <a:bodyPr/>
                    <a:lstStyle/>
                    <a:p>
                      <a:pPr algn="ctr"/>
                      <a:r>
                        <a:rPr lang="en-US" sz="1000" kern="0">
                          <a:effectLst/>
                        </a:rPr>
                        <a:t>8</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dirty="0">
                          <a:solidFill>
                            <a:srgbClr val="7030A0"/>
                          </a:solidFill>
                          <a:effectLst/>
                          <a:latin typeface="+mn-lt"/>
                          <a:ea typeface="+mn-ea"/>
                          <a:cs typeface="+mn-cs"/>
                        </a:rPr>
                        <a:t>紫</a:t>
                      </a:r>
                    </a:p>
                  </a:txBody>
                  <a:tcPr marL="68580" marR="68580" marT="0" marB="0" anchor="ctr"/>
                </a:tc>
                <a:tc>
                  <a:txBody>
                    <a:bodyPr/>
                    <a:lstStyle/>
                    <a:p>
                      <a:pPr algn="ctr"/>
                      <a:r>
                        <a:rPr lang="en-US" sz="1000" kern="0">
                          <a:effectLst/>
                        </a:rPr>
                        <a:t>5.8</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2.7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5.1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1.9</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dirty="0">
                          <a:effectLst/>
                        </a:rPr>
                        <a:t>virginica</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74727759"/>
                  </a:ext>
                </a:extLst>
              </a:tr>
            </a:tbl>
          </a:graphicData>
        </a:graphic>
      </p:graphicFrame>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6A9D7C07-A80F-AA4E-A78B-05D76C9D1D7B}"/>
                  </a:ext>
                </a:extLst>
              </p:cNvPr>
              <p:cNvSpPr/>
              <p:nvPr/>
            </p:nvSpPr>
            <p:spPr>
              <a:xfrm>
                <a:off x="445975" y="2910510"/>
                <a:ext cx="11508955" cy="3410164"/>
              </a:xfrm>
              <a:prstGeom prst="rect">
                <a:avLst/>
              </a:prstGeom>
            </p:spPr>
            <p:txBody>
              <a:bodyPr wrap="square">
                <a:spAutoFit/>
              </a:bodyPr>
              <a:lstStyle/>
              <a:p>
                <a:pPr marL="342900" lvl="0" indent="-342900" algn="just">
                  <a:buFont typeface="Wingdings" pitchFamily="2" charset="2"/>
                  <a:buAutoNum type="arabicParenBoth" startAt="2"/>
                </a:pP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根据信息增益</a:t>
                </a:r>
                <a:r>
                  <a:rPr lang="zh-CN" altLang="en-US"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比</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选择分裂特征</a:t>
                </a:r>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“香气”属性经验熵：</a:t>
                </a:r>
              </a:p>
              <a:p>
                <a:pPr marL="494665" algn="just"/>
                <a14:m>
                  <m:oMathPara xmlns:m="http://schemas.openxmlformats.org/officeDocument/2006/math">
                    <m:oMathParaPr>
                      <m:jc m:val="centerGroup"/>
                    </m:oMathParaPr>
                    <m:oMath xmlns:m="http://schemas.openxmlformats.org/officeDocument/2006/math">
                      <m:acc>
                        <m:accPr>
                          <m:chr m:val="̂"/>
                          <m:ctrlPr>
                            <a:rPr lang="zh-CN" altLang="zh-CN" sz="1400" i="1" kern="100">
                              <a:solidFill>
                                <a:schemeClr val="bg1"/>
                              </a:solidFill>
                              <a:latin typeface="Cambria Math" panose="02040503050406030204" pitchFamily="18" charset="0"/>
                            </a:rPr>
                          </m:ctrlPr>
                        </m:accPr>
                        <m:e>
                          <m:r>
                            <a:rPr lang="en-US" altLang="zh-CN" sz="1400" kern="100">
                              <a:solidFill>
                                <a:schemeClr val="bg1"/>
                              </a:solidFill>
                              <a:latin typeface="Cambria Math" panose="02040503050406030204" pitchFamily="18" charset="0"/>
                            </a:rPr>
                            <m:t>𝐻</m:t>
                          </m:r>
                        </m:e>
                      </m:acc>
                      <m:d>
                        <m:dPr>
                          <m:ctrlPr>
                            <a:rPr lang="zh-CN" altLang="zh-CN" sz="1400" i="1" kern="100">
                              <a:solidFill>
                                <a:schemeClr val="bg1"/>
                              </a:solidFill>
                              <a:latin typeface="Cambria Math" panose="02040503050406030204" pitchFamily="18" charset="0"/>
                            </a:rPr>
                          </m:ctrlPr>
                        </m:dPr>
                        <m:e>
                          <m:r>
                            <a:rPr lang="en-US" altLang="zh-CN" sz="1400" kern="10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香气</m:t>
                          </m:r>
                          <m:r>
                            <a:rPr lang="en-US" altLang="zh-CN" sz="1400" kern="100">
                              <a:solidFill>
                                <a:schemeClr val="bg1"/>
                              </a:solidFill>
                              <a:latin typeface="Cambria Math" panose="02040503050406030204" pitchFamily="18" charset="0"/>
                            </a:rPr>
                            <m:t>"</m:t>
                          </m:r>
                        </m:e>
                      </m:d>
                      <m:r>
                        <a:rPr lang="en-US" altLang="zh-CN" sz="1400" kern="100">
                          <a:solidFill>
                            <a:schemeClr val="bg1"/>
                          </a:solidFill>
                          <a:latin typeface="Cambria Math" panose="02040503050406030204" pitchFamily="18" charset="0"/>
                        </a:rPr>
                        <m:t>=−</m:t>
                      </m:r>
                      <m:nary>
                        <m:naryPr>
                          <m:chr m:val="∑"/>
                          <m:ctrlPr>
                            <a:rPr lang="zh-CN" altLang="zh-CN" sz="1400" i="1" kern="100">
                              <a:solidFill>
                                <a:schemeClr val="bg1"/>
                              </a:solidFill>
                              <a:latin typeface="Cambria Math" panose="02040503050406030204" pitchFamily="18" charset="0"/>
                            </a:rPr>
                          </m:ctrlPr>
                        </m:naryPr>
                        <m:sub>
                          <m:r>
                            <a:rPr lang="en-US" altLang="zh-CN" sz="1400" kern="100">
                              <a:solidFill>
                                <a:schemeClr val="bg1"/>
                              </a:solidFill>
                              <a:latin typeface="Cambria Math" panose="02040503050406030204" pitchFamily="18" charset="0"/>
                            </a:rPr>
                            <m:t>𝑘</m:t>
                          </m:r>
                          <m:r>
                            <a:rPr lang="en-US" altLang="zh-CN" sz="1400" kern="100">
                              <a:solidFill>
                                <a:schemeClr val="bg1"/>
                              </a:solidFill>
                              <a:latin typeface="Cambria Math" panose="02040503050406030204" pitchFamily="18" charset="0"/>
                            </a:rPr>
                            <m:t>=1</m:t>
                          </m:r>
                        </m:sub>
                        <m:sup>
                          <m:r>
                            <a:rPr lang="en-US" altLang="zh-CN" sz="1400" kern="100">
                              <a:solidFill>
                                <a:schemeClr val="bg1"/>
                              </a:solidFill>
                              <a:latin typeface="Cambria Math" panose="02040503050406030204" pitchFamily="18" charset="0"/>
                            </a:rPr>
                            <m:t>2</m:t>
                          </m:r>
                        </m:sup>
                        <m:e>
                          <m:f>
                            <m:fPr>
                              <m:ctrlPr>
                                <a:rPr lang="zh-CN" altLang="zh-CN" sz="1400" i="1" kern="100">
                                  <a:solidFill>
                                    <a:schemeClr val="bg1"/>
                                  </a:solidFill>
                                  <a:latin typeface="Cambria Math" panose="02040503050406030204" pitchFamily="18" charset="0"/>
                                </a:rPr>
                              </m:ctrlPr>
                            </m:fPr>
                            <m:num>
                              <m:sSub>
                                <m:sSubPr>
                                  <m:ctrlPr>
                                    <a:rPr lang="zh-CN" altLang="zh-CN" sz="1400" i="1" kern="100">
                                      <a:solidFill>
                                        <a:schemeClr val="bg1"/>
                                      </a:solidFill>
                                      <a:latin typeface="Cambria Math" panose="02040503050406030204" pitchFamily="18" charset="0"/>
                                    </a:rPr>
                                  </m:ctrlPr>
                                </m:sSubPr>
                                <m:e>
                                  <m:r>
                                    <a:rPr lang="en-US" altLang="zh-CN" sz="1400" kern="100">
                                      <a:solidFill>
                                        <a:schemeClr val="bg1"/>
                                      </a:solidFill>
                                      <a:latin typeface="Cambria Math" panose="02040503050406030204" pitchFamily="18" charset="0"/>
                                    </a:rPr>
                                    <m:t>𝑁</m:t>
                                  </m:r>
                                </m:e>
                                <m:sub>
                                  <m:r>
                                    <a:rPr lang="en-US" altLang="zh-CN" sz="1400" kern="100">
                                      <a:solidFill>
                                        <a:schemeClr val="bg1"/>
                                      </a:solidFill>
                                      <a:latin typeface="Cambria Math" panose="02040503050406030204" pitchFamily="18" charset="0"/>
                                    </a:rPr>
                                    <m:t>𝑘</m:t>
                                  </m:r>
                                </m:sub>
                              </m:sSub>
                            </m:num>
                            <m:den>
                              <m:r>
                                <a:rPr lang="en-US" altLang="zh-CN" sz="1400" kern="100">
                                  <a:solidFill>
                                    <a:schemeClr val="bg1"/>
                                  </a:solidFill>
                                  <a:latin typeface="Cambria Math" panose="02040503050406030204" pitchFamily="18" charset="0"/>
                                </a:rPr>
                                <m:t>𝑁</m:t>
                              </m:r>
                            </m:den>
                          </m:f>
                          <m:func>
                            <m:funcPr>
                              <m:ctrlPr>
                                <a:rPr lang="zh-CN" altLang="zh-CN" sz="1400" i="1" kern="100">
                                  <a:solidFill>
                                    <a:schemeClr val="bg1"/>
                                  </a:solidFill>
                                  <a:latin typeface="Cambria Math" panose="02040503050406030204" pitchFamily="18" charset="0"/>
                                </a:rPr>
                              </m:ctrlPr>
                            </m:funcPr>
                            <m:fName>
                              <m:r>
                                <m:rPr>
                                  <m:sty m:val="p"/>
                                </m:rPr>
                                <a:rPr lang="en-US" altLang="zh-CN" sz="1400" kern="100">
                                  <a:solidFill>
                                    <a:schemeClr val="bg1"/>
                                  </a:solidFill>
                                  <a:latin typeface="Cambria Math" panose="02040503050406030204" pitchFamily="18" charset="0"/>
                                </a:rPr>
                                <m:t>log</m:t>
                              </m:r>
                            </m:fName>
                            <m:e>
                              <m:f>
                                <m:fPr>
                                  <m:ctrlPr>
                                    <a:rPr lang="zh-CN" altLang="zh-CN" sz="1400" i="1" kern="100">
                                      <a:solidFill>
                                        <a:schemeClr val="bg1"/>
                                      </a:solidFill>
                                      <a:latin typeface="Cambria Math" panose="02040503050406030204" pitchFamily="18" charset="0"/>
                                    </a:rPr>
                                  </m:ctrlPr>
                                </m:fPr>
                                <m:num>
                                  <m:sSub>
                                    <m:sSubPr>
                                      <m:ctrlPr>
                                        <a:rPr lang="zh-CN" altLang="zh-CN" sz="1400" i="1" kern="100">
                                          <a:solidFill>
                                            <a:schemeClr val="bg1"/>
                                          </a:solidFill>
                                          <a:latin typeface="Cambria Math" panose="02040503050406030204" pitchFamily="18" charset="0"/>
                                        </a:rPr>
                                      </m:ctrlPr>
                                    </m:sSubPr>
                                    <m:e>
                                      <m:r>
                                        <a:rPr lang="en-US" altLang="zh-CN" sz="1400" kern="100">
                                          <a:solidFill>
                                            <a:schemeClr val="bg1"/>
                                          </a:solidFill>
                                          <a:latin typeface="Cambria Math" panose="02040503050406030204" pitchFamily="18" charset="0"/>
                                        </a:rPr>
                                        <m:t>𝑁</m:t>
                                      </m:r>
                                    </m:e>
                                    <m:sub>
                                      <m:r>
                                        <a:rPr lang="en-US" altLang="zh-CN" sz="1400" kern="100">
                                          <a:solidFill>
                                            <a:schemeClr val="bg1"/>
                                          </a:solidFill>
                                          <a:latin typeface="Cambria Math" panose="02040503050406030204" pitchFamily="18" charset="0"/>
                                        </a:rPr>
                                        <m:t>𝑘</m:t>
                                      </m:r>
                                    </m:sub>
                                  </m:sSub>
                                </m:num>
                                <m:den>
                                  <m:r>
                                    <a:rPr lang="en-US" altLang="zh-CN" sz="1400" kern="100">
                                      <a:solidFill>
                                        <a:schemeClr val="bg1"/>
                                      </a:solidFill>
                                      <a:latin typeface="Cambria Math" panose="02040503050406030204" pitchFamily="18" charset="0"/>
                                    </a:rPr>
                                    <m:t>𝑁</m:t>
                                  </m:r>
                                </m:den>
                              </m:f>
                            </m:e>
                          </m:func>
                        </m:e>
                      </m:nary>
                      <m:r>
                        <a:rPr lang="en-US" altLang="zh-CN" sz="1400" kern="100">
                          <a:solidFill>
                            <a:schemeClr val="bg1"/>
                          </a:solidFill>
                          <a:latin typeface="Cambria Math" panose="02040503050406030204" pitchFamily="18" charset="0"/>
                        </a:rPr>
                        <m:t>=−</m:t>
                      </m:r>
                      <m:d>
                        <m:dPr>
                          <m:ctrlPr>
                            <a:rPr lang="zh-CN" altLang="zh-CN" sz="1400" i="1" kern="100">
                              <a:solidFill>
                                <a:schemeClr val="bg1"/>
                              </a:solidFill>
                              <a:latin typeface="Cambria Math" panose="02040503050406030204" pitchFamily="18" charset="0"/>
                            </a:rPr>
                          </m:ctrlPr>
                        </m:dPr>
                        <m:e>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5</m:t>
                              </m:r>
                            </m:num>
                            <m:den>
                              <m:r>
                                <a:rPr lang="en-US" altLang="zh-CN" sz="1400" kern="100">
                                  <a:solidFill>
                                    <a:schemeClr val="bg1"/>
                                  </a:solidFill>
                                  <a:latin typeface="Cambria Math" panose="02040503050406030204" pitchFamily="18" charset="0"/>
                                </a:rPr>
                                <m:t>8</m:t>
                              </m:r>
                            </m:den>
                          </m:f>
                          <m:func>
                            <m:funcPr>
                              <m:ctrlPr>
                                <a:rPr lang="zh-CN" altLang="zh-CN" sz="1400" i="1" kern="100">
                                  <a:solidFill>
                                    <a:schemeClr val="bg1"/>
                                  </a:solidFill>
                                  <a:latin typeface="Cambria Math" panose="02040503050406030204" pitchFamily="18" charset="0"/>
                                </a:rPr>
                              </m:ctrlPr>
                            </m:funcPr>
                            <m:fName>
                              <m:r>
                                <m:rPr>
                                  <m:sty m:val="p"/>
                                </m:rPr>
                                <a:rPr lang="en-US" altLang="zh-CN" sz="1400" kern="100">
                                  <a:solidFill>
                                    <a:schemeClr val="bg1"/>
                                  </a:solidFill>
                                  <a:latin typeface="Cambria Math" panose="02040503050406030204" pitchFamily="18" charset="0"/>
                                </a:rPr>
                                <m:t>log</m:t>
                              </m:r>
                            </m:fName>
                            <m:e>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5</m:t>
                                  </m:r>
                                </m:num>
                                <m:den>
                                  <m:r>
                                    <a:rPr lang="en-US" altLang="zh-CN" sz="1400" kern="100">
                                      <a:solidFill>
                                        <a:schemeClr val="bg1"/>
                                      </a:solidFill>
                                      <a:latin typeface="Cambria Math" panose="02040503050406030204" pitchFamily="18" charset="0"/>
                                    </a:rPr>
                                    <m:t>8</m:t>
                                  </m:r>
                                </m:den>
                              </m:f>
                            </m:e>
                          </m:func>
                          <m:r>
                            <a:rPr lang="en-US" altLang="zh-CN" sz="1400" kern="100">
                              <a:solidFill>
                                <a:schemeClr val="bg1"/>
                              </a:solidFill>
                              <a:latin typeface="Cambria Math" panose="02040503050406030204" pitchFamily="18" charset="0"/>
                            </a:rPr>
                            <m:t>+</m:t>
                          </m:r>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3</m:t>
                              </m:r>
                            </m:num>
                            <m:den>
                              <m:r>
                                <a:rPr lang="en-US" altLang="zh-CN" sz="1400" kern="100">
                                  <a:solidFill>
                                    <a:schemeClr val="bg1"/>
                                  </a:solidFill>
                                  <a:latin typeface="Cambria Math" panose="02040503050406030204" pitchFamily="18" charset="0"/>
                                </a:rPr>
                                <m:t>8</m:t>
                              </m:r>
                            </m:den>
                          </m:f>
                          <m:func>
                            <m:funcPr>
                              <m:ctrlPr>
                                <a:rPr lang="zh-CN" altLang="zh-CN" sz="1400" i="1" kern="100">
                                  <a:solidFill>
                                    <a:schemeClr val="bg1"/>
                                  </a:solidFill>
                                  <a:latin typeface="Cambria Math" panose="02040503050406030204" pitchFamily="18" charset="0"/>
                                </a:rPr>
                              </m:ctrlPr>
                            </m:funcPr>
                            <m:fName>
                              <m:r>
                                <m:rPr>
                                  <m:sty m:val="p"/>
                                </m:rPr>
                                <a:rPr lang="en-US" altLang="zh-CN" sz="1400" kern="100">
                                  <a:solidFill>
                                    <a:schemeClr val="bg1"/>
                                  </a:solidFill>
                                  <a:latin typeface="Cambria Math" panose="02040503050406030204" pitchFamily="18" charset="0"/>
                                </a:rPr>
                                <m:t>log</m:t>
                              </m:r>
                            </m:fName>
                            <m:e>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3</m:t>
                                  </m:r>
                                </m:num>
                                <m:den>
                                  <m:r>
                                    <a:rPr lang="en-US" altLang="zh-CN" sz="1400" kern="100">
                                      <a:solidFill>
                                        <a:schemeClr val="bg1"/>
                                      </a:solidFill>
                                      <a:latin typeface="Cambria Math" panose="02040503050406030204" pitchFamily="18" charset="0"/>
                                    </a:rPr>
                                    <m:t>8</m:t>
                                  </m:r>
                                </m:den>
                              </m:f>
                            </m:e>
                          </m:func>
                        </m:e>
                      </m:d>
                      <m:r>
                        <a:rPr lang="en-US" altLang="zh-CN" sz="1400" kern="100">
                          <a:solidFill>
                            <a:schemeClr val="bg1"/>
                          </a:solidFill>
                          <a:latin typeface="Cambria Math" panose="02040503050406030204" pitchFamily="18" charset="0"/>
                        </a:rPr>
                        <m:t>=0.954</m:t>
                      </m:r>
                    </m:oMath>
                  </m:oMathPara>
                </a14:m>
                <a:endParaRPr lang="zh-CN" altLang="zh-CN" sz="1400" kern="100" dirty="0">
                  <a:solidFill>
                    <a:schemeClr val="bg1"/>
                  </a:solidFill>
                  <a:latin typeface="Cambria Math" panose="02040503050406030204" pitchFamily="18" charset="0"/>
                  <a:ea typeface="楷体-简" panose="02010600040101010101" pitchFamily="2" charset="-122"/>
                  <a:cs typeface="Times New Roman" panose="02020603050405020304" pitchFamily="18" charset="0"/>
                </a:endParaRPr>
              </a:p>
              <a:p>
                <a:pPr marL="494665" algn="just"/>
                <a:r>
                  <a:rPr lang="zh-CN" altLang="zh-CN" sz="1400" kern="100" dirty="0">
                    <a:solidFill>
                      <a:schemeClr val="bg1"/>
                    </a:solidFill>
                    <a:latin typeface="Cambria Math" panose="02040503050406030204" pitchFamily="18" charset="0"/>
                    <a:ea typeface="楷体-简" panose="02010600040101010101" pitchFamily="2" charset="-122"/>
                    <a:cs typeface="Times New Roman" panose="02020603050405020304" pitchFamily="18" charset="0"/>
                  </a:rPr>
                  <a:t>信息增益比为：</a:t>
                </a:r>
              </a:p>
              <a:p>
                <a:pPr marL="494665" algn="just"/>
                <a14:m>
                  <m:oMathPara xmlns:m="http://schemas.openxmlformats.org/officeDocument/2006/math">
                    <m:oMathParaPr>
                      <m:jc m:val="centerGroup"/>
                    </m:oMathParaPr>
                    <m:oMath xmlns:m="http://schemas.openxmlformats.org/officeDocument/2006/math">
                      <m:sSub>
                        <m:sSubPr>
                          <m:ctrlPr>
                            <a:rPr lang="zh-CN" altLang="zh-CN" sz="1400" i="1" kern="100">
                              <a:solidFill>
                                <a:schemeClr val="bg1"/>
                              </a:solidFill>
                              <a:latin typeface="Cambria Math" panose="02040503050406030204" pitchFamily="18" charset="0"/>
                            </a:rPr>
                          </m:ctrlPr>
                        </m:sSubPr>
                        <m:e>
                          <m:r>
                            <a:rPr lang="en-US" altLang="zh-CN" sz="1400" kern="100">
                              <a:solidFill>
                                <a:schemeClr val="bg1"/>
                              </a:solidFill>
                              <a:latin typeface="Cambria Math" panose="02040503050406030204" pitchFamily="18" charset="0"/>
                            </a:rPr>
                            <m:t>𝑅</m:t>
                          </m:r>
                        </m:e>
                        <m:sub>
                          <m:r>
                            <a:rPr lang="en-US" altLang="zh-CN" sz="1400" kern="100">
                              <a:solidFill>
                                <a:schemeClr val="bg1"/>
                              </a:solidFill>
                              <a:latin typeface="Cambria Math" panose="02040503050406030204" pitchFamily="18" charset="0"/>
                            </a:rPr>
                            <m:t>1</m:t>
                          </m:r>
                        </m:sub>
                      </m:sSub>
                      <m:r>
                        <a:rPr lang="en-US" altLang="zh-CN" sz="1400" kern="100">
                          <a:solidFill>
                            <a:schemeClr val="bg1"/>
                          </a:solidFill>
                          <a:latin typeface="Cambria Math" panose="02040503050406030204" pitchFamily="18" charset="0"/>
                        </a:rPr>
                        <m:t>=</m:t>
                      </m:r>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0.704</m:t>
                          </m:r>
                        </m:num>
                        <m:den>
                          <m:r>
                            <a:rPr lang="en-US" altLang="zh-CN" sz="1400" kern="100">
                              <a:solidFill>
                                <a:schemeClr val="bg1"/>
                              </a:solidFill>
                              <a:latin typeface="Cambria Math" panose="02040503050406030204" pitchFamily="18" charset="0"/>
                            </a:rPr>
                            <m:t>0.954</m:t>
                          </m:r>
                        </m:den>
                      </m:f>
                      <m:r>
                        <a:rPr lang="en-US" altLang="zh-CN" sz="1400" kern="100">
                          <a:solidFill>
                            <a:schemeClr val="bg1"/>
                          </a:solidFill>
                          <a:latin typeface="Cambria Math" panose="02040503050406030204" pitchFamily="18" charset="0"/>
                        </a:rPr>
                        <m:t>=0.738</m:t>
                      </m:r>
                    </m:oMath>
                  </m:oMathPara>
                </a14:m>
                <a:endParaRPr lang="zh-CN" altLang="zh-CN" sz="1400" kern="100" dirty="0">
                  <a:solidFill>
                    <a:schemeClr val="bg1"/>
                  </a:solidFill>
                  <a:latin typeface="Cambria Math" panose="02040503050406030204" pitchFamily="18" charset="0"/>
                  <a:ea typeface="楷体-简" panose="02010600040101010101" pitchFamily="2" charset="-122"/>
                  <a:cs typeface="Times New Roman" panose="02020603050405020304" pitchFamily="18" charset="0"/>
                </a:endParaRPr>
              </a:p>
              <a:p>
                <a:pPr marL="494665" algn="just"/>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“颜色”属性经验熵：</a:t>
                </a:r>
              </a:p>
              <a:p>
                <a:pPr marL="494665" algn="just"/>
                <a14:m>
                  <m:oMathPara xmlns:m="http://schemas.openxmlformats.org/officeDocument/2006/math">
                    <m:oMathParaPr>
                      <m:jc m:val="centerGroup"/>
                    </m:oMathParaPr>
                    <m:oMath xmlns:m="http://schemas.openxmlformats.org/officeDocument/2006/math">
                      <m:acc>
                        <m:accPr>
                          <m:chr m:val="̂"/>
                          <m:ctrlPr>
                            <a:rPr lang="zh-CN" altLang="zh-CN" sz="1400" i="1" kern="100">
                              <a:solidFill>
                                <a:schemeClr val="bg1"/>
                              </a:solidFill>
                              <a:latin typeface="Cambria Math" panose="02040503050406030204" pitchFamily="18" charset="0"/>
                            </a:rPr>
                          </m:ctrlPr>
                        </m:accPr>
                        <m:e>
                          <m:r>
                            <a:rPr lang="en-US" altLang="zh-CN" sz="1400" kern="100">
                              <a:solidFill>
                                <a:schemeClr val="bg1"/>
                              </a:solidFill>
                              <a:latin typeface="Cambria Math" panose="02040503050406030204" pitchFamily="18" charset="0"/>
                            </a:rPr>
                            <m:t>𝐻</m:t>
                          </m:r>
                        </m:e>
                      </m:acc>
                      <m:d>
                        <m:dPr>
                          <m:ctrlPr>
                            <a:rPr lang="zh-CN" altLang="zh-CN" sz="1400" i="1" kern="100">
                              <a:solidFill>
                                <a:schemeClr val="bg1"/>
                              </a:solidFill>
                              <a:latin typeface="Cambria Math" panose="02040503050406030204" pitchFamily="18" charset="0"/>
                            </a:rPr>
                          </m:ctrlPr>
                        </m:dPr>
                        <m:e>
                          <m:r>
                            <a:rPr lang="en-US" altLang="zh-CN" sz="1400" kern="10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颜色</m:t>
                          </m:r>
                          <m:r>
                            <a:rPr lang="en-US" altLang="zh-CN" sz="1400" kern="100">
                              <a:solidFill>
                                <a:schemeClr val="bg1"/>
                              </a:solidFill>
                              <a:latin typeface="Cambria Math" panose="02040503050406030204" pitchFamily="18" charset="0"/>
                            </a:rPr>
                            <m:t>"</m:t>
                          </m:r>
                        </m:e>
                      </m:d>
                      <m:r>
                        <a:rPr lang="en-US" altLang="zh-CN" sz="1400" kern="100">
                          <a:solidFill>
                            <a:schemeClr val="bg1"/>
                          </a:solidFill>
                          <a:latin typeface="Cambria Math" panose="02040503050406030204" pitchFamily="18" charset="0"/>
                        </a:rPr>
                        <m:t>=−</m:t>
                      </m:r>
                      <m:nary>
                        <m:naryPr>
                          <m:chr m:val="∑"/>
                          <m:ctrlPr>
                            <a:rPr lang="zh-CN" altLang="zh-CN" sz="1400" i="1" kern="100">
                              <a:solidFill>
                                <a:schemeClr val="bg1"/>
                              </a:solidFill>
                              <a:latin typeface="Cambria Math" panose="02040503050406030204" pitchFamily="18" charset="0"/>
                            </a:rPr>
                          </m:ctrlPr>
                        </m:naryPr>
                        <m:sub>
                          <m:r>
                            <a:rPr lang="en-US" altLang="zh-CN" sz="1400" kern="100">
                              <a:solidFill>
                                <a:schemeClr val="bg1"/>
                              </a:solidFill>
                              <a:latin typeface="Cambria Math" panose="02040503050406030204" pitchFamily="18" charset="0"/>
                            </a:rPr>
                            <m:t>𝑘</m:t>
                          </m:r>
                          <m:r>
                            <a:rPr lang="en-US" altLang="zh-CN" sz="1400" kern="100">
                              <a:solidFill>
                                <a:schemeClr val="bg1"/>
                              </a:solidFill>
                              <a:latin typeface="Cambria Math" panose="02040503050406030204" pitchFamily="18" charset="0"/>
                            </a:rPr>
                            <m:t>=1</m:t>
                          </m:r>
                        </m:sub>
                        <m:sup>
                          <m:r>
                            <a:rPr lang="en-US" altLang="zh-CN" sz="1400" kern="100">
                              <a:solidFill>
                                <a:schemeClr val="bg1"/>
                              </a:solidFill>
                              <a:latin typeface="Cambria Math" panose="02040503050406030204" pitchFamily="18" charset="0"/>
                            </a:rPr>
                            <m:t>3</m:t>
                          </m:r>
                        </m:sup>
                        <m:e>
                          <m:f>
                            <m:fPr>
                              <m:ctrlPr>
                                <a:rPr lang="zh-CN" altLang="zh-CN" sz="1400" i="1" kern="100">
                                  <a:solidFill>
                                    <a:schemeClr val="bg1"/>
                                  </a:solidFill>
                                  <a:latin typeface="Cambria Math" panose="02040503050406030204" pitchFamily="18" charset="0"/>
                                </a:rPr>
                              </m:ctrlPr>
                            </m:fPr>
                            <m:num>
                              <m:sSub>
                                <m:sSubPr>
                                  <m:ctrlPr>
                                    <a:rPr lang="zh-CN" altLang="zh-CN" sz="1400" i="1" kern="100">
                                      <a:solidFill>
                                        <a:schemeClr val="bg1"/>
                                      </a:solidFill>
                                      <a:latin typeface="Cambria Math" panose="02040503050406030204" pitchFamily="18" charset="0"/>
                                    </a:rPr>
                                  </m:ctrlPr>
                                </m:sSubPr>
                                <m:e>
                                  <m:r>
                                    <a:rPr lang="en-US" altLang="zh-CN" sz="1400" kern="100">
                                      <a:solidFill>
                                        <a:schemeClr val="bg1"/>
                                      </a:solidFill>
                                      <a:latin typeface="Cambria Math" panose="02040503050406030204" pitchFamily="18" charset="0"/>
                                    </a:rPr>
                                    <m:t>𝑁</m:t>
                                  </m:r>
                                </m:e>
                                <m:sub>
                                  <m:r>
                                    <a:rPr lang="en-US" altLang="zh-CN" sz="1400" kern="100">
                                      <a:solidFill>
                                        <a:schemeClr val="bg1"/>
                                      </a:solidFill>
                                      <a:latin typeface="Cambria Math" panose="02040503050406030204" pitchFamily="18" charset="0"/>
                                    </a:rPr>
                                    <m:t>𝑘</m:t>
                                  </m:r>
                                </m:sub>
                              </m:sSub>
                            </m:num>
                            <m:den>
                              <m:r>
                                <a:rPr lang="en-US" altLang="zh-CN" sz="1400" kern="100">
                                  <a:solidFill>
                                    <a:schemeClr val="bg1"/>
                                  </a:solidFill>
                                  <a:latin typeface="Cambria Math" panose="02040503050406030204" pitchFamily="18" charset="0"/>
                                </a:rPr>
                                <m:t>𝑁</m:t>
                              </m:r>
                            </m:den>
                          </m:f>
                          <m:func>
                            <m:funcPr>
                              <m:ctrlPr>
                                <a:rPr lang="zh-CN" altLang="zh-CN" sz="1400" i="1" kern="100">
                                  <a:solidFill>
                                    <a:schemeClr val="bg1"/>
                                  </a:solidFill>
                                  <a:latin typeface="Cambria Math" panose="02040503050406030204" pitchFamily="18" charset="0"/>
                                </a:rPr>
                              </m:ctrlPr>
                            </m:funcPr>
                            <m:fName>
                              <m:r>
                                <m:rPr>
                                  <m:sty m:val="p"/>
                                </m:rPr>
                                <a:rPr lang="en-US" altLang="zh-CN" sz="1400" kern="100">
                                  <a:solidFill>
                                    <a:schemeClr val="bg1"/>
                                  </a:solidFill>
                                  <a:latin typeface="Cambria Math" panose="02040503050406030204" pitchFamily="18" charset="0"/>
                                </a:rPr>
                                <m:t>log</m:t>
                              </m:r>
                            </m:fName>
                            <m:e>
                              <m:f>
                                <m:fPr>
                                  <m:ctrlPr>
                                    <a:rPr lang="zh-CN" altLang="zh-CN" sz="1400" i="1" kern="100">
                                      <a:solidFill>
                                        <a:schemeClr val="bg1"/>
                                      </a:solidFill>
                                      <a:latin typeface="Cambria Math" panose="02040503050406030204" pitchFamily="18" charset="0"/>
                                    </a:rPr>
                                  </m:ctrlPr>
                                </m:fPr>
                                <m:num>
                                  <m:sSub>
                                    <m:sSubPr>
                                      <m:ctrlPr>
                                        <a:rPr lang="zh-CN" altLang="zh-CN" sz="1400" i="1" kern="100">
                                          <a:solidFill>
                                            <a:schemeClr val="bg1"/>
                                          </a:solidFill>
                                          <a:latin typeface="Cambria Math" panose="02040503050406030204" pitchFamily="18" charset="0"/>
                                        </a:rPr>
                                      </m:ctrlPr>
                                    </m:sSubPr>
                                    <m:e>
                                      <m:r>
                                        <a:rPr lang="en-US" altLang="zh-CN" sz="1400" kern="100">
                                          <a:solidFill>
                                            <a:schemeClr val="bg1"/>
                                          </a:solidFill>
                                          <a:latin typeface="Cambria Math" panose="02040503050406030204" pitchFamily="18" charset="0"/>
                                        </a:rPr>
                                        <m:t>𝑁</m:t>
                                      </m:r>
                                    </m:e>
                                    <m:sub>
                                      <m:r>
                                        <a:rPr lang="en-US" altLang="zh-CN" sz="1400" kern="100">
                                          <a:solidFill>
                                            <a:schemeClr val="bg1"/>
                                          </a:solidFill>
                                          <a:latin typeface="Cambria Math" panose="02040503050406030204" pitchFamily="18" charset="0"/>
                                        </a:rPr>
                                        <m:t>𝑘</m:t>
                                      </m:r>
                                    </m:sub>
                                  </m:sSub>
                                </m:num>
                                <m:den>
                                  <m:r>
                                    <a:rPr lang="en-US" altLang="zh-CN" sz="1400" kern="100">
                                      <a:solidFill>
                                        <a:schemeClr val="bg1"/>
                                      </a:solidFill>
                                      <a:latin typeface="Cambria Math" panose="02040503050406030204" pitchFamily="18" charset="0"/>
                                    </a:rPr>
                                    <m:t>𝑁</m:t>
                                  </m:r>
                                </m:den>
                              </m:f>
                            </m:e>
                          </m:func>
                        </m:e>
                      </m:nary>
                      <m:r>
                        <a:rPr lang="en-US" altLang="zh-CN" sz="1400" kern="100">
                          <a:solidFill>
                            <a:schemeClr val="bg1"/>
                          </a:solidFill>
                          <a:latin typeface="Cambria Math" panose="02040503050406030204" pitchFamily="18" charset="0"/>
                        </a:rPr>
                        <m:t>=−</m:t>
                      </m:r>
                      <m:d>
                        <m:dPr>
                          <m:ctrlPr>
                            <a:rPr lang="zh-CN" altLang="zh-CN" sz="1400" i="1" kern="100">
                              <a:solidFill>
                                <a:schemeClr val="bg1"/>
                              </a:solidFill>
                              <a:latin typeface="Cambria Math" panose="02040503050406030204" pitchFamily="18" charset="0"/>
                            </a:rPr>
                          </m:ctrlPr>
                        </m:dPr>
                        <m:e>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2</m:t>
                              </m:r>
                            </m:num>
                            <m:den>
                              <m:r>
                                <a:rPr lang="en-US" altLang="zh-CN" sz="1400" kern="100">
                                  <a:solidFill>
                                    <a:schemeClr val="bg1"/>
                                  </a:solidFill>
                                  <a:latin typeface="Cambria Math" panose="02040503050406030204" pitchFamily="18" charset="0"/>
                                </a:rPr>
                                <m:t>8</m:t>
                              </m:r>
                            </m:den>
                          </m:f>
                          <m:func>
                            <m:funcPr>
                              <m:ctrlPr>
                                <a:rPr lang="zh-CN" altLang="zh-CN" sz="1400" i="1" kern="100">
                                  <a:solidFill>
                                    <a:schemeClr val="bg1"/>
                                  </a:solidFill>
                                  <a:latin typeface="Cambria Math" panose="02040503050406030204" pitchFamily="18" charset="0"/>
                                </a:rPr>
                              </m:ctrlPr>
                            </m:funcPr>
                            <m:fName>
                              <m:r>
                                <m:rPr>
                                  <m:sty m:val="p"/>
                                </m:rPr>
                                <a:rPr lang="en-US" altLang="zh-CN" sz="1400" kern="100">
                                  <a:solidFill>
                                    <a:schemeClr val="bg1"/>
                                  </a:solidFill>
                                  <a:latin typeface="Cambria Math" panose="02040503050406030204" pitchFamily="18" charset="0"/>
                                </a:rPr>
                                <m:t>log</m:t>
                              </m:r>
                            </m:fName>
                            <m:e>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2</m:t>
                                  </m:r>
                                </m:num>
                                <m:den>
                                  <m:r>
                                    <a:rPr lang="en-US" altLang="zh-CN" sz="1400" kern="100">
                                      <a:solidFill>
                                        <a:schemeClr val="bg1"/>
                                      </a:solidFill>
                                      <a:latin typeface="Cambria Math" panose="02040503050406030204" pitchFamily="18" charset="0"/>
                                    </a:rPr>
                                    <m:t>8</m:t>
                                  </m:r>
                                </m:den>
                              </m:f>
                            </m:e>
                          </m:func>
                          <m:r>
                            <a:rPr lang="en-US" altLang="zh-CN" sz="1400" kern="100">
                              <a:solidFill>
                                <a:schemeClr val="bg1"/>
                              </a:solidFill>
                              <a:latin typeface="Cambria Math" panose="02040503050406030204" pitchFamily="18" charset="0"/>
                            </a:rPr>
                            <m:t>+</m:t>
                          </m:r>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2</m:t>
                              </m:r>
                            </m:num>
                            <m:den>
                              <m:r>
                                <a:rPr lang="en-US" altLang="zh-CN" sz="1400" kern="100">
                                  <a:solidFill>
                                    <a:schemeClr val="bg1"/>
                                  </a:solidFill>
                                  <a:latin typeface="Cambria Math" panose="02040503050406030204" pitchFamily="18" charset="0"/>
                                </a:rPr>
                                <m:t>8</m:t>
                              </m:r>
                            </m:den>
                          </m:f>
                          <m:func>
                            <m:funcPr>
                              <m:ctrlPr>
                                <a:rPr lang="zh-CN" altLang="zh-CN" sz="1400" i="1" kern="100">
                                  <a:solidFill>
                                    <a:schemeClr val="bg1"/>
                                  </a:solidFill>
                                  <a:latin typeface="Cambria Math" panose="02040503050406030204" pitchFamily="18" charset="0"/>
                                </a:rPr>
                              </m:ctrlPr>
                            </m:funcPr>
                            <m:fName>
                              <m:r>
                                <m:rPr>
                                  <m:sty m:val="p"/>
                                </m:rPr>
                                <a:rPr lang="en-US" altLang="zh-CN" sz="1400" kern="100">
                                  <a:solidFill>
                                    <a:schemeClr val="bg1"/>
                                  </a:solidFill>
                                  <a:latin typeface="Cambria Math" panose="02040503050406030204" pitchFamily="18" charset="0"/>
                                </a:rPr>
                                <m:t>log</m:t>
                              </m:r>
                            </m:fName>
                            <m:e>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2</m:t>
                                  </m:r>
                                </m:num>
                                <m:den>
                                  <m:r>
                                    <a:rPr lang="en-US" altLang="zh-CN" sz="1400" kern="100">
                                      <a:solidFill>
                                        <a:schemeClr val="bg1"/>
                                      </a:solidFill>
                                      <a:latin typeface="Cambria Math" panose="02040503050406030204" pitchFamily="18" charset="0"/>
                                    </a:rPr>
                                    <m:t>8</m:t>
                                  </m:r>
                                </m:den>
                              </m:f>
                            </m:e>
                          </m:func>
                          <m:r>
                            <a:rPr lang="en-US" altLang="zh-CN" sz="1400" kern="100">
                              <a:solidFill>
                                <a:schemeClr val="bg1"/>
                              </a:solidFill>
                              <a:latin typeface="Cambria Math" panose="02040503050406030204" pitchFamily="18" charset="0"/>
                            </a:rPr>
                            <m:t>+</m:t>
                          </m:r>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4</m:t>
                              </m:r>
                            </m:num>
                            <m:den>
                              <m:r>
                                <a:rPr lang="en-US" altLang="zh-CN" sz="1400" kern="100">
                                  <a:solidFill>
                                    <a:schemeClr val="bg1"/>
                                  </a:solidFill>
                                  <a:latin typeface="Cambria Math" panose="02040503050406030204" pitchFamily="18" charset="0"/>
                                </a:rPr>
                                <m:t>8</m:t>
                              </m:r>
                            </m:den>
                          </m:f>
                          <m:func>
                            <m:funcPr>
                              <m:ctrlPr>
                                <a:rPr lang="zh-CN" altLang="zh-CN" sz="1400" i="1" kern="100">
                                  <a:solidFill>
                                    <a:schemeClr val="bg1"/>
                                  </a:solidFill>
                                  <a:latin typeface="Cambria Math" panose="02040503050406030204" pitchFamily="18" charset="0"/>
                                </a:rPr>
                              </m:ctrlPr>
                            </m:funcPr>
                            <m:fName>
                              <m:r>
                                <m:rPr>
                                  <m:sty m:val="p"/>
                                </m:rPr>
                                <a:rPr lang="en-US" altLang="zh-CN" sz="1400" kern="100">
                                  <a:solidFill>
                                    <a:schemeClr val="bg1"/>
                                  </a:solidFill>
                                  <a:latin typeface="Cambria Math" panose="02040503050406030204" pitchFamily="18" charset="0"/>
                                </a:rPr>
                                <m:t>log</m:t>
                              </m:r>
                            </m:fName>
                            <m:e>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4</m:t>
                                  </m:r>
                                </m:num>
                                <m:den>
                                  <m:r>
                                    <a:rPr lang="en-US" altLang="zh-CN" sz="1400" kern="100">
                                      <a:solidFill>
                                        <a:schemeClr val="bg1"/>
                                      </a:solidFill>
                                      <a:latin typeface="Cambria Math" panose="02040503050406030204" pitchFamily="18" charset="0"/>
                                    </a:rPr>
                                    <m:t>8</m:t>
                                  </m:r>
                                </m:den>
                              </m:f>
                            </m:e>
                          </m:func>
                        </m:e>
                      </m:d>
                      <m:r>
                        <a:rPr lang="en-US" altLang="zh-CN" sz="1400" kern="100">
                          <a:solidFill>
                            <a:schemeClr val="bg1"/>
                          </a:solidFill>
                          <a:latin typeface="Cambria Math" panose="02040503050406030204" pitchFamily="18" charset="0"/>
                        </a:rPr>
                        <m:t>=1.5</m:t>
                      </m:r>
                    </m:oMath>
                  </m:oMathPara>
                </a14:m>
                <a:endParaRPr lang="zh-CN" altLang="zh-CN" sz="1400" kern="100" dirty="0">
                  <a:solidFill>
                    <a:schemeClr val="bg1"/>
                  </a:solidFill>
                  <a:latin typeface="Cambria Math" panose="02040503050406030204" pitchFamily="18" charset="0"/>
                  <a:ea typeface="楷体-简" panose="02010600040101010101" pitchFamily="2" charset="-122"/>
                  <a:cs typeface="Times New Roman" panose="02020603050405020304" pitchFamily="18" charset="0"/>
                </a:endParaRPr>
              </a:p>
              <a:p>
                <a:pPr marL="494665" algn="just"/>
                <a:r>
                  <a:rPr lang="zh-CN" altLang="zh-CN" sz="1400" kern="100" dirty="0">
                    <a:solidFill>
                      <a:schemeClr val="bg1"/>
                    </a:solidFill>
                    <a:latin typeface="Cambria Math" panose="02040503050406030204" pitchFamily="18" charset="0"/>
                    <a:ea typeface="楷体-简" panose="02010600040101010101" pitchFamily="2" charset="-122"/>
                    <a:cs typeface="Times New Roman" panose="02020603050405020304" pitchFamily="18" charset="0"/>
                  </a:rPr>
                  <a:t>信息增益比为：</a:t>
                </a:r>
              </a:p>
              <a:p>
                <a:pPr marL="494665" algn="just"/>
                <a14:m>
                  <m:oMathPara xmlns:m="http://schemas.openxmlformats.org/officeDocument/2006/math">
                    <m:oMathParaPr>
                      <m:jc m:val="centerGroup"/>
                    </m:oMathParaPr>
                    <m:oMath xmlns:m="http://schemas.openxmlformats.org/officeDocument/2006/math">
                      <m:sSub>
                        <m:sSubPr>
                          <m:ctrlPr>
                            <a:rPr lang="zh-CN" altLang="zh-CN" sz="1400" i="1" kern="100">
                              <a:solidFill>
                                <a:schemeClr val="bg1"/>
                              </a:solidFill>
                              <a:latin typeface="Cambria Math" panose="02040503050406030204" pitchFamily="18" charset="0"/>
                            </a:rPr>
                          </m:ctrlPr>
                        </m:sSubPr>
                        <m:e>
                          <m:r>
                            <a:rPr lang="en-US" altLang="zh-CN" sz="1400" kern="100">
                              <a:solidFill>
                                <a:schemeClr val="bg1"/>
                              </a:solidFill>
                              <a:latin typeface="Cambria Math" panose="02040503050406030204" pitchFamily="18" charset="0"/>
                            </a:rPr>
                            <m:t>𝑅</m:t>
                          </m:r>
                        </m:e>
                        <m:sub>
                          <m:r>
                            <a:rPr lang="en-US" altLang="zh-CN" sz="1400" kern="100">
                              <a:solidFill>
                                <a:schemeClr val="bg1"/>
                              </a:solidFill>
                              <a:latin typeface="Cambria Math" panose="02040503050406030204" pitchFamily="18" charset="0"/>
                            </a:rPr>
                            <m:t>2</m:t>
                          </m:r>
                        </m:sub>
                      </m:sSub>
                      <m:r>
                        <a:rPr lang="en-US" altLang="zh-CN" sz="1400" kern="100">
                          <a:solidFill>
                            <a:schemeClr val="bg1"/>
                          </a:solidFill>
                          <a:latin typeface="Cambria Math" panose="02040503050406030204" pitchFamily="18" charset="0"/>
                        </a:rPr>
                        <m:t>=</m:t>
                      </m:r>
                      <m:f>
                        <m:fPr>
                          <m:ctrlPr>
                            <a:rPr lang="zh-CN" altLang="zh-CN" sz="1400" i="1"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0.5</m:t>
                          </m:r>
                        </m:num>
                        <m:den>
                          <m:r>
                            <a:rPr lang="en-US" altLang="zh-CN" sz="1400" kern="100">
                              <a:solidFill>
                                <a:schemeClr val="bg1"/>
                              </a:solidFill>
                              <a:latin typeface="Cambria Math" panose="02040503050406030204" pitchFamily="18" charset="0"/>
                            </a:rPr>
                            <m:t>1.5</m:t>
                          </m:r>
                        </m:den>
                      </m:f>
                      <m:r>
                        <a:rPr lang="en-US" altLang="zh-CN" sz="1400" kern="100">
                          <a:solidFill>
                            <a:schemeClr val="bg1"/>
                          </a:solidFill>
                          <a:latin typeface="Cambria Math" panose="02040503050406030204" pitchFamily="18" charset="0"/>
                        </a:rPr>
                        <m:t>=0.33</m:t>
                      </m:r>
                    </m:oMath>
                  </m:oMathPara>
                </a14:m>
                <a:endParaRPr lang="zh-CN" altLang="zh-CN" sz="1400" kern="100" dirty="0">
                  <a:solidFill>
                    <a:schemeClr val="bg1"/>
                  </a:solidFill>
                  <a:latin typeface="Cambria Math" panose="02040503050406030204" pitchFamily="18" charset="0"/>
                  <a:ea typeface="楷体-简" panose="02010600040101010101" pitchFamily="2" charset="-122"/>
                  <a:cs typeface="Times New Roman" panose="02020603050405020304" pitchFamily="18" charset="0"/>
                </a:endParaRPr>
              </a:p>
              <a:p>
                <a:pPr marL="494665" algn="just"/>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信息增益比</a:t>
                </a:r>
                <a14:m>
                  <m:oMath xmlns:m="http://schemas.openxmlformats.org/officeDocument/2006/math">
                    <m:sSub>
                      <m:sSubPr>
                        <m:ctrlPr>
                          <a:rPr lang="zh-CN" altLang="zh-CN" sz="1400" i="1" kern="100">
                            <a:solidFill>
                              <a:srgbClr val="FF0000"/>
                            </a:solidFill>
                            <a:latin typeface="Cambria Math" panose="02040503050406030204" pitchFamily="18" charset="0"/>
                          </a:rPr>
                        </m:ctrlPr>
                      </m:sSubPr>
                      <m:e>
                        <m:r>
                          <a:rPr lang="en-US" altLang="zh-CN" sz="1400" kern="100">
                            <a:solidFill>
                              <a:srgbClr val="FF0000"/>
                            </a:solidFill>
                            <a:latin typeface="Cambria Math" panose="02040503050406030204" pitchFamily="18" charset="0"/>
                          </a:rPr>
                          <m:t>𝑅</m:t>
                        </m:r>
                      </m:e>
                      <m:sub>
                        <m:r>
                          <a:rPr lang="en-US" altLang="zh-CN" sz="1400" kern="100">
                            <a:solidFill>
                              <a:srgbClr val="FF0000"/>
                            </a:solidFill>
                            <a:latin typeface="Cambria Math" panose="02040503050406030204" pitchFamily="18" charset="0"/>
                          </a:rPr>
                          <m:t>1</m:t>
                        </m:r>
                      </m:sub>
                    </m:sSub>
                    <m:r>
                      <a:rPr lang="en-US" altLang="zh-CN" sz="1400" kern="100">
                        <a:solidFill>
                          <a:srgbClr val="FF0000"/>
                        </a:solidFill>
                        <a:latin typeface="Cambria Math" panose="02040503050406030204" pitchFamily="18" charset="0"/>
                      </a:rPr>
                      <m:t>&gt;</m:t>
                    </m:r>
                    <m:sSub>
                      <m:sSubPr>
                        <m:ctrlPr>
                          <a:rPr lang="zh-CN" altLang="zh-CN" sz="1400" i="1" kern="100">
                            <a:solidFill>
                              <a:srgbClr val="FF0000"/>
                            </a:solidFill>
                            <a:latin typeface="Cambria Math" panose="02040503050406030204" pitchFamily="18" charset="0"/>
                          </a:rPr>
                        </m:ctrlPr>
                      </m:sSubPr>
                      <m:e>
                        <m:r>
                          <a:rPr lang="en-US" altLang="zh-CN" sz="1400" kern="100">
                            <a:solidFill>
                              <a:srgbClr val="FF0000"/>
                            </a:solidFill>
                            <a:latin typeface="Cambria Math" panose="02040503050406030204" pitchFamily="18" charset="0"/>
                          </a:rPr>
                          <m:t>𝑅</m:t>
                        </m:r>
                      </m:e>
                      <m:sub>
                        <m:r>
                          <a:rPr lang="en-US" altLang="zh-CN" sz="1400" kern="100">
                            <a:solidFill>
                              <a:srgbClr val="FF0000"/>
                            </a:solidFill>
                            <a:latin typeface="Cambria Math" panose="02040503050406030204" pitchFamily="18" charset="0"/>
                          </a:rPr>
                          <m:t>2</m:t>
                        </m:r>
                      </m:sub>
                    </m:sSub>
                  </m:oMath>
                </a14:m>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，所以选择“香气”属性进行特征分裂</a:t>
                </a:r>
              </a:p>
            </p:txBody>
          </p:sp>
        </mc:Choice>
        <mc:Fallback>
          <p:sp>
            <p:nvSpPr>
              <p:cNvPr id="6" name="矩形 5">
                <a:extLst>
                  <a:ext uri="{FF2B5EF4-FFF2-40B4-BE49-F238E27FC236}">
                    <a16:creationId xmlns:a16="http://schemas.microsoft.com/office/drawing/2014/main" id="{6A9D7C07-A80F-AA4E-A78B-05D76C9D1D7B}"/>
                  </a:ext>
                </a:extLst>
              </p:cNvPr>
              <p:cNvSpPr>
                <a:spLocks noRot="1" noChangeAspect="1" noMove="1" noResize="1" noEditPoints="1" noAdjustHandles="1" noChangeArrowheads="1" noChangeShapeType="1" noTextEdit="1"/>
              </p:cNvSpPr>
              <p:nvPr/>
            </p:nvSpPr>
            <p:spPr>
              <a:xfrm>
                <a:off x="445975" y="2910510"/>
                <a:ext cx="11508955" cy="3410164"/>
              </a:xfrm>
              <a:prstGeom prst="rect">
                <a:avLst/>
              </a:prstGeom>
              <a:blipFill>
                <a:blip r:embed="rId5"/>
                <a:stretch>
                  <a:fillRect l="-110" t="-6296" b="-5926"/>
                </a:stretch>
              </a:blipFill>
            </p:spPr>
            <p:txBody>
              <a:bodyPr/>
              <a:lstStyle/>
              <a:p>
                <a:r>
                  <a:rPr lang="zh-CN" altLang="en-US">
                    <a:noFill/>
                  </a:rPr>
                  <a:t> </a:t>
                </a:r>
              </a:p>
            </p:txBody>
          </p:sp>
        </mc:Fallback>
      </mc:AlternateContent>
      <p:pic>
        <p:nvPicPr>
          <p:cNvPr id="2" name="音频 1">
            <a:hlinkClick r:id="" action="ppaction://media"/>
            <a:extLst>
              <a:ext uri="{FF2B5EF4-FFF2-40B4-BE49-F238E27FC236}">
                <a16:creationId xmlns:a16="http://schemas.microsoft.com/office/drawing/2014/main" id="{62085299-8392-F343-905F-AB13012E13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72430248"/>
      </p:ext>
    </p:extLst>
  </p:cSld>
  <p:clrMapOvr>
    <a:masterClrMapping/>
  </p:clrMapOvr>
  <mc:AlternateContent xmlns:mc="http://schemas.openxmlformats.org/markup-compatibility/2006">
    <mc:Choice xmlns:p14="http://schemas.microsoft.com/office/powerpoint/2010/main" Requires="p14">
      <p:transition p14:dur="0" advTm="69613"/>
    </mc:Choice>
    <mc:Fallback>
      <p:transition advTm="69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0" y="557868"/>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420856"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第五章 决策树</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345870" y="1809260"/>
            <a:ext cx="6096000" cy="1017330"/>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Iris</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数据库的某个特征增广版本包含</a:t>
            </a:r>
            <a:r>
              <a:rPr lang="en-US"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7</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个样本，具体情况如</a:t>
            </a:r>
            <a:r>
              <a:rPr lang="zh-CN" altLang="en-US"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表格所示。</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对比香气和颜色两种特征，分别依据信息增益、信息增益比和基尼指数给出分裂特征选择结果</a:t>
            </a:r>
            <a:r>
              <a:rPr lang="zh-CN" altLang="en-US"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及</a:t>
            </a:r>
            <a:r>
              <a:rPr lang="zh-CN" altLang="zh-CN" sz="16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计算过程。</a:t>
            </a: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5" name="表格 4">
            <a:extLst>
              <a:ext uri="{FF2B5EF4-FFF2-40B4-BE49-F238E27FC236}">
                <a16:creationId xmlns:a16="http://schemas.microsoft.com/office/drawing/2014/main" id="{5D75E850-D883-264D-A387-56C8554D56AF}"/>
              </a:ext>
            </a:extLst>
          </p:cNvPr>
          <p:cNvGraphicFramePr>
            <a:graphicFrameLocks noGrp="1"/>
          </p:cNvGraphicFramePr>
          <p:nvPr/>
        </p:nvGraphicFramePr>
        <p:xfrm>
          <a:off x="6586865" y="709685"/>
          <a:ext cx="5267960" cy="2031309"/>
        </p:xfrm>
        <a:graphic>
          <a:graphicData uri="http://schemas.openxmlformats.org/drawingml/2006/table">
            <a:tbl>
              <a:tblPr firstRow="1" firstCol="1" bandRow="1">
                <a:tableStyleId>{5C22544A-7EE6-4342-B048-85BDC9FD1C3A}</a:tableStyleId>
              </a:tblPr>
              <a:tblGrid>
                <a:gridCol w="417185">
                  <a:extLst>
                    <a:ext uri="{9D8B030D-6E8A-4147-A177-3AD203B41FA5}">
                      <a16:colId xmlns:a16="http://schemas.microsoft.com/office/drawing/2014/main" val="396982931"/>
                    </a:ext>
                  </a:extLst>
                </a:gridCol>
                <a:gridCol w="412750">
                  <a:extLst>
                    <a:ext uri="{9D8B030D-6E8A-4147-A177-3AD203B41FA5}">
                      <a16:colId xmlns:a16="http://schemas.microsoft.com/office/drawing/2014/main" val="716473771"/>
                    </a:ext>
                  </a:extLst>
                </a:gridCol>
                <a:gridCol w="463550">
                  <a:extLst>
                    <a:ext uri="{9D8B030D-6E8A-4147-A177-3AD203B41FA5}">
                      <a16:colId xmlns:a16="http://schemas.microsoft.com/office/drawing/2014/main" val="2080877294"/>
                    </a:ext>
                  </a:extLst>
                </a:gridCol>
                <a:gridCol w="794895">
                  <a:extLst>
                    <a:ext uri="{9D8B030D-6E8A-4147-A177-3AD203B41FA5}">
                      <a16:colId xmlns:a16="http://schemas.microsoft.com/office/drawing/2014/main" val="1783743381"/>
                    </a:ext>
                  </a:extLst>
                </a:gridCol>
                <a:gridCol w="794895">
                  <a:extLst>
                    <a:ext uri="{9D8B030D-6E8A-4147-A177-3AD203B41FA5}">
                      <a16:colId xmlns:a16="http://schemas.microsoft.com/office/drawing/2014/main" val="3064971834"/>
                    </a:ext>
                  </a:extLst>
                </a:gridCol>
                <a:gridCol w="794895">
                  <a:extLst>
                    <a:ext uri="{9D8B030D-6E8A-4147-A177-3AD203B41FA5}">
                      <a16:colId xmlns:a16="http://schemas.microsoft.com/office/drawing/2014/main" val="2858748695"/>
                    </a:ext>
                  </a:extLst>
                </a:gridCol>
                <a:gridCol w="794895">
                  <a:extLst>
                    <a:ext uri="{9D8B030D-6E8A-4147-A177-3AD203B41FA5}">
                      <a16:colId xmlns:a16="http://schemas.microsoft.com/office/drawing/2014/main" val="917375492"/>
                    </a:ext>
                  </a:extLst>
                </a:gridCol>
                <a:gridCol w="794895">
                  <a:extLst>
                    <a:ext uri="{9D8B030D-6E8A-4147-A177-3AD203B41FA5}">
                      <a16:colId xmlns:a16="http://schemas.microsoft.com/office/drawing/2014/main" val="691839487"/>
                    </a:ext>
                  </a:extLst>
                </a:gridCol>
              </a:tblGrid>
              <a:tr h="406261">
                <a:tc>
                  <a:txBody>
                    <a:bodyPr/>
                    <a:lstStyle/>
                    <a:p>
                      <a:pPr algn="ctr"/>
                      <a:r>
                        <a:rPr lang="zh-CN" sz="1000" kern="0" dirty="0">
                          <a:effectLst/>
                        </a:rPr>
                        <a:t>序号</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香气</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a:effectLst/>
                        </a:rPr>
                        <a:t>颜色</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花萼长度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花萼宽度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花瓣长度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effectLst/>
                        </a:rPr>
                        <a:t>花瓣宽度</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a:effectLst/>
                        </a:rPr>
                        <a:t>类别</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716308"/>
                  </a:ext>
                </a:extLst>
              </a:tr>
              <a:tr h="203131">
                <a:tc>
                  <a:txBody>
                    <a:bodyPr/>
                    <a:lstStyle/>
                    <a:p>
                      <a:pPr algn="ctr"/>
                      <a:r>
                        <a:rPr lang="en-US" sz="1000" kern="0">
                          <a:effectLst/>
                        </a:rPr>
                        <a:t>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a:solidFill>
                            <a:srgbClr val="FF0000"/>
                          </a:solidFill>
                          <a:effectLst/>
                        </a:rPr>
                        <a:t>红</a:t>
                      </a:r>
                      <a:endParaRPr lang="zh-CN" sz="1050" kern="10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5.1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1280605"/>
                  </a:ext>
                </a:extLst>
              </a:tr>
              <a:tr h="203131">
                <a:tc>
                  <a:txBody>
                    <a:bodyPr/>
                    <a:lstStyle/>
                    <a:p>
                      <a:pPr algn="ctr"/>
                      <a:r>
                        <a:rPr lang="en-US" sz="1000" kern="0">
                          <a:effectLst/>
                        </a:rPr>
                        <a:t>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红</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4.9</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99687347"/>
                  </a:ext>
                </a:extLst>
              </a:tr>
              <a:tr h="203131">
                <a:tc>
                  <a:txBody>
                    <a:bodyPr/>
                    <a:lstStyle/>
                    <a:p>
                      <a:pPr algn="ctr"/>
                      <a:r>
                        <a:rPr lang="en-US" sz="1000" kern="0">
                          <a:effectLst/>
                        </a:rPr>
                        <a:t>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dirty="0">
                          <a:solidFill>
                            <a:srgbClr val="FF40FF"/>
                          </a:solidFill>
                          <a:effectLst/>
                          <a:latin typeface="+mn-lt"/>
                          <a:ea typeface="+mn-ea"/>
                          <a:cs typeface="+mn-cs"/>
                        </a:rPr>
                        <a:t>粉</a:t>
                      </a:r>
                    </a:p>
                  </a:txBody>
                  <a:tcPr marL="68580" marR="68580" marT="0" marB="0" anchor="ctr"/>
                </a:tc>
                <a:tc>
                  <a:txBody>
                    <a:bodyPr/>
                    <a:lstStyle/>
                    <a:p>
                      <a:pPr algn="ctr"/>
                      <a:r>
                        <a:rPr lang="en-US" sz="1000" kern="0">
                          <a:effectLst/>
                        </a:rPr>
                        <a:t>4.7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2117215"/>
                  </a:ext>
                </a:extLst>
              </a:tr>
              <a:tr h="203131">
                <a:tc>
                  <a:txBody>
                    <a:bodyPr/>
                    <a:lstStyle/>
                    <a:p>
                      <a:pPr algn="ctr"/>
                      <a:r>
                        <a:rPr lang="en-US" sz="1000" kern="0">
                          <a:effectLst/>
                        </a:rPr>
                        <a:t>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7030A0"/>
                          </a:solidFill>
                          <a:effectLst/>
                        </a:rPr>
                        <a:t>紫</a:t>
                      </a:r>
                      <a:endParaRPr lang="zh-CN" sz="1050" kern="100" dirty="0">
                        <a:solidFill>
                          <a:srgbClr val="7030A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5.3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0.2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setosa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28215354"/>
                  </a:ext>
                </a:extLst>
              </a:tr>
              <a:tr h="203131">
                <a:tc>
                  <a:txBody>
                    <a:bodyPr/>
                    <a:lstStyle/>
                    <a:p>
                      <a:pPr algn="ctr"/>
                      <a:r>
                        <a:rPr lang="en-US" sz="1000" kern="0">
                          <a:effectLst/>
                        </a:rPr>
                        <a:t>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0070C0"/>
                          </a:solidFill>
                          <a:effectLst/>
                        </a:rPr>
                        <a:t>无</a:t>
                      </a:r>
                      <a:endParaRPr lang="zh-CN" sz="1050" kern="100"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40FF"/>
                          </a:solidFill>
                          <a:effectLst/>
                        </a:rPr>
                        <a:t>粉</a:t>
                      </a:r>
                      <a:endParaRPr lang="zh-CN" sz="1050" kern="100" dirty="0">
                        <a:solidFill>
                          <a:srgbClr val="FF40FF"/>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4.7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versicolor</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9693847"/>
                  </a:ext>
                </a:extLst>
              </a:tr>
              <a:tr h="203131">
                <a:tc>
                  <a:txBody>
                    <a:bodyPr/>
                    <a:lstStyle/>
                    <a:p>
                      <a:pPr algn="ctr"/>
                      <a:r>
                        <a:rPr lang="en-US" sz="1000" kern="0">
                          <a:effectLst/>
                        </a:rPr>
                        <a:t>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0070C0"/>
                          </a:solidFill>
                          <a:effectLst/>
                        </a:rPr>
                        <a:t>无</a:t>
                      </a:r>
                      <a:endParaRPr lang="zh-CN" sz="1050" kern="100"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a:solidFill>
                            <a:srgbClr val="7030A0"/>
                          </a:solidFill>
                          <a:effectLst/>
                          <a:latin typeface="+mn-lt"/>
                          <a:ea typeface="+mn-ea"/>
                          <a:cs typeface="+mn-cs"/>
                        </a:rPr>
                        <a:t>紫</a:t>
                      </a:r>
                    </a:p>
                  </a:txBody>
                  <a:tcPr marL="68580" marR="68580" marT="0" marB="0" anchor="ctr"/>
                </a:tc>
                <a:tc>
                  <a:txBody>
                    <a:bodyPr/>
                    <a:lstStyle/>
                    <a:p>
                      <a:pPr algn="ctr"/>
                      <a:r>
                        <a:rPr lang="en-US" sz="1000" kern="0">
                          <a:effectLst/>
                        </a:rPr>
                        <a:t>6.4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4.5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versicolor</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1254426"/>
                  </a:ext>
                </a:extLst>
              </a:tr>
              <a:tr h="203131">
                <a:tc>
                  <a:txBody>
                    <a:bodyPr/>
                    <a:lstStyle/>
                    <a:p>
                      <a:pPr algn="ctr"/>
                      <a:r>
                        <a:rPr lang="en-US" sz="1000" kern="0">
                          <a:effectLst/>
                        </a:rPr>
                        <a:t>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0070C0"/>
                          </a:solidFill>
                          <a:effectLst/>
                        </a:rPr>
                        <a:t>无</a:t>
                      </a:r>
                      <a:endParaRPr lang="zh-CN" sz="1050" kern="100" dirty="0">
                        <a:solidFill>
                          <a:srgbClr val="0070C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a:solidFill>
                            <a:srgbClr val="7030A0"/>
                          </a:solidFill>
                          <a:effectLst/>
                          <a:latin typeface="+mn-lt"/>
                          <a:ea typeface="+mn-ea"/>
                          <a:cs typeface="+mn-cs"/>
                        </a:rPr>
                        <a:t>紫</a:t>
                      </a:r>
                    </a:p>
                  </a:txBody>
                  <a:tcPr marL="68580" marR="68580" marT="0" marB="0" anchor="ctr"/>
                </a:tc>
                <a:tc>
                  <a:txBody>
                    <a:bodyPr/>
                    <a:lstStyle/>
                    <a:p>
                      <a:pPr algn="ctr"/>
                      <a:r>
                        <a:rPr lang="en-US" sz="1000" kern="0">
                          <a:effectLst/>
                        </a:rPr>
                        <a:t>6.3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3.3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2.5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virginica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64816048"/>
                  </a:ext>
                </a:extLst>
              </a:tr>
              <a:tr h="203131">
                <a:tc>
                  <a:txBody>
                    <a:bodyPr/>
                    <a:lstStyle/>
                    <a:p>
                      <a:pPr algn="ctr"/>
                      <a:r>
                        <a:rPr lang="en-US" sz="1000" kern="0">
                          <a:effectLst/>
                        </a:rPr>
                        <a:t>8</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000" kern="0" dirty="0">
                          <a:solidFill>
                            <a:srgbClr val="FF0000"/>
                          </a:solidFill>
                          <a:effectLst/>
                        </a:rPr>
                        <a:t>有</a:t>
                      </a:r>
                      <a:endParaRPr lang="zh-CN" sz="1050" kern="100" dirty="0">
                        <a:solidFill>
                          <a:srgbClr val="FF0000"/>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marL="0" algn="ctr" defTabSz="457128" rtl="0" eaLnBrk="1" latinLnBrk="0" hangingPunct="1"/>
                      <a:r>
                        <a:rPr lang="zh-CN" altLang="en-US" sz="1000" kern="0" dirty="0">
                          <a:solidFill>
                            <a:srgbClr val="7030A0"/>
                          </a:solidFill>
                          <a:effectLst/>
                          <a:latin typeface="+mn-lt"/>
                          <a:ea typeface="+mn-ea"/>
                          <a:cs typeface="+mn-cs"/>
                        </a:rPr>
                        <a:t>紫</a:t>
                      </a:r>
                    </a:p>
                  </a:txBody>
                  <a:tcPr marL="68580" marR="68580" marT="0" marB="0" anchor="ctr"/>
                </a:tc>
                <a:tc>
                  <a:txBody>
                    <a:bodyPr/>
                    <a:lstStyle/>
                    <a:p>
                      <a:pPr algn="ctr"/>
                      <a:r>
                        <a:rPr lang="en-US" sz="1000" kern="0">
                          <a:effectLst/>
                        </a:rPr>
                        <a:t>5.8</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2.7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5.1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a:effectLst/>
                        </a:rPr>
                        <a:t>1.9</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000" kern="0" dirty="0">
                          <a:effectLst/>
                        </a:rPr>
                        <a:t>virginica</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74727759"/>
                  </a:ext>
                </a:extLst>
              </a:tr>
            </a:tbl>
          </a:graphicData>
        </a:graphic>
      </p:graphicFrame>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6A9D7C07-A80F-AA4E-A78B-05D76C9D1D7B}"/>
                  </a:ext>
                </a:extLst>
              </p:cNvPr>
              <p:cNvSpPr/>
              <p:nvPr/>
            </p:nvSpPr>
            <p:spPr>
              <a:xfrm>
                <a:off x="445975" y="2910510"/>
                <a:ext cx="11688875" cy="3318986"/>
              </a:xfrm>
              <a:prstGeom prst="rect">
                <a:avLst/>
              </a:prstGeom>
            </p:spPr>
            <p:txBody>
              <a:bodyPr wrap="square">
                <a:spAutoFit/>
              </a:bodyPr>
              <a:lstStyle/>
              <a:p>
                <a:pPr marL="342900" lvl="0" indent="-342900" algn="just">
                  <a:buFont typeface="Wingdings" pitchFamily="2" charset="2"/>
                  <a:buAutoNum type="arabicParenBoth" startAt="3"/>
                </a:pPr>
                <a:r>
                  <a:rPr lang="zh-CN" altLang="en-US"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根据基尼指数</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选择分裂特征</a:t>
                </a:r>
                <a:endParaRPr lang="zh-CN" altLang="zh-CN" sz="1400" kern="100" dirty="0">
                  <a:latin typeface="DengXian" panose="02010600030101010101" pitchFamily="2" charset="-122"/>
                  <a:ea typeface="DengXian" panose="02010600030101010101" pitchFamily="2" charset="-122"/>
                  <a:cs typeface="Times New Roman" panose="02020603050405020304" pitchFamily="18" charset="0"/>
                </a:endParaRPr>
              </a:p>
              <a:p>
                <a:pPr marL="494665" algn="just"/>
                <a:endParaRPr lang="en-US"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endParaRPr>
              </a:p>
              <a:p>
                <a:pPr marL="494665" algn="just"/>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计算“香气”属性的信息增益：</a:t>
                </a:r>
              </a:p>
              <a:p>
                <a:pPr marL="494665"/>
                <a14:m>
                  <m:oMathPara xmlns:m="http://schemas.openxmlformats.org/officeDocument/2006/math">
                    <m:oMathParaPr>
                      <m:jc m:val="centerGroup"/>
                    </m:oMathParaPr>
                    <m:oMath xmlns:m="http://schemas.openxmlformats.org/officeDocument/2006/math">
                      <m:r>
                        <a:rPr lang="en-US" altLang="zh-CN" sz="1400" kern="100" smtClean="0">
                          <a:solidFill>
                            <a:schemeClr val="bg1"/>
                          </a:solidFill>
                          <a:latin typeface="Cambria Math" panose="02040503050406030204" pitchFamily="18" charset="0"/>
                        </a:rPr>
                        <m:t>𝐺𝑖𝑛𝑖</m:t>
                      </m:r>
                      <m:d>
                        <m:dPr>
                          <m:ctrlPr>
                            <a:rPr lang="zh-CN" altLang="zh-CN" sz="1400" kern="100">
                              <a:solidFill>
                                <a:schemeClr val="bg1"/>
                              </a:solidFill>
                              <a:latin typeface="Cambria Math" panose="02040503050406030204" pitchFamily="18" charset="0"/>
                            </a:rPr>
                          </m:ctrlPr>
                        </m:dPr>
                        <m:e>
                          <m:r>
                            <a:rPr lang="en-US" altLang="zh-CN" sz="1400" i="1" kern="100" smtClean="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香气</m:t>
                          </m:r>
                          <m:r>
                            <a:rPr lang="en-US" altLang="zh-CN" sz="1400" kern="10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有</m:t>
                          </m:r>
                          <m:r>
                            <a:rPr lang="en-US" altLang="zh-CN" sz="1400" i="1" kern="100" smtClean="0">
                              <a:solidFill>
                                <a:schemeClr val="bg1"/>
                              </a:solidFill>
                              <a:latin typeface="Cambria Math" panose="02040503050406030204" pitchFamily="18" charset="0"/>
                            </a:rPr>
                            <m:t>”</m:t>
                          </m:r>
                        </m:e>
                      </m:d>
                      <m:r>
                        <a:rPr lang="en-US" altLang="zh-CN" sz="1400" kern="100">
                          <a:solidFill>
                            <a:schemeClr val="bg1"/>
                          </a:solidFill>
                          <a:latin typeface="Cambria Math" panose="02040503050406030204" pitchFamily="18" charset="0"/>
                        </a:rPr>
                        <m:t>=1−</m:t>
                      </m:r>
                      <m:sSup>
                        <m:sSupPr>
                          <m:ctrlPr>
                            <a:rPr lang="zh-CN" altLang="zh-CN" sz="1400" kern="100">
                              <a:solidFill>
                                <a:schemeClr val="bg1"/>
                              </a:solidFill>
                              <a:latin typeface="Cambria Math" panose="02040503050406030204" pitchFamily="18" charset="0"/>
                            </a:rPr>
                          </m:ctrlPr>
                        </m:sSupPr>
                        <m:e>
                          <m:d>
                            <m:dPr>
                              <m:ctrlPr>
                                <a:rPr lang="zh-CN" altLang="zh-CN" sz="1400" kern="100">
                                  <a:solidFill>
                                    <a:schemeClr val="bg1"/>
                                  </a:solidFill>
                                  <a:latin typeface="Cambria Math" panose="02040503050406030204" pitchFamily="18" charset="0"/>
                                </a:rPr>
                              </m:ctrlPr>
                            </m:dPr>
                            <m:e>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4</m:t>
                                  </m:r>
                                </m:num>
                                <m:den>
                                  <m:r>
                                    <a:rPr lang="en-US" altLang="zh-CN" sz="1400" kern="100">
                                      <a:solidFill>
                                        <a:schemeClr val="bg1"/>
                                      </a:solidFill>
                                      <a:latin typeface="Cambria Math" panose="02040503050406030204" pitchFamily="18" charset="0"/>
                                    </a:rPr>
                                    <m:t>5</m:t>
                                  </m:r>
                                </m:den>
                              </m:f>
                            </m:e>
                          </m:d>
                        </m:e>
                        <m:sup>
                          <m:r>
                            <a:rPr lang="en-US" altLang="zh-CN" sz="1400" kern="100">
                              <a:solidFill>
                                <a:schemeClr val="bg1"/>
                              </a:solidFill>
                              <a:latin typeface="Cambria Math" panose="02040503050406030204" pitchFamily="18" charset="0"/>
                            </a:rPr>
                            <m:t>2</m:t>
                          </m:r>
                        </m:sup>
                      </m:sSup>
                      <m:r>
                        <a:rPr lang="en-US" altLang="zh-CN" sz="1400" kern="100">
                          <a:solidFill>
                            <a:schemeClr val="bg1"/>
                          </a:solidFill>
                          <a:latin typeface="Cambria Math" panose="02040503050406030204" pitchFamily="18" charset="0"/>
                        </a:rPr>
                        <m:t>−</m:t>
                      </m:r>
                      <m:sSup>
                        <m:sSupPr>
                          <m:ctrlPr>
                            <a:rPr lang="zh-CN" altLang="zh-CN" sz="1400" kern="100">
                              <a:solidFill>
                                <a:schemeClr val="bg1"/>
                              </a:solidFill>
                              <a:latin typeface="Cambria Math" panose="02040503050406030204" pitchFamily="18" charset="0"/>
                            </a:rPr>
                          </m:ctrlPr>
                        </m:sSupPr>
                        <m:e>
                          <m:d>
                            <m:dPr>
                              <m:ctrlPr>
                                <a:rPr lang="zh-CN" altLang="zh-CN" sz="1400" kern="100">
                                  <a:solidFill>
                                    <a:schemeClr val="bg1"/>
                                  </a:solidFill>
                                  <a:latin typeface="Cambria Math" panose="02040503050406030204" pitchFamily="18" charset="0"/>
                                </a:rPr>
                              </m:ctrlPr>
                            </m:dPr>
                            <m:e>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1</m:t>
                                  </m:r>
                                </m:num>
                                <m:den>
                                  <m:r>
                                    <a:rPr lang="en-US" altLang="zh-CN" sz="1400" kern="100">
                                      <a:solidFill>
                                        <a:schemeClr val="bg1"/>
                                      </a:solidFill>
                                      <a:latin typeface="Cambria Math" panose="02040503050406030204" pitchFamily="18" charset="0"/>
                                    </a:rPr>
                                    <m:t>5</m:t>
                                  </m:r>
                                </m:den>
                              </m:f>
                            </m:e>
                          </m:d>
                        </m:e>
                        <m:sup>
                          <m:r>
                            <a:rPr lang="en-US" altLang="zh-CN" sz="1400" kern="100">
                              <a:solidFill>
                                <a:schemeClr val="bg1"/>
                              </a:solidFill>
                              <a:latin typeface="Cambria Math" panose="02040503050406030204" pitchFamily="18" charset="0"/>
                            </a:rPr>
                            <m:t>2</m:t>
                          </m:r>
                        </m:sup>
                      </m:sSup>
                      <m:r>
                        <a:rPr lang="en-US" altLang="zh-CN" sz="1400" kern="100">
                          <a:solidFill>
                            <a:schemeClr val="bg1"/>
                          </a:solidFill>
                          <a:latin typeface="Cambria Math" panose="02040503050406030204" pitchFamily="18" charset="0"/>
                        </a:rPr>
                        <m:t>=0.320</m:t>
                      </m:r>
                      <m:r>
                        <a:rPr lang="zh-CN" altLang="en-US" sz="1400" b="0" i="0" kern="100" smtClean="0">
                          <a:solidFill>
                            <a:schemeClr val="bg1"/>
                          </a:solidFill>
                          <a:latin typeface="Cambria Math" panose="02040503050406030204" pitchFamily="18" charset="0"/>
                        </a:rPr>
                        <m:t>，</m:t>
                      </m:r>
                      <m:r>
                        <a:rPr lang="en-US" altLang="zh-CN" sz="1400" kern="100">
                          <a:solidFill>
                            <a:schemeClr val="bg1"/>
                          </a:solidFill>
                          <a:latin typeface="Cambria Math" panose="02040503050406030204" pitchFamily="18" charset="0"/>
                        </a:rPr>
                        <m:t>𝐺𝑖𝑛𝑖</m:t>
                      </m:r>
                      <m:d>
                        <m:dPr>
                          <m:ctrlPr>
                            <a:rPr lang="zh-CN" altLang="zh-CN" sz="1400" kern="100">
                              <a:solidFill>
                                <a:schemeClr val="bg1"/>
                              </a:solidFill>
                              <a:latin typeface="Cambria Math" panose="02040503050406030204" pitchFamily="18" charset="0"/>
                            </a:rPr>
                          </m:ctrlPr>
                        </m:dPr>
                        <m:e>
                          <m:r>
                            <a:rPr lang="en-US" altLang="zh-CN" sz="1400" kern="10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香气</m:t>
                          </m:r>
                          <m:r>
                            <a:rPr lang="en-US" altLang="zh-CN" sz="1400" kern="10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无</m:t>
                          </m:r>
                          <m:r>
                            <a:rPr lang="en-US" altLang="zh-CN" sz="1400" kern="100">
                              <a:solidFill>
                                <a:schemeClr val="bg1"/>
                              </a:solidFill>
                              <a:latin typeface="Cambria Math" panose="02040503050406030204" pitchFamily="18" charset="0"/>
                            </a:rPr>
                            <m:t>"</m:t>
                          </m:r>
                        </m:e>
                      </m:d>
                      <m:r>
                        <a:rPr lang="en-US" altLang="zh-CN" sz="1400" kern="100">
                          <a:solidFill>
                            <a:schemeClr val="bg1"/>
                          </a:solidFill>
                          <a:latin typeface="Cambria Math" panose="02040503050406030204" pitchFamily="18" charset="0"/>
                        </a:rPr>
                        <m:t>=1−</m:t>
                      </m:r>
                      <m:sSup>
                        <m:sSupPr>
                          <m:ctrlPr>
                            <a:rPr lang="zh-CN" altLang="zh-CN" sz="1400" kern="100">
                              <a:solidFill>
                                <a:schemeClr val="bg1"/>
                              </a:solidFill>
                              <a:latin typeface="Cambria Math" panose="02040503050406030204" pitchFamily="18" charset="0"/>
                            </a:rPr>
                          </m:ctrlPr>
                        </m:sSupPr>
                        <m:e>
                          <m:d>
                            <m:dPr>
                              <m:ctrlPr>
                                <a:rPr lang="zh-CN" altLang="zh-CN" sz="1400" kern="100">
                                  <a:solidFill>
                                    <a:schemeClr val="bg1"/>
                                  </a:solidFill>
                                  <a:latin typeface="Cambria Math" panose="02040503050406030204" pitchFamily="18" charset="0"/>
                                </a:rPr>
                              </m:ctrlPr>
                            </m:dPr>
                            <m:e>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2</m:t>
                                  </m:r>
                                </m:num>
                                <m:den>
                                  <m:r>
                                    <a:rPr lang="en-US" altLang="zh-CN" sz="1400" kern="100">
                                      <a:solidFill>
                                        <a:schemeClr val="bg1"/>
                                      </a:solidFill>
                                      <a:latin typeface="Cambria Math" panose="02040503050406030204" pitchFamily="18" charset="0"/>
                                    </a:rPr>
                                    <m:t>3</m:t>
                                  </m:r>
                                </m:den>
                              </m:f>
                            </m:e>
                          </m:d>
                        </m:e>
                        <m:sup>
                          <m:r>
                            <a:rPr lang="en-US" altLang="zh-CN" sz="1400" kern="100">
                              <a:solidFill>
                                <a:schemeClr val="bg1"/>
                              </a:solidFill>
                              <a:latin typeface="Cambria Math" panose="02040503050406030204" pitchFamily="18" charset="0"/>
                            </a:rPr>
                            <m:t>2</m:t>
                          </m:r>
                        </m:sup>
                      </m:sSup>
                      <m:r>
                        <a:rPr lang="en-US" altLang="zh-CN" sz="1400" kern="100">
                          <a:solidFill>
                            <a:schemeClr val="bg1"/>
                          </a:solidFill>
                          <a:latin typeface="Cambria Math" panose="02040503050406030204" pitchFamily="18" charset="0"/>
                        </a:rPr>
                        <m:t>−</m:t>
                      </m:r>
                      <m:sSup>
                        <m:sSupPr>
                          <m:ctrlPr>
                            <a:rPr lang="zh-CN" altLang="zh-CN" sz="1400" kern="100">
                              <a:solidFill>
                                <a:schemeClr val="bg1"/>
                              </a:solidFill>
                              <a:latin typeface="Cambria Math" panose="02040503050406030204" pitchFamily="18" charset="0"/>
                            </a:rPr>
                          </m:ctrlPr>
                        </m:sSupPr>
                        <m:e>
                          <m:d>
                            <m:dPr>
                              <m:ctrlPr>
                                <a:rPr lang="zh-CN" altLang="zh-CN" sz="1400" kern="100">
                                  <a:solidFill>
                                    <a:schemeClr val="bg1"/>
                                  </a:solidFill>
                                  <a:latin typeface="Cambria Math" panose="02040503050406030204" pitchFamily="18" charset="0"/>
                                </a:rPr>
                              </m:ctrlPr>
                            </m:dPr>
                            <m:e>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1</m:t>
                                  </m:r>
                                </m:num>
                                <m:den>
                                  <m:r>
                                    <a:rPr lang="en-US" altLang="zh-CN" sz="1400" kern="100">
                                      <a:solidFill>
                                        <a:schemeClr val="bg1"/>
                                      </a:solidFill>
                                      <a:latin typeface="Cambria Math" panose="02040503050406030204" pitchFamily="18" charset="0"/>
                                    </a:rPr>
                                    <m:t>3</m:t>
                                  </m:r>
                                </m:den>
                              </m:f>
                            </m:e>
                          </m:d>
                        </m:e>
                        <m:sup>
                          <m:r>
                            <a:rPr lang="en-US" altLang="zh-CN" sz="1400" kern="100">
                              <a:solidFill>
                                <a:schemeClr val="bg1"/>
                              </a:solidFill>
                              <a:latin typeface="Cambria Math" panose="02040503050406030204" pitchFamily="18" charset="0"/>
                            </a:rPr>
                            <m:t>2</m:t>
                          </m:r>
                        </m:sup>
                      </m:sSup>
                      <m:r>
                        <a:rPr lang="en-US" altLang="zh-CN" sz="1400" kern="100">
                          <a:solidFill>
                            <a:schemeClr val="bg1"/>
                          </a:solidFill>
                          <a:latin typeface="Cambria Math" panose="02040503050406030204" pitchFamily="18" charset="0"/>
                        </a:rPr>
                        <m:t>=0.444</m:t>
                      </m:r>
                    </m:oMath>
                  </m:oMathPara>
                </a14:m>
                <a:endParaRPr lang="zh-CN" altLang="zh-CN" sz="1400" kern="100" dirty="0">
                  <a:solidFill>
                    <a:schemeClr val="bg1"/>
                  </a:solidFill>
                  <a:latin typeface="Cambria Math" panose="02040503050406030204" pitchFamily="18" charset="0"/>
                  <a:ea typeface="楷体-简" panose="02010600040101010101" pitchFamily="2" charset="-122"/>
                  <a:cs typeface="Times New Roman" panose="02020603050405020304" pitchFamily="18" charset="0"/>
                </a:endParaRPr>
              </a:p>
              <a:p>
                <a:pPr marL="494665"/>
                <a14:m>
                  <m:oMathPara xmlns:m="http://schemas.openxmlformats.org/officeDocument/2006/math">
                    <m:oMathParaPr>
                      <m:jc m:val="centerGroup"/>
                    </m:oMathParaPr>
                    <m:oMath xmlns:m="http://schemas.openxmlformats.org/officeDocument/2006/math">
                      <m:r>
                        <a:rPr lang="en-US" altLang="zh-CN" sz="1400" kern="100">
                          <a:solidFill>
                            <a:schemeClr val="bg1"/>
                          </a:solidFill>
                          <a:latin typeface="Cambria Math" panose="02040503050406030204" pitchFamily="18" charset="0"/>
                        </a:rPr>
                        <m:t>𝐺𝑖𝑛𝑖</m:t>
                      </m:r>
                      <m:r>
                        <a:rPr lang="en-US" altLang="zh-CN" sz="1400" kern="100">
                          <a:solidFill>
                            <a:schemeClr val="bg1"/>
                          </a:solidFill>
                          <a:latin typeface="Cambria Math" panose="02040503050406030204" pitchFamily="18" charset="0"/>
                        </a:rPr>
                        <m:t>_</m:t>
                      </m:r>
                      <m:r>
                        <a:rPr lang="en-US" altLang="zh-CN" sz="1400" kern="100">
                          <a:solidFill>
                            <a:schemeClr val="bg1"/>
                          </a:solidFill>
                          <a:latin typeface="Cambria Math" panose="02040503050406030204" pitchFamily="18" charset="0"/>
                        </a:rPr>
                        <m:t>𝑠𝑐𝑜𝑟𝑒</m:t>
                      </m:r>
                      <m:r>
                        <a:rPr lang="en-US" altLang="zh-CN" sz="1400" kern="10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香气</m:t>
                      </m:r>
                      <m:r>
                        <a:rPr lang="en-US" altLang="zh-CN" sz="1400" kern="100">
                          <a:solidFill>
                            <a:schemeClr val="bg1"/>
                          </a:solidFill>
                          <a:latin typeface="Cambria Math" panose="02040503050406030204" pitchFamily="18" charset="0"/>
                        </a:rPr>
                        <m:t>")=</m:t>
                      </m:r>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5</m:t>
                          </m:r>
                        </m:num>
                        <m:den>
                          <m:r>
                            <a:rPr lang="en-US" altLang="zh-CN" sz="1400" kern="100">
                              <a:solidFill>
                                <a:schemeClr val="bg1"/>
                              </a:solidFill>
                              <a:latin typeface="Cambria Math" panose="02040503050406030204" pitchFamily="18" charset="0"/>
                            </a:rPr>
                            <m:t>8</m:t>
                          </m:r>
                        </m:den>
                      </m:f>
                      <m:r>
                        <a:rPr lang="en-US" altLang="zh-CN" sz="1400" kern="100">
                          <a:solidFill>
                            <a:schemeClr val="bg1"/>
                          </a:solidFill>
                          <a:latin typeface="Cambria Math" panose="02040503050406030204" pitchFamily="18" charset="0"/>
                        </a:rPr>
                        <m:t>×0.320+</m:t>
                      </m:r>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3</m:t>
                          </m:r>
                        </m:num>
                        <m:den>
                          <m:r>
                            <a:rPr lang="en-US" altLang="zh-CN" sz="1400" kern="100">
                              <a:solidFill>
                                <a:schemeClr val="bg1"/>
                              </a:solidFill>
                              <a:latin typeface="Cambria Math" panose="02040503050406030204" pitchFamily="18" charset="0"/>
                            </a:rPr>
                            <m:t>8</m:t>
                          </m:r>
                        </m:den>
                      </m:f>
                      <m:r>
                        <a:rPr lang="en-US" altLang="zh-CN" sz="1400" kern="100">
                          <a:solidFill>
                            <a:schemeClr val="bg1"/>
                          </a:solidFill>
                          <a:latin typeface="Cambria Math" panose="02040503050406030204" pitchFamily="18" charset="0"/>
                        </a:rPr>
                        <m:t>×0.444=0.37</m:t>
                      </m:r>
                    </m:oMath>
                  </m:oMathPara>
                </a14:m>
                <a:endParaRPr lang="zh-CN" altLang="zh-CN" sz="1400" kern="100" dirty="0">
                  <a:solidFill>
                    <a:schemeClr val="bg1"/>
                  </a:solidFill>
                  <a:latin typeface="Cambria Math" panose="02040503050406030204" pitchFamily="18" charset="0"/>
                  <a:ea typeface="楷体-简" panose="02010600040101010101" pitchFamily="2" charset="-122"/>
                  <a:cs typeface="Times New Roman" panose="02020603050405020304" pitchFamily="18" charset="0"/>
                </a:endParaRPr>
              </a:p>
              <a:p>
                <a:pPr marL="494665" algn="just"/>
                <a:endParaRPr lang="en-US"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endParaRPr>
              </a:p>
              <a:p>
                <a:pPr marL="494665" algn="just"/>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计算“颜色”属性的信息增益：</a:t>
                </a:r>
                <a:endParaRPr lang="en-US"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endParaRPr>
              </a:p>
              <a:p>
                <a:pPr marL="494665"/>
                <a14:m>
                  <m:oMathPara xmlns:m="http://schemas.openxmlformats.org/officeDocument/2006/math">
                    <m:oMathParaPr>
                      <m:jc m:val="centerGroup"/>
                    </m:oMathParaPr>
                    <m:oMath xmlns:m="http://schemas.openxmlformats.org/officeDocument/2006/math">
                      <m:r>
                        <a:rPr lang="en-US" altLang="zh-CN" sz="1400" kern="100" smtClean="0">
                          <a:solidFill>
                            <a:schemeClr val="bg1"/>
                          </a:solidFill>
                          <a:latin typeface="Cambria Math" panose="02040503050406030204" pitchFamily="18" charset="0"/>
                        </a:rPr>
                        <m:t>𝐺𝑖𝑛𝑖</m:t>
                      </m:r>
                      <m:d>
                        <m:dPr>
                          <m:ctrlPr>
                            <a:rPr lang="zh-CN" altLang="zh-CN" sz="1400" kern="100">
                              <a:solidFill>
                                <a:schemeClr val="bg1"/>
                              </a:solidFill>
                              <a:latin typeface="Cambria Math" panose="02040503050406030204" pitchFamily="18" charset="0"/>
                            </a:rPr>
                          </m:ctrlPr>
                        </m:dPr>
                        <m:e>
                          <m:r>
                            <a:rPr lang="en-US" altLang="zh-CN" sz="1400" i="1" kern="100" smtClean="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颜色</m:t>
                          </m:r>
                          <m:r>
                            <a:rPr lang="en-US" altLang="zh-CN" sz="1400" kern="10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红</m:t>
                          </m:r>
                          <m:r>
                            <a:rPr lang="en-US" altLang="zh-CN" sz="1400" i="1" kern="100" smtClean="0">
                              <a:solidFill>
                                <a:schemeClr val="bg1"/>
                              </a:solidFill>
                              <a:latin typeface="Cambria Math" panose="02040503050406030204" pitchFamily="18" charset="0"/>
                            </a:rPr>
                            <m:t>”</m:t>
                          </m:r>
                        </m:e>
                      </m:d>
                      <m:r>
                        <a:rPr lang="en-US" altLang="zh-CN" sz="1400" kern="100">
                          <a:solidFill>
                            <a:schemeClr val="bg1"/>
                          </a:solidFill>
                          <a:latin typeface="Cambria Math" panose="02040503050406030204" pitchFamily="18" charset="0"/>
                        </a:rPr>
                        <m:t>=1−</m:t>
                      </m:r>
                      <m:sSup>
                        <m:sSupPr>
                          <m:ctrlPr>
                            <a:rPr lang="zh-CN" altLang="zh-CN" sz="1400" kern="100">
                              <a:solidFill>
                                <a:schemeClr val="bg1"/>
                              </a:solidFill>
                              <a:latin typeface="Cambria Math" panose="02040503050406030204" pitchFamily="18" charset="0"/>
                            </a:rPr>
                          </m:ctrlPr>
                        </m:sSupPr>
                        <m:e>
                          <m:d>
                            <m:dPr>
                              <m:ctrlPr>
                                <a:rPr lang="zh-CN" altLang="zh-CN" sz="1400" kern="100">
                                  <a:solidFill>
                                    <a:schemeClr val="bg1"/>
                                  </a:solidFill>
                                  <a:latin typeface="Cambria Math" panose="02040503050406030204" pitchFamily="18" charset="0"/>
                                </a:rPr>
                              </m:ctrlPr>
                            </m:dPr>
                            <m:e>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2</m:t>
                                  </m:r>
                                </m:num>
                                <m:den>
                                  <m:r>
                                    <a:rPr lang="en-US" altLang="zh-CN" sz="1400" kern="100">
                                      <a:solidFill>
                                        <a:schemeClr val="bg1"/>
                                      </a:solidFill>
                                      <a:latin typeface="Cambria Math" panose="02040503050406030204" pitchFamily="18" charset="0"/>
                                    </a:rPr>
                                    <m:t>2</m:t>
                                  </m:r>
                                </m:den>
                              </m:f>
                            </m:e>
                          </m:d>
                        </m:e>
                        <m:sup>
                          <m:r>
                            <a:rPr lang="en-US" altLang="zh-CN" sz="1400" kern="100">
                              <a:solidFill>
                                <a:schemeClr val="bg1"/>
                              </a:solidFill>
                              <a:latin typeface="Cambria Math" panose="02040503050406030204" pitchFamily="18" charset="0"/>
                            </a:rPr>
                            <m:t>2</m:t>
                          </m:r>
                        </m:sup>
                      </m:sSup>
                      <m:r>
                        <a:rPr lang="en-US" altLang="zh-CN" sz="1400" kern="100">
                          <a:solidFill>
                            <a:schemeClr val="bg1"/>
                          </a:solidFill>
                          <a:latin typeface="Cambria Math" panose="02040503050406030204" pitchFamily="18" charset="0"/>
                        </a:rPr>
                        <m:t>−</m:t>
                      </m:r>
                      <m:sSup>
                        <m:sSupPr>
                          <m:ctrlPr>
                            <a:rPr lang="zh-CN" altLang="zh-CN" sz="1400" kern="100">
                              <a:solidFill>
                                <a:schemeClr val="bg1"/>
                              </a:solidFill>
                              <a:latin typeface="Cambria Math" panose="02040503050406030204" pitchFamily="18" charset="0"/>
                            </a:rPr>
                          </m:ctrlPr>
                        </m:sSupPr>
                        <m:e>
                          <m:d>
                            <m:dPr>
                              <m:ctrlPr>
                                <a:rPr lang="zh-CN" altLang="zh-CN" sz="1400" kern="100">
                                  <a:solidFill>
                                    <a:schemeClr val="bg1"/>
                                  </a:solidFill>
                                  <a:latin typeface="Cambria Math" panose="02040503050406030204" pitchFamily="18" charset="0"/>
                                </a:rPr>
                              </m:ctrlPr>
                            </m:dPr>
                            <m:e>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1</m:t>
                                  </m:r>
                                </m:num>
                                <m:den>
                                  <m:r>
                                    <a:rPr lang="en-US" altLang="zh-CN" sz="1400" kern="100">
                                      <a:solidFill>
                                        <a:schemeClr val="bg1"/>
                                      </a:solidFill>
                                      <a:latin typeface="Cambria Math" panose="02040503050406030204" pitchFamily="18" charset="0"/>
                                    </a:rPr>
                                    <m:t>2</m:t>
                                  </m:r>
                                </m:den>
                              </m:f>
                            </m:e>
                          </m:d>
                        </m:e>
                        <m:sup>
                          <m:r>
                            <a:rPr lang="en-US" altLang="zh-CN" sz="1400" kern="100">
                              <a:solidFill>
                                <a:schemeClr val="bg1"/>
                              </a:solidFill>
                              <a:latin typeface="Cambria Math" panose="02040503050406030204" pitchFamily="18" charset="0"/>
                            </a:rPr>
                            <m:t>2</m:t>
                          </m:r>
                        </m:sup>
                      </m:sSup>
                      <m:r>
                        <a:rPr lang="en-US" altLang="zh-CN" sz="1400" kern="100">
                          <a:solidFill>
                            <a:schemeClr val="bg1"/>
                          </a:solidFill>
                          <a:latin typeface="Cambria Math" panose="02040503050406030204" pitchFamily="18" charset="0"/>
                        </a:rPr>
                        <m:t>=0</m:t>
                      </m:r>
                      <m:r>
                        <a:rPr lang="zh-CN" altLang="en-US" sz="1400" b="0" i="0" kern="100" smtClean="0">
                          <a:solidFill>
                            <a:schemeClr val="bg1"/>
                          </a:solidFill>
                          <a:latin typeface="Cambria Math" panose="02040503050406030204" pitchFamily="18" charset="0"/>
                        </a:rPr>
                        <m:t>，</m:t>
                      </m:r>
                      <m:r>
                        <a:rPr lang="en-US" altLang="zh-CN" sz="1400" kern="100">
                          <a:solidFill>
                            <a:schemeClr val="bg1"/>
                          </a:solidFill>
                          <a:latin typeface="Cambria Math" panose="02040503050406030204" pitchFamily="18" charset="0"/>
                        </a:rPr>
                        <m:t>𝐺𝑖𝑛𝑖</m:t>
                      </m:r>
                      <m:d>
                        <m:dPr>
                          <m:ctrlPr>
                            <a:rPr lang="zh-CN" altLang="zh-CN" sz="1400" kern="100">
                              <a:solidFill>
                                <a:schemeClr val="bg1"/>
                              </a:solidFill>
                              <a:latin typeface="Cambria Math" panose="02040503050406030204" pitchFamily="18" charset="0"/>
                            </a:rPr>
                          </m:ctrlPr>
                        </m:dPr>
                        <m:e>
                          <m:r>
                            <a:rPr lang="en-US" altLang="zh-CN" sz="1400" i="1" kern="100" smtClean="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颜色</m:t>
                          </m:r>
                          <m:r>
                            <a:rPr lang="en-US" altLang="zh-CN" sz="1400" kern="10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粉</m:t>
                          </m:r>
                          <m:r>
                            <a:rPr lang="en-US" altLang="zh-CN" sz="1400" i="1" kern="100" smtClean="0">
                              <a:solidFill>
                                <a:schemeClr val="bg1"/>
                              </a:solidFill>
                              <a:latin typeface="Cambria Math" panose="02040503050406030204" pitchFamily="18" charset="0"/>
                            </a:rPr>
                            <m:t>”</m:t>
                          </m:r>
                        </m:e>
                      </m:d>
                      <m:r>
                        <a:rPr lang="en-US" altLang="zh-CN" sz="1400" kern="100">
                          <a:solidFill>
                            <a:schemeClr val="bg1"/>
                          </a:solidFill>
                          <a:latin typeface="Cambria Math" panose="02040503050406030204" pitchFamily="18" charset="0"/>
                        </a:rPr>
                        <m:t>=1−</m:t>
                      </m:r>
                      <m:sSup>
                        <m:sSupPr>
                          <m:ctrlPr>
                            <a:rPr lang="zh-CN" altLang="zh-CN" sz="1400" kern="100">
                              <a:solidFill>
                                <a:schemeClr val="bg1"/>
                              </a:solidFill>
                              <a:latin typeface="Cambria Math" panose="02040503050406030204" pitchFamily="18" charset="0"/>
                            </a:rPr>
                          </m:ctrlPr>
                        </m:sSupPr>
                        <m:e>
                          <m:d>
                            <m:dPr>
                              <m:ctrlPr>
                                <a:rPr lang="zh-CN" altLang="zh-CN" sz="1400" kern="100">
                                  <a:solidFill>
                                    <a:schemeClr val="bg1"/>
                                  </a:solidFill>
                                  <a:latin typeface="Cambria Math" panose="02040503050406030204" pitchFamily="18" charset="0"/>
                                </a:rPr>
                              </m:ctrlPr>
                            </m:dPr>
                            <m:e>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1</m:t>
                                  </m:r>
                                </m:num>
                                <m:den>
                                  <m:r>
                                    <a:rPr lang="en-US" altLang="zh-CN" sz="1400" kern="100">
                                      <a:solidFill>
                                        <a:schemeClr val="bg1"/>
                                      </a:solidFill>
                                      <a:latin typeface="Cambria Math" panose="02040503050406030204" pitchFamily="18" charset="0"/>
                                    </a:rPr>
                                    <m:t>2</m:t>
                                  </m:r>
                                </m:den>
                              </m:f>
                            </m:e>
                          </m:d>
                        </m:e>
                        <m:sup>
                          <m:r>
                            <a:rPr lang="en-US" altLang="zh-CN" sz="1400" kern="100">
                              <a:solidFill>
                                <a:schemeClr val="bg1"/>
                              </a:solidFill>
                              <a:latin typeface="Cambria Math" panose="02040503050406030204" pitchFamily="18" charset="0"/>
                            </a:rPr>
                            <m:t>2</m:t>
                          </m:r>
                        </m:sup>
                      </m:sSup>
                      <m:r>
                        <a:rPr lang="en-US" altLang="zh-CN" sz="1400" kern="100">
                          <a:solidFill>
                            <a:schemeClr val="bg1"/>
                          </a:solidFill>
                          <a:latin typeface="Cambria Math" panose="02040503050406030204" pitchFamily="18" charset="0"/>
                        </a:rPr>
                        <m:t>−</m:t>
                      </m:r>
                      <m:sSup>
                        <m:sSupPr>
                          <m:ctrlPr>
                            <a:rPr lang="zh-CN" altLang="zh-CN" sz="1400" kern="100">
                              <a:solidFill>
                                <a:schemeClr val="bg1"/>
                              </a:solidFill>
                              <a:latin typeface="Cambria Math" panose="02040503050406030204" pitchFamily="18" charset="0"/>
                            </a:rPr>
                          </m:ctrlPr>
                        </m:sSupPr>
                        <m:e>
                          <m:d>
                            <m:dPr>
                              <m:ctrlPr>
                                <a:rPr lang="zh-CN" altLang="zh-CN" sz="1400" kern="100">
                                  <a:solidFill>
                                    <a:schemeClr val="bg1"/>
                                  </a:solidFill>
                                  <a:latin typeface="Cambria Math" panose="02040503050406030204" pitchFamily="18" charset="0"/>
                                </a:rPr>
                              </m:ctrlPr>
                            </m:dPr>
                            <m:e>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1</m:t>
                                  </m:r>
                                </m:num>
                                <m:den>
                                  <m:r>
                                    <a:rPr lang="en-US" altLang="zh-CN" sz="1400" kern="100">
                                      <a:solidFill>
                                        <a:schemeClr val="bg1"/>
                                      </a:solidFill>
                                      <a:latin typeface="Cambria Math" panose="02040503050406030204" pitchFamily="18" charset="0"/>
                                    </a:rPr>
                                    <m:t>2</m:t>
                                  </m:r>
                                </m:den>
                              </m:f>
                            </m:e>
                          </m:d>
                        </m:e>
                        <m:sup>
                          <m:r>
                            <a:rPr lang="en-US" altLang="zh-CN" sz="1400" kern="100">
                              <a:solidFill>
                                <a:schemeClr val="bg1"/>
                              </a:solidFill>
                              <a:latin typeface="Cambria Math" panose="02040503050406030204" pitchFamily="18" charset="0"/>
                            </a:rPr>
                            <m:t>2</m:t>
                          </m:r>
                        </m:sup>
                      </m:sSup>
                      <m:r>
                        <a:rPr lang="en-US" altLang="zh-CN" sz="1400" kern="100">
                          <a:solidFill>
                            <a:schemeClr val="bg1"/>
                          </a:solidFill>
                          <a:latin typeface="Cambria Math" panose="02040503050406030204" pitchFamily="18" charset="0"/>
                        </a:rPr>
                        <m:t>=0.5</m:t>
                      </m:r>
                      <m:r>
                        <a:rPr lang="zh-CN" altLang="en-US" sz="1400" b="0" i="0" kern="100" smtClean="0">
                          <a:solidFill>
                            <a:schemeClr val="bg1"/>
                          </a:solidFill>
                          <a:latin typeface="Cambria Math" panose="02040503050406030204" pitchFamily="18" charset="0"/>
                        </a:rPr>
                        <m:t>，</m:t>
                      </m:r>
                      <m:r>
                        <a:rPr lang="en-US" altLang="zh-CN" sz="1400" kern="100">
                          <a:solidFill>
                            <a:schemeClr val="bg1"/>
                          </a:solidFill>
                          <a:latin typeface="Cambria Math" panose="02040503050406030204" pitchFamily="18" charset="0"/>
                        </a:rPr>
                        <m:t>𝐺𝑖𝑛𝑖</m:t>
                      </m:r>
                      <m:d>
                        <m:dPr>
                          <m:ctrlPr>
                            <a:rPr lang="zh-CN" altLang="zh-CN" sz="1400" kern="100">
                              <a:solidFill>
                                <a:schemeClr val="bg1"/>
                              </a:solidFill>
                              <a:latin typeface="Cambria Math" panose="02040503050406030204" pitchFamily="18" charset="0"/>
                            </a:rPr>
                          </m:ctrlPr>
                        </m:dPr>
                        <m:e>
                          <m:r>
                            <a:rPr lang="en-US" altLang="zh-CN" sz="1400" kern="10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颜色</m:t>
                          </m:r>
                          <m:r>
                            <a:rPr lang="en-US" altLang="zh-CN" sz="1400" kern="10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紫</m:t>
                          </m:r>
                          <m:r>
                            <a:rPr lang="en-US" altLang="zh-CN" sz="1400" kern="100">
                              <a:solidFill>
                                <a:schemeClr val="bg1"/>
                              </a:solidFill>
                              <a:latin typeface="Cambria Math" panose="02040503050406030204" pitchFamily="18" charset="0"/>
                            </a:rPr>
                            <m:t>"</m:t>
                          </m:r>
                        </m:e>
                      </m:d>
                      <m:r>
                        <a:rPr lang="en-US" altLang="zh-CN" sz="1400" kern="100">
                          <a:solidFill>
                            <a:schemeClr val="bg1"/>
                          </a:solidFill>
                          <a:latin typeface="Cambria Math" panose="02040503050406030204" pitchFamily="18" charset="0"/>
                        </a:rPr>
                        <m:t>=1−</m:t>
                      </m:r>
                      <m:sSup>
                        <m:sSupPr>
                          <m:ctrlPr>
                            <a:rPr lang="zh-CN" altLang="zh-CN" sz="1400" kern="100">
                              <a:solidFill>
                                <a:schemeClr val="bg1"/>
                              </a:solidFill>
                              <a:latin typeface="Cambria Math" panose="02040503050406030204" pitchFamily="18" charset="0"/>
                            </a:rPr>
                          </m:ctrlPr>
                        </m:sSupPr>
                        <m:e>
                          <m:d>
                            <m:dPr>
                              <m:ctrlPr>
                                <a:rPr lang="zh-CN" altLang="zh-CN" sz="1400" kern="100">
                                  <a:solidFill>
                                    <a:schemeClr val="bg1"/>
                                  </a:solidFill>
                                  <a:latin typeface="Cambria Math" panose="02040503050406030204" pitchFamily="18" charset="0"/>
                                </a:rPr>
                              </m:ctrlPr>
                            </m:dPr>
                            <m:e>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1</m:t>
                                  </m:r>
                                </m:num>
                                <m:den>
                                  <m:r>
                                    <a:rPr lang="en-US" altLang="zh-CN" sz="1400" kern="100">
                                      <a:solidFill>
                                        <a:schemeClr val="bg1"/>
                                      </a:solidFill>
                                      <a:latin typeface="Cambria Math" panose="02040503050406030204" pitchFamily="18" charset="0"/>
                                    </a:rPr>
                                    <m:t>4</m:t>
                                  </m:r>
                                </m:den>
                              </m:f>
                            </m:e>
                          </m:d>
                        </m:e>
                        <m:sup>
                          <m:r>
                            <a:rPr lang="en-US" altLang="zh-CN" sz="1400" kern="100">
                              <a:solidFill>
                                <a:schemeClr val="bg1"/>
                              </a:solidFill>
                              <a:latin typeface="Cambria Math" panose="02040503050406030204" pitchFamily="18" charset="0"/>
                            </a:rPr>
                            <m:t>2</m:t>
                          </m:r>
                        </m:sup>
                      </m:sSup>
                      <m:r>
                        <a:rPr lang="en-US" altLang="zh-CN" sz="1400" kern="100">
                          <a:solidFill>
                            <a:schemeClr val="bg1"/>
                          </a:solidFill>
                          <a:latin typeface="Cambria Math" panose="02040503050406030204" pitchFamily="18" charset="0"/>
                        </a:rPr>
                        <m:t>−</m:t>
                      </m:r>
                      <m:sSup>
                        <m:sSupPr>
                          <m:ctrlPr>
                            <a:rPr lang="zh-CN" altLang="zh-CN" sz="1400" kern="100">
                              <a:solidFill>
                                <a:schemeClr val="bg1"/>
                              </a:solidFill>
                              <a:latin typeface="Cambria Math" panose="02040503050406030204" pitchFamily="18" charset="0"/>
                            </a:rPr>
                          </m:ctrlPr>
                        </m:sSupPr>
                        <m:e>
                          <m:d>
                            <m:dPr>
                              <m:ctrlPr>
                                <a:rPr lang="zh-CN" altLang="zh-CN" sz="1400" kern="100">
                                  <a:solidFill>
                                    <a:schemeClr val="bg1"/>
                                  </a:solidFill>
                                  <a:latin typeface="Cambria Math" panose="02040503050406030204" pitchFamily="18" charset="0"/>
                                </a:rPr>
                              </m:ctrlPr>
                            </m:dPr>
                            <m:e>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1</m:t>
                                  </m:r>
                                </m:num>
                                <m:den>
                                  <m:r>
                                    <a:rPr lang="en-US" altLang="zh-CN" sz="1400" kern="100">
                                      <a:solidFill>
                                        <a:schemeClr val="bg1"/>
                                      </a:solidFill>
                                      <a:latin typeface="Cambria Math" panose="02040503050406030204" pitchFamily="18" charset="0"/>
                                    </a:rPr>
                                    <m:t>4</m:t>
                                  </m:r>
                                </m:den>
                              </m:f>
                            </m:e>
                          </m:d>
                        </m:e>
                        <m:sup>
                          <m:r>
                            <a:rPr lang="en-US" altLang="zh-CN" sz="1400" kern="100">
                              <a:solidFill>
                                <a:schemeClr val="bg1"/>
                              </a:solidFill>
                              <a:latin typeface="Cambria Math" panose="02040503050406030204" pitchFamily="18" charset="0"/>
                            </a:rPr>
                            <m:t>2</m:t>
                          </m:r>
                        </m:sup>
                      </m:sSup>
                      <m:r>
                        <a:rPr lang="en-US" altLang="zh-CN" sz="1400" kern="100">
                          <a:solidFill>
                            <a:schemeClr val="bg1"/>
                          </a:solidFill>
                          <a:latin typeface="Cambria Math" panose="02040503050406030204" pitchFamily="18" charset="0"/>
                        </a:rPr>
                        <m:t>−</m:t>
                      </m:r>
                      <m:sSup>
                        <m:sSupPr>
                          <m:ctrlPr>
                            <a:rPr lang="zh-CN" altLang="zh-CN" sz="1400" kern="100">
                              <a:solidFill>
                                <a:schemeClr val="bg1"/>
                              </a:solidFill>
                              <a:latin typeface="Cambria Math" panose="02040503050406030204" pitchFamily="18" charset="0"/>
                            </a:rPr>
                          </m:ctrlPr>
                        </m:sSupPr>
                        <m:e>
                          <m:d>
                            <m:dPr>
                              <m:ctrlPr>
                                <a:rPr lang="zh-CN" altLang="zh-CN" sz="1400" kern="100">
                                  <a:solidFill>
                                    <a:schemeClr val="bg1"/>
                                  </a:solidFill>
                                  <a:latin typeface="Cambria Math" panose="02040503050406030204" pitchFamily="18" charset="0"/>
                                </a:rPr>
                              </m:ctrlPr>
                            </m:dPr>
                            <m:e>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2</m:t>
                                  </m:r>
                                </m:num>
                                <m:den>
                                  <m:r>
                                    <a:rPr lang="en-US" altLang="zh-CN" sz="1400" kern="100">
                                      <a:solidFill>
                                        <a:schemeClr val="bg1"/>
                                      </a:solidFill>
                                      <a:latin typeface="Cambria Math" panose="02040503050406030204" pitchFamily="18" charset="0"/>
                                    </a:rPr>
                                    <m:t>4</m:t>
                                  </m:r>
                                </m:den>
                              </m:f>
                            </m:e>
                          </m:d>
                        </m:e>
                        <m:sup>
                          <m:r>
                            <a:rPr lang="en-US" altLang="zh-CN" sz="1400" kern="100">
                              <a:solidFill>
                                <a:schemeClr val="bg1"/>
                              </a:solidFill>
                              <a:latin typeface="Cambria Math" panose="02040503050406030204" pitchFamily="18" charset="0"/>
                            </a:rPr>
                            <m:t>2</m:t>
                          </m:r>
                        </m:sup>
                      </m:sSup>
                      <m:r>
                        <a:rPr lang="en-US" altLang="zh-CN" sz="1400" kern="100">
                          <a:solidFill>
                            <a:schemeClr val="bg1"/>
                          </a:solidFill>
                          <a:latin typeface="Cambria Math" panose="02040503050406030204" pitchFamily="18" charset="0"/>
                        </a:rPr>
                        <m:t>=0.625</m:t>
                      </m:r>
                    </m:oMath>
                  </m:oMathPara>
                </a14:m>
                <a:endParaRPr lang="zh-CN" altLang="zh-CN" sz="1400" kern="100" dirty="0">
                  <a:solidFill>
                    <a:schemeClr val="bg1"/>
                  </a:solidFill>
                  <a:latin typeface="Cambria Math" panose="02040503050406030204" pitchFamily="18" charset="0"/>
                  <a:ea typeface="楷体-简" panose="02010600040101010101" pitchFamily="2" charset="-122"/>
                  <a:cs typeface="Times New Roman" panose="02020603050405020304" pitchFamily="18" charset="0"/>
                </a:endParaRPr>
              </a:p>
              <a:p>
                <a:pPr marL="494665"/>
                <a14:m>
                  <m:oMathPara xmlns:m="http://schemas.openxmlformats.org/officeDocument/2006/math">
                    <m:oMathParaPr>
                      <m:jc m:val="centerGroup"/>
                    </m:oMathParaPr>
                    <m:oMath xmlns:m="http://schemas.openxmlformats.org/officeDocument/2006/math">
                      <m:r>
                        <a:rPr lang="en-US" altLang="zh-CN" sz="1400" kern="100">
                          <a:solidFill>
                            <a:schemeClr val="bg1"/>
                          </a:solidFill>
                          <a:latin typeface="Cambria Math" panose="02040503050406030204" pitchFamily="18" charset="0"/>
                        </a:rPr>
                        <m:t>𝐺𝑖𝑛𝑖</m:t>
                      </m:r>
                      <m:r>
                        <a:rPr lang="en-US" altLang="zh-CN" sz="1400" kern="100">
                          <a:solidFill>
                            <a:schemeClr val="bg1"/>
                          </a:solidFill>
                          <a:latin typeface="Cambria Math" panose="02040503050406030204" pitchFamily="18" charset="0"/>
                        </a:rPr>
                        <m:t>_</m:t>
                      </m:r>
                      <m:r>
                        <a:rPr lang="en-US" altLang="zh-CN" sz="1400" kern="100">
                          <a:solidFill>
                            <a:schemeClr val="bg1"/>
                          </a:solidFill>
                          <a:latin typeface="Cambria Math" panose="02040503050406030204" pitchFamily="18" charset="0"/>
                        </a:rPr>
                        <m:t>𝑠𝑐𝑜𝑟𝑒</m:t>
                      </m:r>
                      <m:r>
                        <a:rPr lang="en-US" altLang="zh-CN" sz="1400" kern="100">
                          <a:solidFill>
                            <a:schemeClr val="bg1"/>
                          </a:solidFill>
                          <a:latin typeface="Cambria Math" panose="02040503050406030204" pitchFamily="18" charset="0"/>
                        </a:rPr>
                        <m:t>("</m:t>
                      </m:r>
                      <m:r>
                        <a:rPr lang="zh-CN" altLang="zh-CN" sz="1400" kern="100">
                          <a:solidFill>
                            <a:schemeClr val="bg1"/>
                          </a:solidFill>
                          <a:latin typeface="Cambria Math" panose="02040503050406030204" pitchFamily="18" charset="0"/>
                        </a:rPr>
                        <m:t>颜色</m:t>
                      </m:r>
                      <m:r>
                        <a:rPr lang="en-US" altLang="zh-CN" sz="1400" kern="100">
                          <a:solidFill>
                            <a:schemeClr val="bg1"/>
                          </a:solidFill>
                          <a:latin typeface="Cambria Math" panose="02040503050406030204" pitchFamily="18" charset="0"/>
                        </a:rPr>
                        <m:t>")=</m:t>
                      </m:r>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2</m:t>
                          </m:r>
                        </m:num>
                        <m:den>
                          <m:r>
                            <a:rPr lang="en-US" altLang="zh-CN" sz="1400" kern="100">
                              <a:solidFill>
                                <a:schemeClr val="bg1"/>
                              </a:solidFill>
                              <a:latin typeface="Cambria Math" panose="02040503050406030204" pitchFamily="18" charset="0"/>
                            </a:rPr>
                            <m:t>8</m:t>
                          </m:r>
                        </m:den>
                      </m:f>
                      <m:r>
                        <a:rPr lang="en-US" altLang="zh-CN" sz="1400" kern="100">
                          <a:solidFill>
                            <a:schemeClr val="bg1"/>
                          </a:solidFill>
                          <a:latin typeface="Cambria Math" panose="02040503050406030204" pitchFamily="18" charset="0"/>
                        </a:rPr>
                        <m:t>×0+</m:t>
                      </m:r>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2</m:t>
                          </m:r>
                        </m:num>
                        <m:den>
                          <m:r>
                            <a:rPr lang="en-US" altLang="zh-CN" sz="1400" kern="100">
                              <a:solidFill>
                                <a:schemeClr val="bg1"/>
                              </a:solidFill>
                              <a:latin typeface="Cambria Math" panose="02040503050406030204" pitchFamily="18" charset="0"/>
                            </a:rPr>
                            <m:t>8</m:t>
                          </m:r>
                        </m:den>
                      </m:f>
                      <m:r>
                        <a:rPr lang="en-US" altLang="zh-CN" sz="1400" kern="100">
                          <a:solidFill>
                            <a:schemeClr val="bg1"/>
                          </a:solidFill>
                          <a:latin typeface="Cambria Math" panose="02040503050406030204" pitchFamily="18" charset="0"/>
                        </a:rPr>
                        <m:t>×0.5+</m:t>
                      </m:r>
                      <m:f>
                        <m:fPr>
                          <m:ctrlPr>
                            <a:rPr lang="zh-CN" altLang="zh-CN" sz="1400" kern="100">
                              <a:solidFill>
                                <a:schemeClr val="bg1"/>
                              </a:solidFill>
                              <a:latin typeface="Cambria Math" panose="02040503050406030204" pitchFamily="18" charset="0"/>
                            </a:rPr>
                          </m:ctrlPr>
                        </m:fPr>
                        <m:num>
                          <m:r>
                            <a:rPr lang="en-US" altLang="zh-CN" sz="1400" kern="100">
                              <a:solidFill>
                                <a:schemeClr val="bg1"/>
                              </a:solidFill>
                              <a:latin typeface="Cambria Math" panose="02040503050406030204" pitchFamily="18" charset="0"/>
                            </a:rPr>
                            <m:t>4</m:t>
                          </m:r>
                        </m:num>
                        <m:den>
                          <m:r>
                            <a:rPr lang="en-US" altLang="zh-CN" sz="1400" kern="100">
                              <a:solidFill>
                                <a:schemeClr val="bg1"/>
                              </a:solidFill>
                              <a:latin typeface="Cambria Math" panose="02040503050406030204" pitchFamily="18" charset="0"/>
                            </a:rPr>
                            <m:t>8</m:t>
                          </m:r>
                        </m:den>
                      </m:f>
                      <m:r>
                        <a:rPr lang="en-US" altLang="zh-CN" sz="1400" kern="100">
                          <a:solidFill>
                            <a:schemeClr val="bg1"/>
                          </a:solidFill>
                          <a:latin typeface="Cambria Math" panose="02040503050406030204" pitchFamily="18" charset="0"/>
                        </a:rPr>
                        <m:t>×0.625=</m:t>
                      </m:r>
                      <m:r>
                        <a:rPr lang="en-US" altLang="zh-CN" sz="1400" b="0" i="1" kern="100">
                          <a:solidFill>
                            <a:schemeClr val="bg1"/>
                          </a:solidFill>
                          <a:latin typeface="Cambria Math" panose="02040503050406030204" pitchFamily="18" charset="0"/>
                        </a:rPr>
                        <m:t>0</m:t>
                      </m:r>
                      <m:r>
                        <a:rPr lang="en-US" altLang="zh-CN" sz="1400" b="0" kern="100">
                          <a:solidFill>
                            <a:schemeClr val="bg1"/>
                          </a:solidFill>
                          <a:latin typeface="Cambria Math" panose="02040503050406030204" pitchFamily="18" charset="0"/>
                        </a:rPr>
                        <m:t>.</m:t>
                      </m:r>
                      <m:r>
                        <a:rPr lang="en-US" altLang="zh-CN" sz="1400" b="0" i="1" kern="100">
                          <a:solidFill>
                            <a:schemeClr val="bg1"/>
                          </a:solidFill>
                          <a:latin typeface="Cambria Math" panose="02040503050406030204" pitchFamily="18" charset="0"/>
                        </a:rPr>
                        <m:t>437</m:t>
                      </m:r>
                    </m:oMath>
                  </m:oMathPara>
                </a14:m>
                <a:endParaRPr lang="zh-CN" altLang="zh-CN" sz="1400" kern="100" dirty="0">
                  <a:solidFill>
                    <a:schemeClr val="bg1"/>
                  </a:solidFill>
                  <a:latin typeface="Cambria Math" panose="02040503050406030204" pitchFamily="18" charset="0"/>
                  <a:ea typeface="楷体-简" panose="02010600040101010101" pitchFamily="2" charset="-122"/>
                  <a:cs typeface="Times New Roman" panose="02020603050405020304" pitchFamily="18" charset="0"/>
                </a:endParaRPr>
              </a:p>
              <a:p>
                <a:pPr marL="494665" algn="just"/>
                <a:endParaRPr lang="en-US"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endParaRPr>
              </a:p>
              <a:p>
                <a:pPr marL="494665" algn="just"/>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由于</a:t>
                </a:r>
                <a14:m>
                  <m:oMath xmlns:m="http://schemas.openxmlformats.org/officeDocument/2006/math">
                    <m:r>
                      <a:rPr lang="en-US" altLang="zh-CN" sz="1400" kern="100">
                        <a:solidFill>
                          <a:srgbClr val="FF0000"/>
                        </a:solidFill>
                        <a:latin typeface="Cambria Math" panose="02040503050406030204" pitchFamily="18" charset="0"/>
                      </a:rPr>
                      <m:t>𝐺𝑖𝑛𝑖</m:t>
                    </m:r>
                    <m:r>
                      <a:rPr lang="en-US" altLang="zh-CN" sz="1400" kern="100">
                        <a:solidFill>
                          <a:srgbClr val="FF0000"/>
                        </a:solidFill>
                        <a:latin typeface="Cambria Math" panose="02040503050406030204" pitchFamily="18" charset="0"/>
                      </a:rPr>
                      <m:t>_</m:t>
                    </m:r>
                    <m:r>
                      <a:rPr lang="en-US" altLang="zh-CN" sz="1400" kern="100">
                        <a:solidFill>
                          <a:srgbClr val="FF0000"/>
                        </a:solidFill>
                        <a:latin typeface="Cambria Math" panose="02040503050406030204" pitchFamily="18" charset="0"/>
                      </a:rPr>
                      <m:t>𝑠𝑐𝑜𝑟𝑒</m:t>
                    </m:r>
                    <m:r>
                      <a:rPr lang="en-US" altLang="zh-CN" sz="1400" kern="100">
                        <a:solidFill>
                          <a:srgbClr val="FF0000"/>
                        </a:solidFill>
                        <a:latin typeface="Cambria Math" panose="02040503050406030204" pitchFamily="18" charset="0"/>
                      </a:rPr>
                      <m:t>("</m:t>
                    </m:r>
                    <m:r>
                      <a:rPr lang="zh-CN" altLang="zh-CN" sz="1400" kern="100">
                        <a:solidFill>
                          <a:srgbClr val="FF0000"/>
                        </a:solidFill>
                        <a:latin typeface="Cambria Math" panose="02040503050406030204" pitchFamily="18" charset="0"/>
                      </a:rPr>
                      <m:t>香气</m:t>
                    </m:r>
                    <m:r>
                      <a:rPr lang="en-US" altLang="zh-CN" sz="1400" kern="100">
                        <a:solidFill>
                          <a:srgbClr val="FF0000"/>
                        </a:solidFill>
                        <a:latin typeface="Cambria Math" panose="02040503050406030204" pitchFamily="18" charset="0"/>
                      </a:rPr>
                      <m:t>")&lt;</m:t>
                    </m:r>
                    <m:r>
                      <a:rPr lang="en-US" altLang="zh-CN" sz="1400" kern="100">
                        <a:solidFill>
                          <a:srgbClr val="FF0000"/>
                        </a:solidFill>
                        <a:latin typeface="Cambria Math" panose="02040503050406030204" pitchFamily="18" charset="0"/>
                      </a:rPr>
                      <m:t>𝐺𝑖𝑛𝑖</m:t>
                    </m:r>
                    <m:r>
                      <a:rPr lang="en-US" altLang="zh-CN" sz="1400" kern="100">
                        <a:solidFill>
                          <a:srgbClr val="FF0000"/>
                        </a:solidFill>
                        <a:latin typeface="Cambria Math" panose="02040503050406030204" pitchFamily="18" charset="0"/>
                      </a:rPr>
                      <m:t>_</m:t>
                    </m:r>
                    <m:r>
                      <a:rPr lang="en-US" altLang="zh-CN" sz="1400" kern="100">
                        <a:solidFill>
                          <a:srgbClr val="FF0000"/>
                        </a:solidFill>
                        <a:latin typeface="Cambria Math" panose="02040503050406030204" pitchFamily="18" charset="0"/>
                      </a:rPr>
                      <m:t>𝑠𝑐𝑜𝑟𝑒</m:t>
                    </m:r>
                    <m:r>
                      <a:rPr lang="en-US" altLang="zh-CN" sz="1400" kern="100">
                        <a:solidFill>
                          <a:srgbClr val="FF0000"/>
                        </a:solidFill>
                        <a:latin typeface="Cambria Math" panose="02040503050406030204" pitchFamily="18" charset="0"/>
                      </a:rPr>
                      <m:t>("</m:t>
                    </m:r>
                    <m:r>
                      <a:rPr lang="zh-CN" altLang="zh-CN" sz="1400" kern="100">
                        <a:solidFill>
                          <a:srgbClr val="FF0000"/>
                        </a:solidFill>
                        <a:latin typeface="Cambria Math" panose="02040503050406030204" pitchFamily="18" charset="0"/>
                      </a:rPr>
                      <m:t>颜色</m:t>
                    </m:r>
                    <m:r>
                      <a:rPr lang="en-US" altLang="zh-CN" sz="1400" kern="100">
                        <a:solidFill>
                          <a:srgbClr val="FF0000"/>
                        </a:solidFill>
                        <a:latin typeface="Cambria Math" panose="02040503050406030204" pitchFamily="18" charset="0"/>
                      </a:rPr>
                      <m:t>")</m:t>
                    </m:r>
                  </m:oMath>
                </a14:m>
                <a:r>
                  <a:rPr lang="zh-CN" altLang="zh-CN" sz="1400"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a:t>，所以按照“香气”特征进行分裂。</a:t>
                </a:r>
              </a:p>
            </p:txBody>
          </p:sp>
        </mc:Choice>
        <mc:Fallback>
          <p:sp>
            <p:nvSpPr>
              <p:cNvPr id="6" name="矩形 5">
                <a:extLst>
                  <a:ext uri="{FF2B5EF4-FFF2-40B4-BE49-F238E27FC236}">
                    <a16:creationId xmlns:a16="http://schemas.microsoft.com/office/drawing/2014/main" id="{6A9D7C07-A80F-AA4E-A78B-05D76C9D1D7B}"/>
                  </a:ext>
                </a:extLst>
              </p:cNvPr>
              <p:cNvSpPr>
                <a:spLocks noRot="1" noChangeAspect="1" noMove="1" noResize="1" noEditPoints="1" noAdjustHandles="1" noChangeArrowheads="1" noChangeShapeType="1" noTextEdit="1"/>
              </p:cNvSpPr>
              <p:nvPr/>
            </p:nvSpPr>
            <p:spPr>
              <a:xfrm>
                <a:off x="445975" y="2910510"/>
                <a:ext cx="11688875" cy="3318986"/>
              </a:xfrm>
              <a:prstGeom prst="rect">
                <a:avLst/>
              </a:prstGeom>
              <a:blipFill>
                <a:blip r:embed="rId5"/>
                <a:stretch>
                  <a:fillRect l="-109" b="-1141"/>
                </a:stretch>
              </a:blipFill>
            </p:spPr>
            <p:txBody>
              <a:bodyPr/>
              <a:lstStyle/>
              <a:p>
                <a:r>
                  <a:rPr lang="zh-CN" altLang="en-US">
                    <a:noFill/>
                  </a:rPr>
                  <a:t> </a:t>
                </a:r>
              </a:p>
            </p:txBody>
          </p:sp>
        </mc:Fallback>
      </mc:AlternateContent>
      <p:pic>
        <p:nvPicPr>
          <p:cNvPr id="2" name="音频 1">
            <a:hlinkClick r:id="" action="ppaction://media"/>
            <a:extLst>
              <a:ext uri="{FF2B5EF4-FFF2-40B4-BE49-F238E27FC236}">
                <a16:creationId xmlns:a16="http://schemas.microsoft.com/office/drawing/2014/main" id="{9966C586-416E-6F4B-B5A6-4FEDAD9ECC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4334175"/>
      </p:ext>
    </p:extLst>
  </p:cSld>
  <p:clrMapOvr>
    <a:masterClrMapping/>
  </p:clrMapOvr>
  <mc:AlternateContent xmlns:mc="http://schemas.openxmlformats.org/markup-compatibility/2006">
    <mc:Choice xmlns:p14="http://schemas.microsoft.com/office/powerpoint/2010/main" Requires="p14">
      <p:transition p14:dur="0" advTm="77468"/>
    </mc:Choice>
    <mc:Fallback>
      <p:transition advTm="77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46707" y="2041243"/>
            <a:ext cx="4856911" cy="646331"/>
          </a:xfrm>
          <a:prstGeom prst="rect">
            <a:avLst/>
          </a:prstGeom>
          <a:noFill/>
        </p:spPr>
        <p:txBody>
          <a:bodyPr wrap="square" rtlCol="0">
            <a:spAutoFit/>
          </a:bodyPr>
          <a:lstStyle/>
          <a:p>
            <a:pPr algn="ctr"/>
            <a:r>
              <a:rPr kumimoji="1" lang="en-US" altLang="zh-CN" sz="3600" b="1" dirty="0">
                <a:solidFill>
                  <a:srgbClr val="104E87"/>
                </a:solidFill>
              </a:rPr>
              <a:t>CHAPTER</a:t>
            </a:r>
            <a:r>
              <a:rPr kumimoji="1" lang="zh-CN" altLang="en-US" sz="3600" b="1" dirty="0">
                <a:solidFill>
                  <a:srgbClr val="104E87"/>
                </a:solidFill>
              </a:rPr>
              <a:t> </a:t>
            </a:r>
            <a:r>
              <a:rPr kumimoji="1" lang="en-US" altLang="zh-CN" sz="3600" b="1" dirty="0">
                <a:solidFill>
                  <a:srgbClr val="104E87"/>
                </a:solidFill>
              </a:rPr>
              <a:t>SIX</a:t>
            </a:r>
            <a:endParaRPr kumimoji="1" lang="zh-CN" altLang="en-US" sz="3600" b="1" dirty="0">
              <a:solidFill>
                <a:srgbClr val="104E87"/>
              </a:solidFill>
            </a:endParaRPr>
          </a:p>
        </p:txBody>
      </p:sp>
      <p:sp>
        <p:nvSpPr>
          <p:cNvPr id="4" name="文本框 3"/>
          <p:cNvSpPr txBox="1"/>
          <p:nvPr/>
        </p:nvSpPr>
        <p:spPr>
          <a:xfrm>
            <a:off x="300597" y="2895646"/>
            <a:ext cx="8349130" cy="923201"/>
          </a:xfrm>
          <a:prstGeom prst="rect">
            <a:avLst/>
          </a:prstGeom>
          <a:noFill/>
        </p:spPr>
        <p:txBody>
          <a:bodyPr wrap="square" rtlCol="0">
            <a:spAutoFit/>
          </a:bodyPr>
          <a:lstStyle/>
          <a:p>
            <a:pPr algn="ctr">
              <a:lnSpc>
                <a:spcPct val="90000"/>
              </a:lnSpc>
            </a:pPr>
            <a:r>
              <a:rPr kumimoji="1" lang="zh-CN" altLang="en-US" sz="5999" spc="600" dirty="0">
                <a:solidFill>
                  <a:srgbClr val="104E87"/>
                </a:solidFill>
                <a:latin typeface="+mj-ea"/>
                <a:ea typeface="+mj-ea"/>
              </a:rPr>
              <a:t>第六章 集成学习</a:t>
            </a:r>
          </a:p>
        </p:txBody>
      </p:sp>
      <p:sp>
        <p:nvSpPr>
          <p:cNvPr id="5" name="文本框 4"/>
          <p:cNvSpPr txBox="1"/>
          <p:nvPr/>
        </p:nvSpPr>
        <p:spPr>
          <a:xfrm>
            <a:off x="1962652" y="3818847"/>
            <a:ext cx="5025019" cy="553998"/>
          </a:xfrm>
          <a:prstGeom prst="rect">
            <a:avLst/>
          </a:prstGeom>
          <a:noFill/>
        </p:spPr>
        <p:txBody>
          <a:bodyPr wrap="square" rtlCol="0">
            <a:spAutoFit/>
          </a:bodyPr>
          <a:lstStyle/>
          <a:p>
            <a:pPr algn="ctr"/>
            <a:r>
              <a:rPr kumimoji="1" lang="en-US" altLang="zh-Hans" sz="3000" dirty="0">
                <a:solidFill>
                  <a:srgbClr val="104E87"/>
                </a:solidFill>
              </a:rPr>
              <a:t>Section</a:t>
            </a:r>
            <a:r>
              <a:rPr kumimoji="1" lang="zh-CN" altLang="en-US" sz="3000" dirty="0">
                <a:solidFill>
                  <a:srgbClr val="104E87"/>
                </a:solidFill>
              </a:rPr>
              <a:t> </a:t>
            </a:r>
            <a:r>
              <a:rPr kumimoji="1" lang="en-US" altLang="zh-CN" sz="3000" dirty="0">
                <a:solidFill>
                  <a:srgbClr val="104E87"/>
                </a:solidFill>
              </a:rPr>
              <a:t>6,</a:t>
            </a:r>
            <a:r>
              <a:rPr kumimoji="1" lang="zh-CN" altLang="en-US" sz="3000" dirty="0">
                <a:solidFill>
                  <a:srgbClr val="104E87"/>
                </a:solidFill>
              </a:rPr>
              <a:t> </a:t>
            </a:r>
            <a:r>
              <a:rPr kumimoji="1" lang="en-US" altLang="zh-CN" sz="3000" dirty="0">
                <a:solidFill>
                  <a:srgbClr val="104E87"/>
                </a:solidFill>
              </a:rPr>
              <a:t>Ensemble</a:t>
            </a:r>
            <a:r>
              <a:rPr kumimoji="1" lang="zh-CN" altLang="en-US" sz="3000" dirty="0">
                <a:solidFill>
                  <a:srgbClr val="104E87"/>
                </a:solidFill>
              </a:rPr>
              <a:t> </a:t>
            </a:r>
            <a:r>
              <a:rPr kumimoji="1" lang="en-US" altLang="zh-CN" sz="3000" dirty="0">
                <a:solidFill>
                  <a:srgbClr val="104E87"/>
                </a:solidFill>
              </a:rPr>
              <a:t>Learning</a:t>
            </a:r>
            <a:r>
              <a:rPr kumimoji="1" lang="zh-CN" altLang="en-US" sz="3000" dirty="0">
                <a:solidFill>
                  <a:srgbClr val="104E87"/>
                </a:solidFill>
              </a:rPr>
              <a:t> </a:t>
            </a:r>
            <a:endParaRPr kumimoji="1" lang="en-US" altLang="zh-Hans" sz="3000" dirty="0">
              <a:solidFill>
                <a:srgbClr val="104E87"/>
              </a:solidFill>
            </a:endParaRPr>
          </a:p>
        </p:txBody>
      </p:sp>
      <p:pic>
        <p:nvPicPr>
          <p:cNvPr id="2" name="音频 1">
            <a:hlinkClick r:id="" action="ppaction://media"/>
            <a:extLst>
              <a:ext uri="{FF2B5EF4-FFF2-40B4-BE49-F238E27FC236}">
                <a16:creationId xmlns:a16="http://schemas.microsoft.com/office/drawing/2014/main" id="{7AABFD22-7AE3-A945-8DB5-8324C8330F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6161612"/>
      </p:ext>
    </p:extLst>
  </p:cSld>
  <p:clrMapOvr>
    <a:masterClrMapping/>
  </p:clrMapOvr>
  <mc:AlternateContent xmlns:mc="http://schemas.openxmlformats.org/markup-compatibility/2006">
    <mc:Choice xmlns:p14="http://schemas.microsoft.com/office/powerpoint/2010/main" Requires="p14">
      <p:transition p14:dur="0" advTm="4774"/>
    </mc:Choice>
    <mc:Fallback>
      <p:transition advTm="4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16" presetClass="entr" presetSubtype="37"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
                </p:tgtEl>
              </p:cMediaNode>
            </p:audio>
          </p:childTnLst>
        </p:cTn>
      </p:par>
    </p:tnLst>
    <p:bldLst>
      <p:bldP spid="3" grpId="0"/>
      <p:bldP spid="4"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第六章 集成学习</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11428464" cy="1312603"/>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如果将多项式看</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作</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一个集成学习系统，其个体学习器是（</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幂</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多项式</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）函数，个体学习器的参数是（</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多项式系数及常数项</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126900" lvl="1" fontAlgn="base">
              <a:lnSpc>
                <a:spcPct val="13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a:t>
            </a:r>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：个体学习器可以是单项式（幂函数）也可以是多项式，只要组合在一起能够表达为多项式即可。</a:t>
            </a:r>
            <a:endParaRPr lang="en-US" altLang="zh-CN" sz="18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填空题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2D32C1BF-A4B9-EC41-B4B9-BC31410B2F00}"/>
              </a:ext>
            </a:extLst>
          </p:cNvPr>
          <p:cNvGrpSpPr/>
          <p:nvPr/>
        </p:nvGrpSpPr>
        <p:grpSpPr>
          <a:xfrm>
            <a:off x="337175" y="3903365"/>
            <a:ext cx="3772576" cy="552139"/>
            <a:chOff x="337175" y="1658838"/>
            <a:chExt cx="3772576" cy="552139"/>
          </a:xfrm>
        </p:grpSpPr>
        <p:sp>
          <p:nvSpPr>
            <p:cNvPr id="12" name="文本框 11">
              <a:extLst>
                <a:ext uri="{FF2B5EF4-FFF2-40B4-BE49-F238E27FC236}">
                  <a16:creationId xmlns:a16="http://schemas.microsoft.com/office/drawing/2014/main" id="{FCBE3E31-A2D0-8348-A19A-1C2B48D033BB}"/>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判断题</a:t>
              </a:r>
            </a:p>
          </p:txBody>
        </p:sp>
        <p:sp>
          <p:nvSpPr>
            <p:cNvPr id="13" name="等腰三角形 54">
              <a:extLst>
                <a:ext uri="{FF2B5EF4-FFF2-40B4-BE49-F238E27FC236}">
                  <a16:creationId xmlns:a16="http://schemas.microsoft.com/office/drawing/2014/main" id="{5D12FCCC-711E-4B4F-AEAC-DC6D64369766}"/>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1E110A99-4F57-284C-B89B-B90749491E2F}"/>
                  </a:ext>
                </a:extLst>
              </p:cNvPr>
              <p:cNvSpPr txBox="1"/>
              <p:nvPr/>
            </p:nvSpPr>
            <p:spPr>
              <a:xfrm>
                <a:off x="198386" y="4462725"/>
                <a:ext cx="10939514" cy="1738361"/>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Adaboost</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算法中，被个体学习器</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h</m:t>
                        </m:r>
                      </m:e>
                      <m:sub>
                        <m:r>
                          <a:rPr lang="en-US" altLang="zh-CN" sz="2000" b="0" i="0" smtClean="0">
                            <a:solidFill>
                              <a:schemeClr val="bg1"/>
                            </a:solidFill>
                            <a:latin typeface="Cambria Math" panose="02040503050406030204" pitchFamily="18" charset="0"/>
                            <a:ea typeface="思源黑体 CN Normal" panose="020B0400000000000000" pitchFamily="34" charset="-122"/>
                            <a:cs typeface="Times New Roman" panose="02020603050405020304" pitchFamily="18" charset="0"/>
                          </a:rPr>
                          <m:t>1</m:t>
                        </m:r>
                      </m:sub>
                    </m:sSub>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错误分类的样本的权重在</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h</m:t>
                        </m:r>
                      </m:e>
                      <m:sub>
                        <m:r>
                          <a:rPr lang="en-US" altLang="zh-CN" sz="2000" b="0" i="0" smtClean="0">
                            <a:solidFill>
                              <a:schemeClr val="bg1"/>
                            </a:solidFill>
                            <a:latin typeface="Cambria Math" panose="02040503050406030204" pitchFamily="18" charset="0"/>
                            <a:ea typeface="思源黑体 CN Normal" panose="020B0400000000000000" pitchFamily="34" charset="-122"/>
                            <a:cs typeface="Times New Roman" panose="02020603050405020304" pitchFamily="18" charset="0"/>
                          </a:rPr>
                          <m:t>2</m:t>
                        </m:r>
                      </m:sub>
                    </m:sSub>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的学习中</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一定</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会增加。 </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spcBef>
                    <a:spcPts val="500"/>
                  </a:spcBef>
                  <a:spcAft>
                    <a:spcPct val="0"/>
                  </a:spcAft>
                  <a:buClr>
                    <a:srgbClr val="0070C0"/>
                  </a:buClr>
                  <a:buSzPct val="90000"/>
                  <a:buFont typeface="Arial" panose="020B0604020202020204" pitchFamily="34" charset="0"/>
                  <a:buChar char="•"/>
                </a:pPr>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解析：样本</a:t>
                </a:r>
                <a14:m>
                  <m:oMath xmlns:m="http://schemas.openxmlformats.org/officeDocument/2006/math">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𝑥</m:t>
                        </m:r>
                      </m:e>
                      <m:sub>
                        <m:r>
                          <a:rPr lang="en-US" altLang="zh-CN" sz="1800" i="1">
                            <a:solidFill>
                              <a:srgbClr val="FF0000"/>
                            </a:solidFill>
                            <a:latin typeface="Cambria Math" panose="02040503050406030204" pitchFamily="18" charset="0"/>
                          </a:rPr>
                          <m:t>𝑖</m:t>
                        </m:r>
                      </m:sub>
                    </m:sSub>
                  </m:oMath>
                </a14:m>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在</a:t>
                </a:r>
                <a14:m>
                  <m:oMath xmlns:m="http://schemas.openxmlformats.org/officeDocument/2006/math">
                    <m:sSub>
                      <m:sSubPr>
                        <m:ctrlPr>
                          <a:rPr lang="zh-CN" altLang="zh-CN" sz="1800" i="1">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180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h</m:t>
                        </m:r>
                      </m:e>
                      <m:sub>
                        <m:r>
                          <a:rPr lang="en-US" altLang="zh-CN" sz="180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1</m:t>
                        </m:r>
                      </m:sub>
                    </m:sSub>
                  </m:oMath>
                </a14:m>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中的权重为</a:t>
                </a:r>
                <a14:m>
                  <m:oMath xmlns:m="http://schemas.openxmlformats.org/officeDocument/2006/math">
                    <m:sSub>
                      <m:sSubPr>
                        <m:ctrlPr>
                          <a:rPr lang="zh-CN"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𝜔</m:t>
                        </m:r>
                      </m:e>
                      <m:sub>
                        <m:r>
                          <a:rPr lang="en-US" altLang="zh-CN" sz="1800">
                            <a:solidFill>
                              <a:srgbClr val="FF0000"/>
                            </a:solidFill>
                            <a:latin typeface="Cambria Math" panose="02040503050406030204" pitchFamily="18" charset="0"/>
                          </a:rPr>
                          <m:t>1</m:t>
                        </m:r>
                        <m:r>
                          <a:rPr lang="en-US" altLang="zh-CN" sz="1800" i="1">
                            <a:solidFill>
                              <a:srgbClr val="FF0000"/>
                            </a:solidFill>
                            <a:latin typeface="Cambria Math" panose="02040503050406030204" pitchFamily="18" charset="0"/>
                          </a:rPr>
                          <m:t>𝑖</m:t>
                        </m:r>
                      </m:sub>
                    </m:sSub>
                    <m:r>
                      <a:rPr lang="en-US" altLang="zh-CN" sz="1800" b="0" i="1" smtClean="0">
                        <a:solidFill>
                          <a:srgbClr val="FF0000"/>
                        </a:solidFill>
                        <a:latin typeface="Cambria Math" panose="02040503050406030204" pitchFamily="18" charset="0"/>
                      </a:rPr>
                      <m:t>=</m:t>
                    </m:r>
                    <m:f>
                      <m:fPr>
                        <m:ctrlPr>
                          <a:rPr lang="en-US" altLang="zh-CN" sz="18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fPr>
                      <m:num>
                        <m:r>
                          <a:rPr lang="en-US" altLang="zh-CN" sz="18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1</m:t>
                        </m:r>
                      </m:num>
                      <m:den>
                        <m:r>
                          <a:rPr lang="en-US" altLang="zh-CN" sz="18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𝑁</m:t>
                        </m:r>
                      </m:den>
                    </m:f>
                  </m:oMath>
                </a14:m>
                <a:r>
                  <a:rPr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由于学习器为弱分类算法，误差</a:t>
                </a:r>
                <a14:m>
                  <m:oMath xmlns:m="http://schemas.openxmlformats.org/officeDocument/2006/math">
                    <m:sSub>
                      <m:sSubPr>
                        <m:ctrlPr>
                          <a:rPr lang="en-US" altLang="zh-CN" sz="18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sz="18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𝜖</m:t>
                        </m:r>
                      </m:e>
                      <m:sub>
                        <m:r>
                          <a:rPr lang="en-US" altLang="zh-CN" sz="18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1</m:t>
                        </m:r>
                      </m:sub>
                    </m:sSub>
                    <m:r>
                      <a:rPr lang="en-US" altLang="zh-CN" sz="18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&lt;0.5</m:t>
                    </m:r>
                  </m:oMath>
                </a14:m>
                <a:r>
                  <a:rPr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因此</a:t>
                </a:r>
                <a14:m>
                  <m:oMath xmlns:m="http://schemas.openxmlformats.org/officeDocument/2006/math">
                    <m:sSub>
                      <m:sSubPr>
                        <m:ctrlPr>
                          <a:rPr lang="zh-CN" altLang="zh-CN" sz="1800" i="1" smtClean="0">
                            <a:solidFill>
                              <a:srgbClr val="FF0000"/>
                            </a:solidFill>
                          </a:rPr>
                        </m:ctrlPr>
                      </m:sSubPr>
                      <m:e>
                        <m:r>
                          <a:rPr lang="en-US" altLang="zh-CN" sz="1800" i="1">
                            <a:solidFill>
                              <a:srgbClr val="FF0000"/>
                            </a:solidFill>
                          </a:rPr>
                          <m:t>𝛼</m:t>
                        </m:r>
                      </m:e>
                      <m:sub>
                        <m:r>
                          <a:rPr lang="en-US" altLang="zh-CN" sz="1800">
                            <a:solidFill>
                              <a:srgbClr val="FF0000"/>
                            </a:solidFill>
                          </a:rPr>
                          <m:t>1</m:t>
                        </m:r>
                      </m:sub>
                    </m:sSub>
                    <m:r>
                      <a:rPr lang="en-US" altLang="zh-CN" sz="1800" b="0" i="1" smtClean="0">
                        <a:solidFill>
                          <a:srgbClr val="FF0000"/>
                        </a:solidFill>
                        <a:latin typeface="Cambria Math" panose="02040503050406030204" pitchFamily="18" charset="0"/>
                      </a:rPr>
                      <m:t>&gt;0</m:t>
                    </m:r>
                  </m:oMath>
                </a14:m>
                <a:r>
                  <a:rPr lang="en-US" altLang="zh-CN" sz="1800" dirty="0">
                    <a:solidFill>
                      <a:srgbClr val="FF0000"/>
                    </a:solidFill>
                    <a:effectLst/>
                  </a:rPr>
                  <a:t>,</a:t>
                </a:r>
                <a:r>
                  <a:rPr lang="zh-CN" altLang="en-US" sz="1800" dirty="0">
                    <a:solidFill>
                      <a:srgbClr val="FF0000"/>
                    </a:solidFill>
                    <a:effectLst/>
                  </a:rPr>
                  <a:t> 对于错分样本</a:t>
                </a:r>
                <a14:m>
                  <m:oMath xmlns:m="http://schemas.openxmlformats.org/officeDocument/2006/math">
                    <m:sSub>
                      <m:sSubPr>
                        <m:ctrlPr>
                          <a:rPr lang="en-US" altLang="zh-CN" sz="1800" b="0" i="1" smtClean="0">
                            <a:solidFill>
                              <a:srgbClr val="FF0000"/>
                            </a:solidFill>
                            <a:effectLst/>
                            <a:latin typeface="Cambria Math" panose="02040503050406030204" pitchFamily="18" charset="0"/>
                          </a:rPr>
                        </m:ctrlPr>
                      </m:sSubPr>
                      <m:e>
                        <m:r>
                          <a:rPr lang="en-US" altLang="zh-CN" sz="1800" b="0" i="1" smtClean="0">
                            <a:solidFill>
                              <a:srgbClr val="FF0000"/>
                            </a:solidFill>
                            <a:effectLst/>
                            <a:latin typeface="Cambria Math" panose="02040503050406030204" pitchFamily="18" charset="0"/>
                          </a:rPr>
                          <m:t>𝑥</m:t>
                        </m:r>
                      </m:e>
                      <m:sub>
                        <m:r>
                          <a:rPr lang="en-US" altLang="zh-CN" sz="1800" b="0" i="1" smtClean="0">
                            <a:solidFill>
                              <a:srgbClr val="FF0000"/>
                            </a:solidFill>
                            <a:effectLst/>
                            <a:latin typeface="Cambria Math" panose="02040503050406030204" pitchFamily="18" charset="0"/>
                          </a:rPr>
                          <m:t>𝑖</m:t>
                        </m:r>
                      </m:sub>
                    </m:sSub>
                  </m:oMath>
                </a14:m>
                <a:r>
                  <a:rPr lang="en-US" altLang="zh-CN" sz="1800" dirty="0">
                    <a:solidFill>
                      <a:srgbClr val="FF0000"/>
                    </a:solidFill>
                    <a:effectLst/>
                  </a:rPr>
                  <a:t>,</a:t>
                </a:r>
                <a:r>
                  <a:rPr lang="zh-CN" altLang="en-US" sz="1800" dirty="0">
                    <a:solidFill>
                      <a:srgbClr val="FF0000"/>
                    </a:solidFill>
                    <a:effectLst/>
                  </a:rPr>
                  <a:t> </a:t>
                </a:r>
                <a14:m>
                  <m:oMath xmlns:m="http://schemas.openxmlformats.org/officeDocument/2006/math">
                    <m:sSub>
                      <m:sSubPr>
                        <m:ctrlPr>
                          <a:rPr lang="zh-CN" altLang="zh-CN" sz="1800" i="1">
                            <a:solidFill>
                              <a:srgbClr val="FF0000"/>
                            </a:solidFill>
                          </a:rPr>
                        </m:ctrlPr>
                      </m:sSubPr>
                      <m:e>
                        <m:r>
                          <a:rPr lang="en-US" altLang="zh-CN" sz="1800" i="1">
                            <a:solidFill>
                              <a:srgbClr val="FF0000"/>
                            </a:solidFill>
                          </a:rPr>
                          <m:t>𝜔</m:t>
                        </m:r>
                      </m:e>
                      <m:sub>
                        <m:r>
                          <a:rPr lang="en-US" altLang="zh-CN" sz="1800">
                            <a:solidFill>
                              <a:srgbClr val="FF0000"/>
                            </a:solidFill>
                          </a:rPr>
                          <m:t>2,</m:t>
                        </m:r>
                        <m:r>
                          <a:rPr lang="en-US" altLang="zh-CN" sz="1800" i="1">
                            <a:solidFill>
                              <a:srgbClr val="FF0000"/>
                            </a:solidFill>
                          </a:rPr>
                          <m:t>𝑖</m:t>
                        </m:r>
                      </m:sub>
                    </m:sSub>
                    <m:r>
                      <a:rPr lang="en-US" altLang="zh-CN" sz="1800">
                        <a:solidFill>
                          <a:srgbClr val="FF0000"/>
                        </a:solidFill>
                      </a:rPr>
                      <m:t>=</m:t>
                    </m:r>
                    <m:f>
                      <m:fPr>
                        <m:ctrlPr>
                          <a:rPr lang="zh-CN" altLang="zh-CN" sz="1800" i="1">
                            <a:solidFill>
                              <a:srgbClr val="FF0000"/>
                            </a:solidFill>
                          </a:rPr>
                        </m:ctrlPr>
                      </m:fPr>
                      <m:num>
                        <m:sSub>
                          <m:sSubPr>
                            <m:ctrlPr>
                              <a:rPr lang="zh-CN" altLang="zh-CN" sz="1800" i="1">
                                <a:solidFill>
                                  <a:srgbClr val="FF0000"/>
                                </a:solidFill>
                              </a:rPr>
                            </m:ctrlPr>
                          </m:sSubPr>
                          <m:e>
                            <m:r>
                              <a:rPr lang="en-US" altLang="zh-CN" sz="1800" i="1">
                                <a:solidFill>
                                  <a:srgbClr val="FF0000"/>
                                </a:solidFill>
                              </a:rPr>
                              <m:t>𝜔</m:t>
                            </m:r>
                          </m:e>
                          <m:sub>
                            <m:r>
                              <a:rPr lang="en-US" altLang="zh-CN" sz="1800">
                                <a:solidFill>
                                  <a:srgbClr val="FF0000"/>
                                </a:solidFill>
                              </a:rPr>
                              <m:t>1</m:t>
                            </m:r>
                            <m:r>
                              <a:rPr lang="en-US" altLang="zh-CN" sz="1800" i="1">
                                <a:solidFill>
                                  <a:srgbClr val="FF0000"/>
                                </a:solidFill>
                              </a:rPr>
                              <m:t>𝑖</m:t>
                            </m:r>
                          </m:sub>
                        </m:sSub>
                      </m:num>
                      <m:den>
                        <m:sSub>
                          <m:sSubPr>
                            <m:ctrlPr>
                              <a:rPr lang="zh-CN" altLang="zh-CN" sz="1800" i="1">
                                <a:solidFill>
                                  <a:srgbClr val="FF0000"/>
                                </a:solidFill>
                              </a:rPr>
                            </m:ctrlPr>
                          </m:sSubPr>
                          <m:e>
                            <m:r>
                              <a:rPr lang="en-US" altLang="zh-CN" sz="1800" i="1">
                                <a:solidFill>
                                  <a:srgbClr val="FF0000"/>
                                </a:solidFill>
                              </a:rPr>
                              <m:t>𝑍</m:t>
                            </m:r>
                          </m:e>
                          <m:sub>
                            <m:r>
                              <a:rPr lang="en-US" altLang="zh-CN" sz="1800">
                                <a:solidFill>
                                  <a:srgbClr val="FF0000"/>
                                </a:solidFill>
                              </a:rPr>
                              <m:t>1</m:t>
                            </m:r>
                          </m:sub>
                        </m:sSub>
                      </m:den>
                    </m:f>
                    <m:sSup>
                      <m:sSupPr>
                        <m:ctrlPr>
                          <a:rPr lang="zh-CN" altLang="zh-CN" sz="1800" i="1">
                            <a:solidFill>
                              <a:srgbClr val="FF0000"/>
                            </a:solidFill>
                          </a:rPr>
                        </m:ctrlPr>
                      </m:sSupPr>
                      <m:e>
                        <m:r>
                          <a:rPr lang="en-US" altLang="zh-CN" sz="1800" i="1">
                            <a:solidFill>
                              <a:srgbClr val="FF0000"/>
                            </a:solidFill>
                          </a:rPr>
                          <m:t>𝑒</m:t>
                        </m:r>
                      </m:e>
                      <m:sup>
                        <m:r>
                          <a:rPr lang="en-US" altLang="zh-CN" sz="1800" i="1">
                            <a:solidFill>
                              <a:srgbClr val="FF0000"/>
                            </a:solidFill>
                          </a:rPr>
                          <m:t>−</m:t>
                        </m:r>
                        <m:sSub>
                          <m:sSubPr>
                            <m:ctrlPr>
                              <a:rPr lang="zh-CN" altLang="zh-CN" sz="1800" i="1">
                                <a:solidFill>
                                  <a:srgbClr val="FF0000"/>
                                </a:solidFill>
                              </a:rPr>
                            </m:ctrlPr>
                          </m:sSubPr>
                          <m:e>
                            <m:r>
                              <a:rPr lang="en-US" altLang="zh-CN" sz="1800" i="1">
                                <a:solidFill>
                                  <a:srgbClr val="FF0000"/>
                                </a:solidFill>
                              </a:rPr>
                              <m:t>𝛼</m:t>
                            </m:r>
                          </m:e>
                          <m:sub>
                            <m:r>
                              <a:rPr lang="en-US" altLang="zh-CN" sz="1800">
                                <a:solidFill>
                                  <a:srgbClr val="FF0000"/>
                                </a:solidFill>
                              </a:rPr>
                              <m:t>1</m:t>
                            </m:r>
                          </m:sub>
                        </m:sSub>
                        <m:r>
                          <a:rPr lang="en-US" altLang="zh-CN" sz="1800" i="1">
                            <a:solidFill>
                              <a:srgbClr val="FF0000"/>
                            </a:solidFill>
                          </a:rPr>
                          <m:t>𝑓</m:t>
                        </m:r>
                        <m:r>
                          <a:rPr lang="en-US" altLang="zh-CN" sz="1800">
                            <a:solidFill>
                              <a:srgbClr val="FF0000"/>
                            </a:solidFill>
                          </a:rPr>
                          <m:t>(</m:t>
                        </m:r>
                        <m:r>
                          <a:rPr lang="en-US" altLang="zh-CN" sz="1800" b="1" i="1">
                            <a:solidFill>
                              <a:srgbClr val="FF0000"/>
                            </a:solidFill>
                          </a:rPr>
                          <m:t>𝒙</m:t>
                        </m:r>
                        <m:r>
                          <a:rPr lang="en-US" altLang="zh-CN" sz="1800">
                            <a:solidFill>
                              <a:srgbClr val="FF0000"/>
                            </a:solidFill>
                          </a:rPr>
                          <m:t>)</m:t>
                        </m:r>
                        <m:sSub>
                          <m:sSubPr>
                            <m:ctrlPr>
                              <a:rPr lang="zh-CN" altLang="zh-CN" sz="1800" i="1">
                                <a:solidFill>
                                  <a:srgbClr val="FF0000"/>
                                </a:solidFill>
                              </a:rPr>
                            </m:ctrlPr>
                          </m:sSubPr>
                          <m:e>
                            <m:r>
                              <a:rPr lang="en-US" altLang="zh-CN" sz="1800" i="1">
                                <a:solidFill>
                                  <a:srgbClr val="FF0000"/>
                                </a:solidFill>
                              </a:rPr>
                              <m:t>h</m:t>
                            </m:r>
                          </m:e>
                          <m:sub>
                            <m:r>
                              <a:rPr lang="en-US" altLang="zh-CN" sz="1800">
                                <a:solidFill>
                                  <a:srgbClr val="FF0000"/>
                                </a:solidFill>
                              </a:rPr>
                              <m:t>1</m:t>
                            </m:r>
                          </m:sub>
                        </m:sSub>
                        <m:r>
                          <a:rPr lang="en-US" altLang="zh-CN" sz="1800">
                            <a:solidFill>
                              <a:srgbClr val="FF0000"/>
                            </a:solidFill>
                          </a:rPr>
                          <m:t>(</m:t>
                        </m:r>
                        <m:r>
                          <a:rPr lang="en-US" altLang="zh-CN" sz="1800" b="1" i="1">
                            <a:solidFill>
                              <a:srgbClr val="FF0000"/>
                            </a:solidFill>
                          </a:rPr>
                          <m:t>𝒙</m:t>
                        </m:r>
                        <m:r>
                          <a:rPr lang="en-US" altLang="zh-CN" sz="1800">
                            <a:solidFill>
                              <a:srgbClr val="FF0000"/>
                            </a:solidFill>
                          </a:rPr>
                          <m:t>)</m:t>
                        </m:r>
                      </m:sup>
                    </m:sSup>
                  </m:oMath>
                </a14:m>
                <a:r>
                  <a:rPr lang="zh-CN" altLang="zh-CN" sz="1800" dirty="0">
                    <a:solidFill>
                      <a:srgbClr val="FF0000"/>
                    </a:solidFill>
                    <a:effectLst/>
                  </a:rPr>
                  <a:t> </a:t>
                </a:r>
                <a:r>
                  <a:rPr lang="zh-CN" altLang="en-US" sz="1800" dirty="0">
                    <a:solidFill>
                      <a:srgbClr val="FF0000"/>
                    </a:solidFill>
                  </a:rPr>
                  <a:t>，</a:t>
                </a:r>
                <a:r>
                  <a:rPr lang="zh-CN" altLang="en-US" sz="1800" dirty="0">
                    <a:solidFill>
                      <a:srgbClr val="FF0000"/>
                    </a:solidFill>
                    <a:effectLst/>
                  </a:rPr>
                  <a:t>显然错分样本的相对权重增加了，因此样本权重在归一化后必然大于平均值</a:t>
                </a:r>
                <a14:m>
                  <m:oMath xmlns:m="http://schemas.openxmlformats.org/officeDocument/2006/math">
                    <m:f>
                      <m:fPr>
                        <m:ctrlPr>
                          <a:rPr lang="en-US" altLang="zh-CN" sz="1800" i="1">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ctrlPr>
                      </m:fPr>
                      <m:num>
                        <m:r>
                          <a:rPr lang="en-US" altLang="zh-CN" sz="1800" i="1">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1</m:t>
                        </m:r>
                      </m:num>
                      <m:den>
                        <m:r>
                          <a:rPr lang="en-US" altLang="zh-CN" sz="1800" i="1">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𝑁</m:t>
                        </m:r>
                      </m:den>
                    </m:f>
                  </m:oMath>
                </a14:m>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14" name="文本框 13">
                <a:extLst>
                  <a:ext uri="{FF2B5EF4-FFF2-40B4-BE49-F238E27FC236}">
                    <a16:creationId xmlns:a16="http://schemas.microsoft.com/office/drawing/2014/main" id="{1E110A99-4F57-284C-B89B-B90749491E2F}"/>
                  </a:ext>
                </a:extLst>
              </p:cNvPr>
              <p:cNvSpPr txBox="1">
                <a:spLocks noRot="1" noChangeAspect="1" noMove="1" noResize="1" noEditPoints="1" noAdjustHandles="1" noChangeArrowheads="1" noChangeShapeType="1" noTextEdit="1"/>
              </p:cNvSpPr>
              <p:nvPr/>
            </p:nvSpPr>
            <p:spPr>
              <a:xfrm>
                <a:off x="198386" y="4462725"/>
                <a:ext cx="10939514" cy="1738361"/>
              </a:xfrm>
              <a:prstGeom prst="rect">
                <a:avLst/>
              </a:prstGeom>
              <a:blipFill>
                <a:blip r:embed="rId5"/>
                <a:stretch>
                  <a:fillRect t="-725" r="-464"/>
                </a:stretch>
              </a:blipFill>
            </p:spPr>
            <p:txBody>
              <a:bodyPr/>
              <a:lstStyle/>
              <a:p>
                <a:r>
                  <a:rPr lang="zh-CN" altLang="en-US">
                    <a:noFill/>
                  </a:rPr>
                  <a:t> </a:t>
                </a:r>
              </a:p>
            </p:txBody>
          </p:sp>
        </mc:Fallback>
      </mc:AlternateContent>
      <p:pic>
        <p:nvPicPr>
          <p:cNvPr id="2" name="音频 1">
            <a:hlinkClick r:id="" action="ppaction://media"/>
            <a:extLst>
              <a:ext uri="{FF2B5EF4-FFF2-40B4-BE49-F238E27FC236}">
                <a16:creationId xmlns:a16="http://schemas.microsoft.com/office/drawing/2014/main" id="{F1A38302-ECAA-EB43-B5AF-0F2DAD2801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45940813"/>
      </p:ext>
    </p:extLst>
  </p:cSld>
  <p:clrMapOvr>
    <a:masterClrMapping/>
  </p:clrMapOvr>
  <mc:AlternateContent xmlns:mc="http://schemas.openxmlformats.org/markup-compatibility/2006">
    <mc:Choice xmlns:p14="http://schemas.microsoft.com/office/powerpoint/2010/main" Requires="p14">
      <p:transition p14:dur="0" advTm="109953"/>
    </mc:Choice>
    <mc:Fallback>
      <p:transition advTm="109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第六章 集成学习</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11682464" cy="1776833"/>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设样本集为</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𝑋</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1,3,5,7</m:t>
                        </m:r>
                      </m:e>
                    </m:d>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𝑌</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+1,−1,−1,+1</m:t>
                        </m:r>
                      </m:e>
                    </m:d>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，权重为</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𝒟</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𝑡</m:t>
                        </m:r>
                      </m:sub>
                    </m:s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={0.1,0.5,0.2,0.2}</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，个体分类器函数形式为</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h</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𝑡</m:t>
                        </m:r>
                      </m:sub>
                    </m:sSub>
                    <m:d>
                      <m:d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𝑥</m:t>
                        </m:r>
                      </m:e>
                    </m:d>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m:rPr>
                        <m:sty m:val="p"/>
                      </m:rP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sign</m:t>
                    </m:r>
                    <m:d>
                      <m:d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𝑥</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𝑣</m:t>
                        </m:r>
                      </m:e>
                    </m:d>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。则当前</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𝑣</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的最优取值为：</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解析：当</a:t>
                </a:r>
                <a14:m>
                  <m:oMath xmlns:m="http://schemas.openxmlformats.org/officeDocument/2006/math">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𝑣</m:t>
                    </m:r>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=6</m:t>
                    </m:r>
                  </m:oMath>
                </a14:m>
                <a:r>
                  <a:rPr lang="zh-CN" altLang="en-US"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时，只有第一个样本</a:t>
                </a:r>
                <a14:m>
                  <m:oMath xmlns:m="http://schemas.openxmlformats.org/officeDocument/2006/math">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𝑥</m:t>
                    </m:r>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=1,</m:t>
                    </m:r>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𝑦</m:t>
                    </m:r>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=+1</m:t>
                    </m:r>
                  </m:oMath>
                </a14:m>
                <a:r>
                  <a:rPr lang="zh-CN" altLang="en-US"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被错分，加权误差</a:t>
                </a:r>
                <a14:m>
                  <m:oMath xmlns:m="http://schemas.openxmlformats.org/officeDocument/2006/math">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𝜖</m:t>
                    </m:r>
                    <m:r>
                      <a:rPr lang="en-US" altLang="zh-CN" sz="2000" b="0" i="1"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=0.1</m:t>
                    </m:r>
                  </m:oMath>
                </a14:m>
                <a:endParaRPr lang="en-US" altLang="zh-CN"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11682464" cy="1776833"/>
              </a:xfrm>
              <a:prstGeom prst="rect">
                <a:avLst/>
              </a:prstGeom>
              <a:blipFill>
                <a:blip r:embed="rId6"/>
                <a:stretch>
                  <a:fillRect t="-709" b="-4255"/>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选择题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1">
            <a:extLst>
              <a:ext uri="{FF2B5EF4-FFF2-40B4-BE49-F238E27FC236}">
                <a16:creationId xmlns:a16="http://schemas.microsoft.com/office/drawing/2014/main" id="{0213422F-985C-B44B-A70B-B84B38217482}"/>
              </a:ext>
            </a:extLst>
          </p:cNvPr>
          <p:cNvGraphicFramePr>
            <a:graphicFrameLocks noGrp="1"/>
          </p:cNvGraphicFramePr>
          <p:nvPr>
            <p:extLst>
              <p:ext uri="{D42A27DB-BD31-4B8C-83A1-F6EECF244321}">
                <p14:modId xmlns:p14="http://schemas.microsoft.com/office/powerpoint/2010/main" val="542871473"/>
              </p:ext>
            </p:extLst>
          </p:nvPr>
        </p:nvGraphicFramePr>
        <p:xfrm>
          <a:off x="604520" y="2693845"/>
          <a:ext cx="6475732" cy="469227"/>
        </p:xfrm>
        <a:graphic>
          <a:graphicData uri="http://schemas.openxmlformats.org/drawingml/2006/table">
            <a:tbl>
              <a:tblPr firstRow="1" firstCol="1" bandRow="1">
                <a:tableStyleId>{2D5ABB26-0587-4C30-8999-92F81FD0307C}</a:tableStyleId>
              </a:tblPr>
              <a:tblGrid>
                <a:gridCol w="1618933">
                  <a:extLst>
                    <a:ext uri="{9D8B030D-6E8A-4147-A177-3AD203B41FA5}">
                      <a16:colId xmlns:a16="http://schemas.microsoft.com/office/drawing/2014/main" val="3685963156"/>
                    </a:ext>
                  </a:extLst>
                </a:gridCol>
                <a:gridCol w="1618933">
                  <a:extLst>
                    <a:ext uri="{9D8B030D-6E8A-4147-A177-3AD203B41FA5}">
                      <a16:colId xmlns:a16="http://schemas.microsoft.com/office/drawing/2014/main" val="2756753644"/>
                    </a:ext>
                  </a:extLst>
                </a:gridCol>
                <a:gridCol w="1618933">
                  <a:extLst>
                    <a:ext uri="{9D8B030D-6E8A-4147-A177-3AD203B41FA5}">
                      <a16:colId xmlns:a16="http://schemas.microsoft.com/office/drawing/2014/main" val="3672692277"/>
                    </a:ext>
                  </a:extLst>
                </a:gridCol>
                <a:gridCol w="1618933">
                  <a:extLst>
                    <a:ext uri="{9D8B030D-6E8A-4147-A177-3AD203B41FA5}">
                      <a16:colId xmlns:a16="http://schemas.microsoft.com/office/drawing/2014/main" val="2749305721"/>
                    </a:ext>
                  </a:extLst>
                </a:gridCol>
              </a:tblGrid>
              <a:tr h="469227">
                <a:tc>
                  <a:txBody>
                    <a:bodyPr/>
                    <a:lstStyle/>
                    <a:p>
                      <a:pPr marL="0" algn="just" defTabSz="457128" rtl="0" eaLnBrk="1" latinLnBrk="0" hangingPunct="1">
                        <a:lnSpc>
                          <a:spcPct val="100000"/>
                        </a:lnSpc>
                      </a:pPr>
                      <a:r>
                        <a:rPr lang="en-US" sz="1800" kern="0" dirty="0">
                          <a:solidFill>
                            <a:schemeClr val="bg1"/>
                          </a:solidFill>
                          <a:effectLst/>
                        </a:rPr>
                        <a:t>A.  </a:t>
                      </a:r>
                      <a:r>
                        <a:rPr lang="en-US" altLang="zh-CN" sz="1800" kern="0" dirty="0">
                          <a:solidFill>
                            <a:schemeClr val="bg1"/>
                          </a:solidFill>
                          <a:effectLst/>
                        </a:rPr>
                        <a:t>0</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B.  </a:t>
                      </a:r>
                      <a:r>
                        <a:rPr lang="en-US" altLang="zh-CN" sz="1800" kern="0" dirty="0">
                          <a:solidFill>
                            <a:schemeClr val="bg1"/>
                          </a:solidFill>
                          <a:effectLst/>
                        </a:rPr>
                        <a:t>2</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C.  </a:t>
                      </a:r>
                      <a:r>
                        <a:rPr lang="en-US" altLang="zh-CN" sz="1800" kern="0" dirty="0">
                          <a:solidFill>
                            <a:schemeClr val="bg1"/>
                          </a:solidFill>
                          <a:effectLst/>
                        </a:rPr>
                        <a:t>4</a:t>
                      </a:r>
                      <a:endParaRPr lang="zh-CN" altLang="en-US" sz="1800" kern="0" dirty="0">
                        <a:solidFill>
                          <a:schemeClr val="bg1"/>
                        </a:solidFill>
                        <a:effectLst/>
                        <a:latin typeface="+mn-lt"/>
                        <a:ea typeface="+mn-ea"/>
                        <a:cs typeface="+mn-cs"/>
                      </a:endParaRPr>
                    </a:p>
                  </a:txBody>
                  <a:tcPr marL="68580" marR="68580" marT="0" marB="0" anchor="ctr"/>
                </a:tc>
                <a:tc>
                  <a:txBody>
                    <a:bodyPr/>
                    <a:lstStyle/>
                    <a:p>
                      <a:pPr marL="0" algn="just" defTabSz="457128" rtl="0" eaLnBrk="1" latinLnBrk="0" hangingPunct="1">
                        <a:lnSpc>
                          <a:spcPct val="100000"/>
                        </a:lnSpc>
                      </a:pPr>
                      <a:r>
                        <a:rPr lang="en-US" sz="1800" kern="0" dirty="0">
                          <a:solidFill>
                            <a:schemeClr val="bg1"/>
                          </a:solidFill>
                          <a:effectLst/>
                        </a:rPr>
                        <a:t>D</a:t>
                      </a:r>
                      <a:r>
                        <a:rPr lang="zh-CN" altLang="en-US" sz="1800" kern="0" dirty="0">
                          <a:solidFill>
                            <a:schemeClr val="bg1"/>
                          </a:solidFill>
                          <a:effectLst/>
                        </a:rPr>
                        <a:t>．</a:t>
                      </a:r>
                      <a:r>
                        <a:rPr lang="en-US" altLang="zh-CN" sz="1800" kern="0" dirty="0">
                          <a:solidFill>
                            <a:schemeClr val="bg1"/>
                          </a:solidFill>
                          <a:effectLst/>
                        </a:rPr>
                        <a:t>6</a:t>
                      </a:r>
                      <a:endParaRPr lang="zh-CN" altLang="en-US" sz="1800" kern="0" dirty="0">
                        <a:solidFill>
                          <a:schemeClr val="bg1"/>
                        </a:solidFill>
                        <a:effectLst/>
                        <a:latin typeface="+mn-lt"/>
                        <a:ea typeface="+mn-ea"/>
                        <a:cs typeface="+mn-cs"/>
                      </a:endParaRPr>
                    </a:p>
                  </a:txBody>
                  <a:tcPr marL="68580" marR="68580" marT="0" marB="0" anchor="ctr"/>
                </a:tc>
                <a:extLst>
                  <a:ext uri="{0D108BD9-81ED-4DB2-BD59-A6C34878D82A}">
                    <a16:rowId xmlns:a16="http://schemas.microsoft.com/office/drawing/2014/main" val="3492100110"/>
                  </a:ext>
                </a:extLst>
              </a:tr>
            </a:tbl>
          </a:graphicData>
        </a:graphic>
      </p:graphicFrame>
      <p:sp>
        <p:nvSpPr>
          <p:cNvPr id="15" name="椭圆 14">
            <a:extLst>
              <a:ext uri="{FF2B5EF4-FFF2-40B4-BE49-F238E27FC236}">
                <a16:creationId xmlns:a16="http://schemas.microsoft.com/office/drawing/2014/main" id="{7CC6C9A0-D553-864C-9316-68D1604CF154}"/>
              </a:ext>
            </a:extLst>
          </p:cNvPr>
          <p:cNvSpPr/>
          <p:nvPr/>
        </p:nvSpPr>
        <p:spPr>
          <a:xfrm>
            <a:off x="5071913" y="2701704"/>
            <a:ext cx="1575047" cy="46368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957BEC7D-F111-E149-B3BE-7E2B3D7E4AF3}"/>
              </a:ext>
            </a:extLst>
          </p:cNvPr>
          <p:cNvSpPr txBox="1"/>
          <p:nvPr/>
        </p:nvSpPr>
        <p:spPr>
          <a:xfrm>
            <a:off x="198386" y="4414934"/>
            <a:ext cx="11618964" cy="184518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简述集成学习中个体学习器的设计与学习要满足什么样的规则，并加以解释。</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答：集成学习系统中的个体学习器设计与学习应满足“好而不同”的原则。</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“好”是指每个个体分类器的误差应小于</a:t>
            </a:r>
            <a:r>
              <a:rPr lang="en-US" altLang="zh-CN"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0.5</a:t>
            </a:r>
            <a:r>
              <a:rPr lang="zh-CN" altLang="en-US"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，即满足弱学习器的基本要求；</a:t>
            </a:r>
            <a:endParaRPr lang="en-US" altLang="zh-CN"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“不同”是指个体学习器的识别结果应存在多样性，以提升集成学习的泛化性能。</a:t>
            </a:r>
            <a:endParaRPr lang="en-US" altLang="zh-CN" sz="2000" b="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4" name="组合 13">
            <a:extLst>
              <a:ext uri="{FF2B5EF4-FFF2-40B4-BE49-F238E27FC236}">
                <a16:creationId xmlns:a16="http://schemas.microsoft.com/office/drawing/2014/main" id="{31AC8DD2-A8FB-2846-8896-9605F28CC0A8}"/>
              </a:ext>
            </a:extLst>
          </p:cNvPr>
          <p:cNvGrpSpPr/>
          <p:nvPr/>
        </p:nvGrpSpPr>
        <p:grpSpPr>
          <a:xfrm>
            <a:off x="337175" y="3608919"/>
            <a:ext cx="3772576" cy="552139"/>
            <a:chOff x="337175" y="1658838"/>
            <a:chExt cx="3772576" cy="552139"/>
          </a:xfrm>
        </p:grpSpPr>
        <p:sp>
          <p:nvSpPr>
            <p:cNvPr id="16" name="文本框 15">
              <a:extLst>
                <a:ext uri="{FF2B5EF4-FFF2-40B4-BE49-F238E27FC236}">
                  <a16:creationId xmlns:a16="http://schemas.microsoft.com/office/drawing/2014/main" id="{7CD77432-210D-A341-99F1-B11909E57F34}"/>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简答题</a:t>
              </a:r>
            </a:p>
          </p:txBody>
        </p:sp>
        <p:sp>
          <p:nvSpPr>
            <p:cNvPr id="17" name="等腰三角形 54">
              <a:extLst>
                <a:ext uri="{FF2B5EF4-FFF2-40B4-BE49-F238E27FC236}">
                  <a16:creationId xmlns:a16="http://schemas.microsoft.com/office/drawing/2014/main" id="{A437E2DF-30C2-D043-99A6-E9A34F1F6375}"/>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3" name="音频 2">
            <a:hlinkClick r:id="" action="ppaction://media"/>
            <a:extLst>
              <a:ext uri="{FF2B5EF4-FFF2-40B4-BE49-F238E27FC236}">
                <a16:creationId xmlns:a16="http://schemas.microsoft.com/office/drawing/2014/main" id="{98F23BEF-4F96-BB48-A0FB-95C4E955EFA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307637988"/>
      </p:ext>
    </p:extLst>
  </p:cSld>
  <p:clrMapOvr>
    <a:masterClrMapping/>
  </p:clrMapOvr>
  <mc:AlternateContent xmlns:mc="http://schemas.openxmlformats.org/markup-compatibility/2006">
    <mc:Choice xmlns:p14="http://schemas.microsoft.com/office/powerpoint/2010/main" Requires="p14">
      <p:transition p14:dur="0" advTm="111695"/>
    </mc:Choice>
    <mc:Fallback>
      <p:transition advTm="111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0" y="60846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第六章 集成学习</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5" y="1809260"/>
            <a:ext cx="11209491" cy="454420"/>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给定如表所示训练数据集。假设弱分类器由</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𝑥&lt;𝑣</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或</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𝑥&gt;𝑣</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产生，试使用</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AdaBoost</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算法求解。 </a:t>
            </a: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mc:Choice xmlns:a14="http://schemas.microsoft.com/office/drawing/2010/main" Requires="a14">
          <p:graphicFrame>
            <p:nvGraphicFramePr>
              <p:cNvPr id="2" name="表格 1">
                <a:extLst>
                  <a:ext uri="{FF2B5EF4-FFF2-40B4-BE49-F238E27FC236}">
                    <a16:creationId xmlns:a16="http://schemas.microsoft.com/office/drawing/2014/main" id="{9FE00402-468F-4741-9543-AB3D253881E7}"/>
                  </a:ext>
                </a:extLst>
              </p:cNvPr>
              <p:cNvGraphicFramePr>
                <a:graphicFrameLocks noGrp="1"/>
              </p:cNvGraphicFramePr>
              <p:nvPr>
                <p:extLst>
                  <p:ext uri="{D42A27DB-BD31-4B8C-83A1-F6EECF244321}">
                    <p14:modId xmlns:p14="http://schemas.microsoft.com/office/powerpoint/2010/main" val="882321537"/>
                  </p:ext>
                </p:extLst>
              </p:nvPr>
            </p:nvGraphicFramePr>
            <p:xfrm>
              <a:off x="6999606" y="376999"/>
              <a:ext cx="4843145" cy="1010787"/>
            </p:xfrm>
            <a:graphic>
              <a:graphicData uri="http://schemas.openxmlformats.org/drawingml/2006/table">
                <a:tbl>
                  <a:tblPr firstRow="1" firstCol="1" bandRow="1">
                    <a:tableStyleId>{5C22544A-7EE6-4342-B048-85BDC9FD1C3A}</a:tableStyleId>
                  </a:tblPr>
                  <a:tblGrid>
                    <a:gridCol w="691484">
                      <a:extLst>
                        <a:ext uri="{9D8B030D-6E8A-4147-A177-3AD203B41FA5}">
                          <a16:colId xmlns:a16="http://schemas.microsoft.com/office/drawing/2014/main" val="3112291032"/>
                        </a:ext>
                      </a:extLst>
                    </a:gridCol>
                    <a:gridCol w="691484">
                      <a:extLst>
                        <a:ext uri="{9D8B030D-6E8A-4147-A177-3AD203B41FA5}">
                          <a16:colId xmlns:a16="http://schemas.microsoft.com/office/drawing/2014/main" val="2345699721"/>
                        </a:ext>
                      </a:extLst>
                    </a:gridCol>
                    <a:gridCol w="691484">
                      <a:extLst>
                        <a:ext uri="{9D8B030D-6E8A-4147-A177-3AD203B41FA5}">
                          <a16:colId xmlns:a16="http://schemas.microsoft.com/office/drawing/2014/main" val="4086047282"/>
                        </a:ext>
                      </a:extLst>
                    </a:gridCol>
                    <a:gridCol w="691484">
                      <a:extLst>
                        <a:ext uri="{9D8B030D-6E8A-4147-A177-3AD203B41FA5}">
                          <a16:colId xmlns:a16="http://schemas.microsoft.com/office/drawing/2014/main" val="3105223998"/>
                        </a:ext>
                      </a:extLst>
                    </a:gridCol>
                    <a:gridCol w="692403">
                      <a:extLst>
                        <a:ext uri="{9D8B030D-6E8A-4147-A177-3AD203B41FA5}">
                          <a16:colId xmlns:a16="http://schemas.microsoft.com/office/drawing/2014/main" val="2475681592"/>
                        </a:ext>
                      </a:extLst>
                    </a:gridCol>
                    <a:gridCol w="692403">
                      <a:extLst>
                        <a:ext uri="{9D8B030D-6E8A-4147-A177-3AD203B41FA5}">
                          <a16:colId xmlns:a16="http://schemas.microsoft.com/office/drawing/2014/main" val="3309739404"/>
                        </a:ext>
                      </a:extLst>
                    </a:gridCol>
                    <a:gridCol w="692403">
                      <a:extLst>
                        <a:ext uri="{9D8B030D-6E8A-4147-A177-3AD203B41FA5}">
                          <a16:colId xmlns:a16="http://schemas.microsoft.com/office/drawing/2014/main" val="2319830809"/>
                        </a:ext>
                      </a:extLst>
                    </a:gridCol>
                  </a:tblGrid>
                  <a:tr h="336929">
                    <a:tc>
                      <a:txBody>
                        <a:bodyPr/>
                        <a:lstStyle/>
                        <a:p>
                          <a:pPr algn="ctr"/>
                          <a:r>
                            <a:rPr lang="zh-CN" sz="1600" kern="0">
                              <a:effectLst/>
                            </a:rPr>
                            <a:t>序号</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4</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25227128"/>
                      </a:ext>
                    </a:extLst>
                  </a:tr>
                  <a:tr h="336929">
                    <a:tc>
                      <a:txBody>
                        <a:bodyPr/>
                        <a:lstStyle/>
                        <a:p>
                          <a:pPr algn="ctr"/>
                          <a14:m>
                            <m:oMathPara xmlns:m="http://schemas.openxmlformats.org/officeDocument/2006/math">
                              <m:oMathParaPr>
                                <m:jc m:val="centerGroup"/>
                              </m:oMathParaPr>
                              <m:oMath xmlns:m="http://schemas.openxmlformats.org/officeDocument/2006/math">
                                <m:r>
                                  <a:rPr lang="en-US" sz="1600" kern="0">
                                    <a:effectLst/>
                                  </a:rPr>
                                  <m:t>𝒙</m:t>
                                </m:r>
                              </m:oMath>
                            </m:oMathPara>
                          </a14:m>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5595376"/>
                      </a:ext>
                    </a:extLst>
                  </a:tr>
                  <a:tr h="336929">
                    <a:tc>
                      <a:txBody>
                        <a:bodyPr/>
                        <a:lstStyle/>
                        <a:p>
                          <a:pPr algn="ctr"/>
                          <a14:m>
                            <m:oMathPara xmlns:m="http://schemas.openxmlformats.org/officeDocument/2006/math">
                              <m:oMathParaPr>
                                <m:jc m:val="centerGroup"/>
                              </m:oMathParaPr>
                              <m:oMath xmlns:m="http://schemas.openxmlformats.org/officeDocument/2006/math">
                                <m:r>
                                  <a:rPr lang="en-US" sz="1600" kern="0">
                                    <a:effectLst/>
                                  </a:rPr>
                                  <m:t>𝑦</m:t>
                                </m:r>
                              </m:oMath>
                            </m:oMathPara>
                          </a14:m>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1</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0089895"/>
                      </a:ext>
                    </a:extLst>
                  </a:tr>
                </a:tbl>
              </a:graphicData>
            </a:graphic>
          </p:graphicFrame>
        </mc:Choice>
        <mc:Fallback>
          <p:graphicFrame>
            <p:nvGraphicFramePr>
              <p:cNvPr id="2" name="表格 1">
                <a:extLst>
                  <a:ext uri="{FF2B5EF4-FFF2-40B4-BE49-F238E27FC236}">
                    <a16:creationId xmlns:a16="http://schemas.microsoft.com/office/drawing/2014/main" id="{9FE00402-468F-4741-9543-AB3D253881E7}"/>
                  </a:ext>
                </a:extLst>
              </p:cNvPr>
              <p:cNvGraphicFramePr>
                <a:graphicFrameLocks noGrp="1"/>
              </p:cNvGraphicFramePr>
              <p:nvPr>
                <p:extLst>
                  <p:ext uri="{D42A27DB-BD31-4B8C-83A1-F6EECF244321}">
                    <p14:modId xmlns:p14="http://schemas.microsoft.com/office/powerpoint/2010/main" val="882321537"/>
                  </p:ext>
                </p:extLst>
              </p:nvPr>
            </p:nvGraphicFramePr>
            <p:xfrm>
              <a:off x="6999606" y="376999"/>
              <a:ext cx="4843145" cy="1010787"/>
            </p:xfrm>
            <a:graphic>
              <a:graphicData uri="http://schemas.openxmlformats.org/drawingml/2006/table">
                <a:tbl>
                  <a:tblPr firstRow="1" firstCol="1" bandRow="1">
                    <a:tableStyleId>{5C22544A-7EE6-4342-B048-85BDC9FD1C3A}</a:tableStyleId>
                  </a:tblPr>
                  <a:tblGrid>
                    <a:gridCol w="691484">
                      <a:extLst>
                        <a:ext uri="{9D8B030D-6E8A-4147-A177-3AD203B41FA5}">
                          <a16:colId xmlns:a16="http://schemas.microsoft.com/office/drawing/2014/main" val="3112291032"/>
                        </a:ext>
                      </a:extLst>
                    </a:gridCol>
                    <a:gridCol w="691484">
                      <a:extLst>
                        <a:ext uri="{9D8B030D-6E8A-4147-A177-3AD203B41FA5}">
                          <a16:colId xmlns:a16="http://schemas.microsoft.com/office/drawing/2014/main" val="2345699721"/>
                        </a:ext>
                      </a:extLst>
                    </a:gridCol>
                    <a:gridCol w="691484">
                      <a:extLst>
                        <a:ext uri="{9D8B030D-6E8A-4147-A177-3AD203B41FA5}">
                          <a16:colId xmlns:a16="http://schemas.microsoft.com/office/drawing/2014/main" val="4086047282"/>
                        </a:ext>
                      </a:extLst>
                    </a:gridCol>
                    <a:gridCol w="691484">
                      <a:extLst>
                        <a:ext uri="{9D8B030D-6E8A-4147-A177-3AD203B41FA5}">
                          <a16:colId xmlns:a16="http://schemas.microsoft.com/office/drawing/2014/main" val="3105223998"/>
                        </a:ext>
                      </a:extLst>
                    </a:gridCol>
                    <a:gridCol w="692403">
                      <a:extLst>
                        <a:ext uri="{9D8B030D-6E8A-4147-A177-3AD203B41FA5}">
                          <a16:colId xmlns:a16="http://schemas.microsoft.com/office/drawing/2014/main" val="2475681592"/>
                        </a:ext>
                      </a:extLst>
                    </a:gridCol>
                    <a:gridCol w="692403">
                      <a:extLst>
                        <a:ext uri="{9D8B030D-6E8A-4147-A177-3AD203B41FA5}">
                          <a16:colId xmlns:a16="http://schemas.microsoft.com/office/drawing/2014/main" val="3309739404"/>
                        </a:ext>
                      </a:extLst>
                    </a:gridCol>
                    <a:gridCol w="692403">
                      <a:extLst>
                        <a:ext uri="{9D8B030D-6E8A-4147-A177-3AD203B41FA5}">
                          <a16:colId xmlns:a16="http://schemas.microsoft.com/office/drawing/2014/main" val="2319830809"/>
                        </a:ext>
                      </a:extLst>
                    </a:gridCol>
                  </a:tblGrid>
                  <a:tr h="336929">
                    <a:tc>
                      <a:txBody>
                        <a:bodyPr/>
                        <a:lstStyle/>
                        <a:p>
                          <a:pPr algn="ctr"/>
                          <a:r>
                            <a:rPr lang="zh-CN" sz="1600" kern="0">
                              <a:effectLst/>
                            </a:rPr>
                            <a:t>序号</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4</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25227128"/>
                      </a:ext>
                    </a:extLst>
                  </a:tr>
                  <a:tr h="336929">
                    <a:tc>
                      <a:txBody>
                        <a:bodyPr/>
                        <a:lstStyle/>
                        <a:p>
                          <a:endParaRPr lang="zh-CN"/>
                        </a:p>
                      </a:txBody>
                      <a:tcPr marL="68580" marR="68580" marT="0" marB="0" anchor="ctr">
                        <a:blipFill>
                          <a:blip r:embed="rId5"/>
                          <a:stretch>
                            <a:fillRect l="-1818" t="-111111" r="-598182" b="-122222"/>
                          </a:stretch>
                        </a:blipFill>
                      </a:tcPr>
                    </a:tc>
                    <a:tc>
                      <a:txBody>
                        <a:bodyPr/>
                        <a:lstStyle/>
                        <a:p>
                          <a:pPr algn="ctr"/>
                          <a:r>
                            <a:rPr lang="en-US" sz="1600" kern="0">
                              <a:effectLst/>
                            </a:rPr>
                            <a:t>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5595376"/>
                      </a:ext>
                    </a:extLst>
                  </a:tr>
                  <a:tr h="336929">
                    <a:tc>
                      <a:txBody>
                        <a:bodyPr/>
                        <a:lstStyle/>
                        <a:p>
                          <a:endParaRPr lang="zh-CN"/>
                        </a:p>
                      </a:txBody>
                      <a:tcPr marL="68580" marR="68580" marT="0" marB="0" anchor="ctr">
                        <a:blipFill>
                          <a:blip r:embed="rId5"/>
                          <a:stretch>
                            <a:fillRect l="-1818" t="-211111" r="-598182" b="-22222"/>
                          </a:stretch>
                        </a:blipFill>
                      </a:tcP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1</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0089895"/>
                      </a:ext>
                    </a:extLst>
                  </a:tr>
                </a:tbl>
              </a:graphicData>
            </a:graphic>
          </p:graphicFrame>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E749A78C-AC19-1C45-BAE9-85C4142C7FD0}"/>
                  </a:ext>
                </a:extLst>
              </p:cNvPr>
              <p:cNvSpPr/>
              <p:nvPr/>
            </p:nvSpPr>
            <p:spPr>
              <a:xfrm>
                <a:off x="-120651" y="2411879"/>
                <a:ext cx="8616951" cy="4284891"/>
              </a:xfrm>
              <a:prstGeom prst="rect">
                <a:avLst/>
              </a:prstGeom>
            </p:spPr>
            <p:txBody>
              <a:bodyPr wrap="square">
                <a:spAutoFit/>
              </a:bodyPr>
              <a:lstStyle/>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1</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）初始化样本权重：</a:t>
                </a:r>
                <a14:m>
                  <m:oMath xmlns:m="http://schemas.openxmlformats.org/officeDocument/2006/math">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𝜔</m:t>
                        </m:r>
                      </m:e>
                      <m:sub>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𝑁</m:t>
                        </m:r>
                      </m:den>
                    </m:f>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6</m:t>
                        </m:r>
                      </m:den>
                    </m:f>
                  </m:oMath>
                </a14:m>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故上述训练集</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D</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所对应的权重集合：</a:t>
                </a:r>
                <a14:m>
                  <m:oMath xmlns:m="http://schemas.openxmlformats.org/officeDocument/2006/math">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𝐷</m:t>
                        </m:r>
                      </m:e>
                      <m: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d>
                      <m:dPr>
                        <m:begChr m:val="{"/>
                        <m:endChr m:val="}"/>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𝜔</m:t>
                            </m:r>
                          </m:e>
                          <m: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1,1</m:t>
                            </m:r>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𝜔</m:t>
                            </m:r>
                          </m:e>
                          <m: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1,2</m:t>
                            </m:r>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𝜔</m:t>
                            </m:r>
                          </m:e>
                          <m: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1,3</m:t>
                            </m:r>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𝜔</m:t>
                            </m:r>
                          </m:e>
                          <m: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1,4</m:t>
                            </m:r>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𝜔</m:t>
                            </m:r>
                          </m:e>
                          <m: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1,5</m:t>
                            </m:r>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𝜔</m:t>
                            </m:r>
                          </m:e>
                          <m: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1,6</m:t>
                            </m:r>
                          </m:sub>
                        </m:sSub>
                      </m:e>
                    </m:d>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d>
                      <m:dPr>
                        <m:begChr m:val="{"/>
                        <m:endChr m:val="}"/>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6</m:t>
                            </m:r>
                          </m:den>
                        </m:f>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6</m:t>
                            </m:r>
                          </m:den>
                        </m:f>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6</m:t>
                            </m:r>
                          </m:den>
                        </m:f>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6</m:t>
                            </m:r>
                          </m:den>
                        </m:f>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6</m:t>
                            </m:r>
                          </m:den>
                        </m:f>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f>
                          <m:f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num>
                          <m:den>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6</m:t>
                            </m:r>
                          </m:den>
                        </m:f>
                      </m:e>
                    </m:d>
                  </m:oMath>
                </a14:m>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由题可知，以序号为标准，阈值</a:t>
                </a:r>
                <a14:m>
                  <m:oMath xmlns:m="http://schemas.openxmlformats.org/officeDocument/2006/math">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𝑣</m:t>
                    </m:r>
                  </m:oMath>
                </a14:m>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可取</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-0.5</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0.5</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1.5</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2.5</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3.5</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4.5</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5.5</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endPar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分类误差率为样本 </a:t>
                </a:r>
                <a14:m>
                  <m:oMath xmlns:m="http://schemas.openxmlformats.org/officeDocument/2006/math">
                    <m:r>
                      <a:rPr lang="en-US" altLang="zh-CN" sz="1400" b="1"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𝒙</m:t>
                    </m:r>
                  </m:oMath>
                </a14:m>
                <a:r>
                  <a:rPr lang="en-US" altLang="zh-CN" sz="1400" kern="100" dirty="0">
                    <a:solidFill>
                      <a:srgbClr val="FF0000"/>
                    </a:solidFill>
                    <a:latin typeface="楷体-简" panose="02010600040101010101" pitchFamily="2" charset="-122"/>
                    <a:ea typeface="DengXian" panose="02010600030101010101" pitchFamily="2" charset="-122"/>
                    <a:cs typeface="Times New Roman" panose="02020603050405020304" pitchFamily="18" charset="0"/>
                  </a:rPr>
                  <a:t> </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的预测分类 </a:t>
                </a:r>
                <a14:m>
                  <m:oMath xmlns:m="http://schemas.openxmlformats.org/officeDocument/2006/math">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h</m:t>
                        </m:r>
                      </m:e>
                      <m:sub>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𝑡</m:t>
                        </m:r>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400" b="1"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𝒙</m:t>
                    </m:r>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oMath>
                </a14:m>
                <a:r>
                  <a:rPr lang="en-US" altLang="zh-CN" sz="1400" kern="100" dirty="0">
                    <a:solidFill>
                      <a:srgbClr val="FF0000"/>
                    </a:solidFill>
                    <a:latin typeface="楷体-简" panose="02010600040101010101" pitchFamily="2" charset="-122"/>
                    <a:ea typeface="DengXian" panose="02010600030101010101" pitchFamily="2" charset="-122"/>
                    <a:cs typeface="Times New Roman" panose="02020603050405020304" pitchFamily="18" charset="0"/>
                  </a:rPr>
                  <a:t> </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和实际分类 </a:t>
                </a:r>
                <a14:m>
                  <m:oMath xmlns:m="http://schemas.openxmlformats.org/officeDocument/2006/math">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𝑓</m:t>
                    </m:r>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400" b="1"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𝒙</m:t>
                    </m:r>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oMath>
                </a14:m>
                <a:r>
                  <a:rPr lang="en-US" altLang="zh-CN" sz="1400" kern="100" dirty="0">
                    <a:solidFill>
                      <a:srgbClr val="FF0000"/>
                    </a:solidFill>
                    <a:latin typeface="楷体-简" panose="02010600040101010101" pitchFamily="2" charset="-122"/>
                    <a:ea typeface="DengXian" panose="02010600030101010101" pitchFamily="2" charset="-122"/>
                    <a:cs typeface="Times New Roman" panose="02020603050405020304" pitchFamily="18" charset="0"/>
                  </a:rPr>
                  <a:t> </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不相同的概率：</a:t>
                </a:r>
                <a14:m>
                  <m:oMath xmlns:m="http://schemas.openxmlformats.org/officeDocument/2006/math">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𝜖</m:t>
                        </m:r>
                      </m:e>
                      <m: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𝑃</m:t>
                        </m:r>
                      </m:e>
                      <m:sub>
                        <m:r>
                          <a:rPr lang="en-US" altLang="zh-CN" sz="1400" b="1"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𝒙</m:t>
                        </m:r>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𝐷</m:t>
                            </m:r>
                          </m:e>
                          <m:sub>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𝑡</m:t>
                            </m:r>
                          </m:sub>
                        </m:sSub>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sSub>
                      <m:sSubPr>
                        <m:ctrlPr>
                          <a:rPr lang="zh-CN" altLang="zh-CN" sz="14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h</m:t>
                        </m:r>
                      </m:e>
                      <m:sub>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𝑡</m:t>
                        </m:r>
                      </m:sub>
                    </m:sSub>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400" b="1"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𝒙</m:t>
                    </m:r>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4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𝑓</m:t>
                    </m:r>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r>
                      <a:rPr lang="en-US" altLang="zh-CN" sz="1400" b="1"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𝒙</m:t>
                    </m:r>
                    <m:r>
                      <a:rPr lang="en-US" altLang="zh-CN" sz="1400"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m:t>
                    </m:r>
                  </m:oMath>
                </a14:m>
                <a:endParaRPr lang="en-US"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故选择分类器</a:t>
                </a:r>
                <a14:m>
                  <m:oMath xmlns:m="http://schemas.openxmlformats.org/officeDocument/2006/math">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𝑥</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&gt;</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𝑣</m:t>
                    </m:r>
                  </m:oMath>
                </a14:m>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，阈值 </a:t>
                </a:r>
                <a14:m>
                  <m:oMath xmlns:m="http://schemas.openxmlformats.org/officeDocument/2006/math">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𝑣</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=−0.5</m:t>
                    </m:r>
                  </m:oMath>
                </a14:m>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，对应的分类误差 </a:t>
                </a:r>
                <a14:m>
                  <m:oMath xmlns:m="http://schemas.openxmlformats.org/officeDocument/2006/math">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𝑒</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=2/6&lt;0.5</m:t>
                    </m:r>
                  </m:oMath>
                </a14:m>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 </a:t>
                </a:r>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此时的分类器权重</a:t>
                </a:r>
                <a:r>
                  <a:rPr lang="zh-CN" altLang="en-US"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14:m>
                  <m:oMath xmlns:m="http://schemas.openxmlformats.org/officeDocument/2006/math">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𝛼</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den>
                    </m:f>
                    <m:func>
                      <m:func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uncPr>
                      <m:fName>
                        <m:r>
                          <m:rPr>
                            <m:sty m:val="p"/>
                          </m:rP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ln</m:t>
                        </m:r>
                      </m:fName>
                      <m:e>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𝜖</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num>
                          <m:den>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𝜖</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den>
                        </m:f>
                      </m:e>
                    </m:func>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den>
                    </m:f>
                    <m:func>
                      <m:func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uncPr>
                      <m:fName>
                        <m:r>
                          <m:rPr>
                            <m:sty m:val="p"/>
                          </m:rP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ln</m:t>
                        </m:r>
                      </m:fName>
                      <m:e>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3</m:t>
                                </m:r>
                              </m:den>
                            </m:f>
                          </m:num>
                          <m:den>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3</m:t>
                                </m:r>
                              </m:den>
                            </m:f>
                          </m:den>
                        </m:f>
                      </m:e>
                    </m:func>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unc>
                      <m:func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uncPr>
                      <m:fName>
                        <m:r>
                          <m:rPr>
                            <m:sty m:val="p"/>
                          </m:rP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ln</m:t>
                        </m:r>
                      </m:fName>
                      <m:e>
                        <m:rad>
                          <m:radPr>
                            <m:degHide m:val="on"/>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radPr>
                          <m:deg/>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e>
                        </m:rad>
                      </m:e>
                    </m:func>
                  </m:oMath>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规范化因子</a:t>
                </a:r>
                <a14:m>
                  <m:oMath xmlns:m="http://schemas.openxmlformats.org/officeDocument/2006/math">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𝑍</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𝑖</m:t>
                        </m:r>
                      </m:sub>
                    </m:sSub>
                  </m:oMath>
                </a14:m>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的计算如下，它使各个值的新权重值之和为</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1:</a:t>
                </a:r>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14:m>
                  <m:oMathPara xmlns:m="http://schemas.openxmlformats.org/officeDocument/2006/math">
                    <m:oMathParaPr>
                      <m:jc m:val="centerGroup"/>
                    </m:oMathParaPr>
                    <m:oMath xmlns:m="http://schemas.openxmlformats.org/officeDocument/2006/math">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𝑍</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nary>
                        <m:naryPr>
                          <m:chr m:val="∑"/>
                          <m:limLoc m:val="undOv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naryPr>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𝑖</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6</m:t>
                          </m:r>
                        </m:sup>
                        <m:e>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𝜔</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𝑖</m:t>
                              </m:r>
                            </m:sub>
                          </m:sSub>
                          <m:sSup>
                            <m:sSup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p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𝑒</m:t>
                              </m:r>
                            </m:e>
                            <m: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𝛼</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𝑓</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𝒙</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h</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𝒙</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up>
                          </m:sSup>
                        </m:e>
                      </m:nary>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6</m:t>
                          </m:r>
                        </m:den>
                      </m:f>
                      <m:sSup>
                        <m:sSup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pPr>
                        <m:e>
                          <m:r>
                            <m:rPr>
                              <m:sty m:val="p"/>
                            </m:rP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e</m:t>
                          </m:r>
                        </m:e>
                        <m: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unc>
                            <m:func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uncPr>
                            <m:fName>
                              <m:r>
                                <m:rPr>
                                  <m:sty m:val="p"/>
                                </m:rP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ln</m:t>
                              </m:r>
                            </m:fName>
                            <m:e>
                              <m:rad>
                                <m:radPr>
                                  <m:degHide m:val="on"/>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radPr>
                                <m:deg/>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e>
                              </m:rad>
                            </m:e>
                          </m:func>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∗1∗(−1)</m:t>
                          </m:r>
                        </m:sup>
                      </m:s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6</m:t>
                          </m:r>
                        </m:den>
                      </m:f>
                      <m:sSup>
                        <m:sSup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pPr>
                        <m:e>
                          <m:r>
                            <m:rPr>
                              <m:sty m:val="p"/>
                            </m:rP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e</m:t>
                          </m:r>
                        </m:e>
                        <m: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unc>
                            <m:func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uncPr>
                            <m:fName>
                              <m:r>
                                <m:rPr>
                                  <m:sty m:val="p"/>
                                </m:rP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ln</m:t>
                              </m:r>
                            </m:fName>
                            <m:e>
                              <m:rad>
                                <m:radPr>
                                  <m:degHide m:val="on"/>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radPr>
                                <m:deg/>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e>
                              </m:rad>
                            </m:e>
                          </m:func>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∗1∗1</m:t>
                          </m:r>
                        </m:sup>
                      </m:s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×4=</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rad>
                            <m:radPr>
                              <m:degHide m:val="on"/>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radPr>
                            <m:deg/>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e>
                          </m:rad>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3</m:t>
                          </m:r>
                        </m:den>
                      </m:f>
                    </m:oMath>
                  </m:oMathPara>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被错误分类的样本的权重</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14:m>
                  <m:oMath xmlns:m="http://schemas.openxmlformats.org/officeDocument/2006/math">
                    <m:r>
                      <a:rPr lang="en-US" altLang="zh-CN" sz="14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r>
                      <a:rPr lang="en-US" altLang="zh-CN" sz="1400" i="1"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m:t> = 3,4</m:t>
                    </m:r>
                  </m:oMath>
                </a14:m>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14:m>
                  <m:oMath xmlns:m="http://schemas.openxmlformats.org/officeDocument/2006/math">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𝜔</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𝑖</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𝜔</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𝑖</m:t>
                            </m:r>
                          </m:sub>
                        </m:sSub>
                      </m:num>
                      <m:den>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𝑍</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den>
                    </m:f>
                    <m:sSup>
                      <m:sSup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p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𝑒</m:t>
                        </m:r>
                      </m:e>
                      <m: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𝛼</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𝑓</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𝒙</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h</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𝒙</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up>
                    </m:s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6</m:t>
                            </m:r>
                          </m:den>
                        </m:f>
                      </m:num>
                      <m:den>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rad>
                              <m:radPr>
                                <m:degHide m:val="on"/>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radPr>
                              <m:deg/>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e>
                            </m:rad>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3</m:t>
                            </m:r>
                          </m:den>
                        </m:f>
                      </m:den>
                    </m:f>
                    <m:sSup>
                      <m:sSup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p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𝑒</m:t>
                        </m:r>
                      </m:e>
                      <m: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unc>
                          <m:func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uncPr>
                          <m:fName>
                            <m:r>
                              <m:rPr>
                                <m:sty m:val="p"/>
                              </m:rP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ln</m:t>
                            </m:r>
                          </m:fName>
                          <m:e>
                            <m:rad>
                              <m:radPr>
                                <m:degHide m:val="on"/>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radPr>
                              <m:deg/>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e>
                            </m:rad>
                          </m:e>
                        </m:func>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∗1∗(−1)</m:t>
                        </m:r>
                      </m:sup>
                    </m:s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4</m:t>
                        </m:r>
                      </m:den>
                    </m:f>
                  </m:oMath>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被正确分类的样本的权重</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14:m>
                  <m:oMath xmlns:m="http://schemas.openxmlformats.org/officeDocument/2006/math">
                    <m:r>
                      <a:rPr lang="en-US" altLang="zh-CN" sz="14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r>
                      <a:rPr lang="en-US" altLang="zh-CN" sz="1400" i="1"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m:t> =1,2,5,6</m:t>
                    </m:r>
                  </m:oMath>
                </a14:m>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14:m>
                  <m:oMath xmlns:m="http://schemas.openxmlformats.org/officeDocument/2006/math">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𝜔</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𝑖</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𝜔</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𝑖</m:t>
                            </m:r>
                          </m:sub>
                        </m:sSub>
                      </m:num>
                      <m:den>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𝑍</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den>
                    </m:f>
                    <m:sSup>
                      <m:sSup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p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𝑒</m:t>
                        </m:r>
                      </m:e>
                      <m: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𝛼</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𝑓</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𝒙</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h</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𝒙</m:t>
                        </m:r>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up>
                    </m:s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6</m:t>
                            </m:r>
                          </m:den>
                        </m:f>
                      </m:num>
                      <m:den>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rad>
                              <m:radPr>
                                <m:degHide m:val="on"/>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radPr>
                              <m:deg/>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e>
                            </m:rad>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3</m:t>
                            </m:r>
                          </m:den>
                        </m:f>
                      </m:den>
                    </m:f>
                    <m:sSup>
                      <m:sSup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p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𝑒</m:t>
                        </m:r>
                      </m:e>
                      <m: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unc>
                          <m:func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uncPr>
                          <m:fName>
                            <m:r>
                              <m:rPr>
                                <m:sty m:val="p"/>
                              </m:rP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ln</m:t>
                            </m:r>
                          </m:fName>
                          <m:e>
                            <m:rad>
                              <m:radPr>
                                <m:degHide m:val="on"/>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radPr>
                              <m:deg/>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e>
                            </m:rad>
                          </m:e>
                        </m:func>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∗1∗1</m:t>
                        </m:r>
                      </m:sup>
                    </m:sSup>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8</m:t>
                        </m:r>
                      </m:den>
                    </m:f>
                  </m:oMath>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此时更新的权重集合：</a:t>
                </a:r>
                <a14:m>
                  <m:oMath xmlns:m="http://schemas.openxmlformats.org/officeDocument/2006/math">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𝐷</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d>
                      <m:dPr>
                        <m:begChr m:val="{"/>
                        <m:endChr m:val="}"/>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dPr>
                      <m:e>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𝜔</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2,1</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𝜔</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2,2</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𝜔</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2,3</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𝜔</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2,4</m:t>
                            </m:r>
                          </m:sub>
                        </m:s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sSub>
                          <m:sSub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𝜔</m:t>
                            </m:r>
                          </m:e>
                          <m:sub>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2,5</m:t>
                            </m:r>
                          </m:sub>
                        </m:sSub>
                      </m:e>
                    </m:d>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d>
                      <m:dPr>
                        <m:begChr m:val="{"/>
                        <m:endChr m:val="}"/>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dPr>
                      <m:e>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8</m:t>
                            </m:r>
                          </m:den>
                        </m:f>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8</m:t>
                            </m:r>
                          </m:den>
                        </m:f>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4</m:t>
                            </m:r>
                          </m:den>
                        </m:f>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4</m:t>
                            </m:r>
                          </m:den>
                        </m:f>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8</m:t>
                            </m:r>
                          </m:den>
                        </m:f>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num>
                          <m:den>
                            <m:r>
                              <a:rPr lang="en-US" altLang="zh-CN" sz="14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8</m:t>
                            </m:r>
                          </m:den>
                        </m:f>
                      </m:e>
                    </m:d>
                  </m:oMath>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p:sp>
            <p:nvSpPr>
              <p:cNvPr id="3" name="矩形 2">
                <a:extLst>
                  <a:ext uri="{FF2B5EF4-FFF2-40B4-BE49-F238E27FC236}">
                    <a16:creationId xmlns:a16="http://schemas.microsoft.com/office/drawing/2014/main" id="{E749A78C-AC19-1C45-BAE9-85C4142C7FD0}"/>
                  </a:ext>
                </a:extLst>
              </p:cNvPr>
              <p:cNvSpPr>
                <a:spLocks noRot="1" noChangeAspect="1" noMove="1" noResize="1" noEditPoints="1" noAdjustHandles="1" noChangeArrowheads="1" noChangeShapeType="1" noTextEdit="1"/>
              </p:cNvSpPr>
              <p:nvPr/>
            </p:nvSpPr>
            <p:spPr>
              <a:xfrm>
                <a:off x="-120651" y="2411879"/>
                <a:ext cx="8616951" cy="428489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E6D9FED6-237D-DA4B-A99F-21A94406E5C0}"/>
                  </a:ext>
                </a:extLst>
              </p:cNvPr>
              <p:cNvGraphicFramePr>
                <a:graphicFrameLocks noGrp="1"/>
              </p:cNvGraphicFramePr>
              <p:nvPr>
                <p:extLst>
                  <p:ext uri="{D42A27DB-BD31-4B8C-83A1-F6EECF244321}">
                    <p14:modId xmlns:p14="http://schemas.microsoft.com/office/powerpoint/2010/main" val="2488001084"/>
                  </p:ext>
                </p:extLst>
              </p:nvPr>
            </p:nvGraphicFramePr>
            <p:xfrm>
              <a:off x="7848600" y="4805050"/>
              <a:ext cx="3994151" cy="1534160"/>
            </p:xfrm>
            <a:graphic>
              <a:graphicData uri="http://schemas.openxmlformats.org/drawingml/2006/table">
                <a:tbl>
                  <a:tblPr firstRow="1" firstCol="1" bandRow="1">
                    <a:tableStyleId>{21E4AEA4-8DFA-4A89-87EB-49C32662AFE0}</a:tableStyleId>
                  </a:tblPr>
                  <a:tblGrid>
                    <a:gridCol w="443060">
                      <a:extLst>
                        <a:ext uri="{9D8B030D-6E8A-4147-A177-3AD203B41FA5}">
                          <a16:colId xmlns:a16="http://schemas.microsoft.com/office/drawing/2014/main" val="1694579041"/>
                        </a:ext>
                      </a:extLst>
                    </a:gridCol>
                    <a:gridCol w="1183697">
                      <a:extLst>
                        <a:ext uri="{9D8B030D-6E8A-4147-A177-3AD203B41FA5}">
                          <a16:colId xmlns:a16="http://schemas.microsoft.com/office/drawing/2014/main" val="1414713965"/>
                        </a:ext>
                      </a:extLst>
                    </a:gridCol>
                    <a:gridCol w="1183697">
                      <a:extLst>
                        <a:ext uri="{9D8B030D-6E8A-4147-A177-3AD203B41FA5}">
                          <a16:colId xmlns:a16="http://schemas.microsoft.com/office/drawing/2014/main" val="1857921102"/>
                        </a:ext>
                      </a:extLst>
                    </a:gridCol>
                    <a:gridCol w="1183697">
                      <a:extLst>
                        <a:ext uri="{9D8B030D-6E8A-4147-A177-3AD203B41FA5}">
                          <a16:colId xmlns:a16="http://schemas.microsoft.com/office/drawing/2014/main" val="4110000652"/>
                        </a:ext>
                      </a:extLst>
                    </a:gridCol>
                  </a:tblGrid>
                  <a:tr h="254000">
                    <a:tc>
                      <a:txBody>
                        <a:bodyPr/>
                        <a:lstStyle/>
                        <a:p>
                          <a:pPr marL="0" indent="0" algn="l" defTabSz="457128" rtl="0" eaLnBrk="1" latinLnBrk="0" hangingPunct="1"/>
                          <a14:m>
                            <m:oMathPara xmlns:m="http://schemas.openxmlformats.org/officeDocument/2006/math">
                              <m:oMathParaPr>
                                <m:jc m:val="centerGroup"/>
                              </m:oMathParaPr>
                              <m:oMath xmlns:m="http://schemas.openxmlformats.org/officeDocument/2006/math">
                                <m:r>
                                  <a:rPr lang="en-US" sz="1200" b="1" kern="0" smtClean="0">
                                    <a:solidFill>
                                      <a:schemeClr val="bg1"/>
                                    </a:solidFill>
                                    <a:effectLst/>
                                    <a:latin typeface="+mn-lt"/>
                                    <a:ea typeface="+mn-ea"/>
                                    <a:cs typeface="+mn-cs"/>
                                  </a:rPr>
                                  <m:t>𝒗</m:t>
                                </m:r>
                              </m:oMath>
                            </m:oMathPara>
                          </a14:m>
                          <a:endParaRPr lang="zh-CN" altLang="en-US" sz="1200" b="1" kern="0">
                            <a:solidFill>
                              <a:schemeClr val="bg1"/>
                            </a:solidFill>
                            <a:effectLst/>
                            <a:latin typeface="+mn-lt"/>
                            <a:ea typeface="+mn-ea"/>
                            <a:cs typeface="+mn-cs"/>
                          </a:endParaRPr>
                        </a:p>
                      </a:txBody>
                      <a:tcPr marL="68580" marR="68580" marT="0" marB="0"/>
                    </a:tc>
                    <a:tc>
                      <a:txBody>
                        <a:bodyPr/>
                        <a:lstStyle/>
                        <a:p>
                          <a:pPr indent="0" algn="l"/>
                          <a14:m>
                            <m:oMath xmlns:m="http://schemas.openxmlformats.org/officeDocument/2006/math">
                              <m:r>
                                <a:rPr lang="en-US" sz="1200" kern="0" smtClean="0">
                                  <a:solidFill>
                                    <a:schemeClr val="bg1"/>
                                  </a:solidFill>
                                  <a:effectLst/>
                                </a:rPr>
                                <m:t>𝒙</m:t>
                              </m:r>
                              <m:r>
                                <a:rPr lang="en-US" sz="1200" kern="0" smtClean="0">
                                  <a:solidFill>
                                    <a:schemeClr val="bg1"/>
                                  </a:solidFill>
                                  <a:effectLst/>
                                </a:rPr>
                                <m:t>&lt;</m:t>
                              </m:r>
                              <m:r>
                                <a:rPr lang="en-US" sz="1200" kern="0" smtClean="0">
                                  <a:solidFill>
                                    <a:schemeClr val="bg1"/>
                                  </a:solidFill>
                                  <a:effectLst/>
                                </a:rPr>
                                <m:t>𝒗</m:t>
                              </m:r>
                            </m:oMath>
                          </a14:m>
                          <a:r>
                            <a:rPr lang="zh-CN" sz="1200" kern="100" dirty="0">
                              <a:solidFill>
                                <a:schemeClr val="bg1"/>
                              </a:solidFill>
                              <a:effectLst/>
                            </a:rPr>
                            <a:t>错分样本</a:t>
                          </a:r>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l"/>
                          <a14:m>
                            <m:oMath xmlns:m="http://schemas.openxmlformats.org/officeDocument/2006/math">
                              <m:r>
                                <a:rPr lang="en-US" sz="1200" kern="0" smtClean="0">
                                  <a:solidFill>
                                    <a:schemeClr val="bg1"/>
                                  </a:solidFill>
                                  <a:effectLst/>
                                </a:rPr>
                                <m:t>𝒙</m:t>
                              </m:r>
                              <m:r>
                                <a:rPr lang="en-US" sz="1200" kern="0" smtClean="0">
                                  <a:solidFill>
                                    <a:schemeClr val="bg1"/>
                                  </a:solidFill>
                                  <a:effectLst/>
                                </a:rPr>
                                <m:t>&gt;</m:t>
                              </m:r>
                              <m:r>
                                <a:rPr lang="en-US" sz="1200" kern="0" smtClean="0">
                                  <a:solidFill>
                                    <a:schemeClr val="bg1"/>
                                  </a:solidFill>
                                  <a:effectLst/>
                                </a:rPr>
                                <m:t>𝒗</m:t>
                              </m:r>
                            </m:oMath>
                          </a14:m>
                          <a:r>
                            <a:rPr lang="zh-CN" sz="1200" kern="100" dirty="0">
                              <a:solidFill>
                                <a:schemeClr val="bg1"/>
                              </a:solidFill>
                              <a:effectLst/>
                            </a:rPr>
                            <a:t>错分样本</a:t>
                          </a:r>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l"/>
                          <a:r>
                            <a:rPr lang="zh-CN" sz="1200" kern="100" dirty="0">
                              <a:solidFill>
                                <a:schemeClr val="bg1"/>
                              </a:solidFill>
                              <a:effectLst/>
                            </a:rPr>
                            <a:t>最小分类误差</a:t>
                          </a:r>
                          <a14:m>
                            <m:oMath xmlns:m="http://schemas.openxmlformats.org/officeDocument/2006/math">
                              <m:r>
                                <a:rPr lang="en-US" sz="1200" kern="100">
                                  <a:solidFill>
                                    <a:schemeClr val="bg1"/>
                                  </a:solidFill>
                                  <a:effectLst/>
                                </a:rPr>
                                <m:t>𝒆</m:t>
                              </m:r>
                            </m:oMath>
                          </a14:m>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2277350"/>
                      </a:ext>
                    </a:extLst>
                  </a:tr>
                  <a:tr h="127000">
                    <a:tc>
                      <a:txBody>
                        <a:bodyPr/>
                        <a:lstStyle/>
                        <a:p>
                          <a:pPr marL="0" indent="0" algn="l" defTabSz="457128" rtl="0" eaLnBrk="1" latinLnBrk="0" hangingPunct="1"/>
                          <a:r>
                            <a:rPr lang="en-US" sz="1200" b="1" kern="0">
                              <a:solidFill>
                                <a:schemeClr val="bg1"/>
                              </a:solidFill>
                              <a:effectLst/>
                              <a:latin typeface="+mn-lt"/>
                              <a:ea typeface="+mn-ea"/>
                              <a:cs typeface="+mn-cs"/>
                            </a:rPr>
                            <a:t>-0.5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0">
                              <a:solidFill>
                                <a:schemeClr val="bg1"/>
                              </a:solidFill>
                              <a:effectLst/>
                            </a:rPr>
                            <a:t>1,2,5,6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dirty="0">
                              <a:solidFill>
                                <a:schemeClr val="bg1"/>
                              </a:solidFill>
                              <a:effectLst/>
                              <a:highlight>
                                <a:srgbClr val="FFFF00"/>
                              </a:highlight>
                            </a:rPr>
                            <a:t>3,4</a:t>
                          </a:r>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highlight>
                                <a:srgbClr val="FFFF00"/>
                              </a:highlight>
                            </a:rPr>
                            <a:t>2/6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5751838"/>
                      </a:ext>
                    </a:extLst>
                  </a:tr>
                  <a:tr h="127000">
                    <a:tc>
                      <a:txBody>
                        <a:bodyPr/>
                        <a:lstStyle/>
                        <a:p>
                          <a:pPr marL="0" indent="0" algn="l" defTabSz="457128" rtl="0" eaLnBrk="1" latinLnBrk="0" hangingPunct="1"/>
                          <a:r>
                            <a:rPr lang="en-US" sz="1200" b="1" kern="0" dirty="0">
                              <a:solidFill>
                                <a:schemeClr val="bg1"/>
                              </a:solidFill>
                              <a:effectLst/>
                              <a:latin typeface="+mn-lt"/>
                              <a:ea typeface="+mn-ea"/>
                              <a:cs typeface="+mn-cs"/>
                            </a:rPr>
                            <a:t>0.5</a:t>
                          </a:r>
                          <a:endParaRPr lang="zh-CN" altLang="en-US" sz="1200" b="1" kern="0" dirty="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1,3,4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3/6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7516439"/>
                      </a:ext>
                    </a:extLst>
                  </a:tr>
                  <a:tr h="127000">
                    <a:tc>
                      <a:txBody>
                        <a:bodyPr/>
                        <a:lstStyle/>
                        <a:p>
                          <a:pPr marL="0" indent="0" algn="l" defTabSz="457128" rtl="0" eaLnBrk="1" latinLnBrk="0" hangingPunct="1"/>
                          <a:r>
                            <a:rPr lang="en-US" sz="1200" b="1" kern="0">
                              <a:solidFill>
                                <a:schemeClr val="bg1"/>
                              </a:solidFill>
                              <a:effectLst/>
                              <a:latin typeface="+mn-lt"/>
                              <a:ea typeface="+mn-ea"/>
                              <a:cs typeface="+mn-cs"/>
                            </a:rPr>
                            <a:t>1.5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rPr>
                            <a:t>1,2,3,4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2/6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135413"/>
                      </a:ext>
                    </a:extLst>
                  </a:tr>
                  <a:tr h="127000">
                    <a:tc>
                      <a:txBody>
                        <a:bodyPr/>
                        <a:lstStyle/>
                        <a:p>
                          <a:pPr marL="0" indent="0" algn="l" defTabSz="457128" rtl="0" eaLnBrk="1" latinLnBrk="0" hangingPunct="1"/>
                          <a:r>
                            <a:rPr lang="en-US" sz="1200" b="1" kern="0">
                              <a:solidFill>
                                <a:schemeClr val="bg1"/>
                              </a:solidFill>
                              <a:effectLst/>
                              <a:latin typeface="+mn-lt"/>
                              <a:ea typeface="+mn-ea"/>
                              <a:cs typeface="+mn-cs"/>
                            </a:rPr>
                            <a:t>2.5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3,5,6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1,2,4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3/6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3473753"/>
                      </a:ext>
                    </a:extLst>
                  </a:tr>
                  <a:tr h="127000">
                    <a:tc>
                      <a:txBody>
                        <a:bodyPr/>
                        <a:lstStyle/>
                        <a:p>
                          <a:pPr marL="0" indent="0" algn="l" defTabSz="457128" rtl="0" eaLnBrk="1" latinLnBrk="0" hangingPunct="1"/>
                          <a:r>
                            <a:rPr lang="en-US" sz="1200" b="1" kern="0">
                              <a:solidFill>
                                <a:schemeClr val="bg1"/>
                              </a:solidFill>
                              <a:effectLst/>
                              <a:latin typeface="+mn-lt"/>
                              <a:ea typeface="+mn-ea"/>
                              <a:cs typeface="+mn-cs"/>
                            </a:rPr>
                            <a:t>3.5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3,4,5,6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rPr>
                            <a:t>1,2</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2/6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1945628"/>
                      </a:ext>
                    </a:extLst>
                  </a:tr>
                  <a:tr h="127000">
                    <a:tc>
                      <a:txBody>
                        <a:bodyPr/>
                        <a:lstStyle/>
                        <a:p>
                          <a:pPr marL="0" indent="0" algn="l" defTabSz="457128" rtl="0" eaLnBrk="1" latinLnBrk="0" hangingPunct="1"/>
                          <a:r>
                            <a:rPr lang="en-US" sz="1200" b="1" kern="0">
                              <a:solidFill>
                                <a:schemeClr val="bg1"/>
                              </a:solidFill>
                              <a:effectLst/>
                              <a:latin typeface="+mn-lt"/>
                              <a:ea typeface="+mn-ea"/>
                              <a:cs typeface="+mn-cs"/>
                            </a:rPr>
                            <a:t>4.5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3,4,6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1,2,5</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3/6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398288"/>
                      </a:ext>
                    </a:extLst>
                  </a:tr>
                  <a:tr h="127000">
                    <a:tc>
                      <a:txBody>
                        <a:bodyPr/>
                        <a:lstStyle/>
                        <a:p>
                          <a:pPr marL="0" indent="0" algn="l" defTabSz="457128" rtl="0" eaLnBrk="1" latinLnBrk="0" hangingPunct="1"/>
                          <a:r>
                            <a:rPr lang="en-US" sz="1200" b="1" kern="0" dirty="0">
                              <a:solidFill>
                                <a:schemeClr val="bg1"/>
                              </a:solidFill>
                              <a:effectLst/>
                              <a:latin typeface="+mn-lt"/>
                              <a:ea typeface="+mn-ea"/>
                              <a:cs typeface="+mn-cs"/>
                            </a:rPr>
                            <a:t>5.5</a:t>
                          </a:r>
                          <a:endParaRPr lang="zh-CN" altLang="en-US" sz="1200" b="1" kern="0" dirty="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rPr>
                            <a:t>1,2,5,6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dirty="0">
                              <a:solidFill>
                                <a:schemeClr val="bg1"/>
                              </a:solidFill>
                              <a:effectLst/>
                            </a:rPr>
                            <a:t>2/6</a:t>
                          </a:r>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4072731"/>
                      </a:ext>
                    </a:extLst>
                  </a:tr>
                </a:tbl>
              </a:graphicData>
            </a:graphic>
          </p:graphicFrame>
        </mc:Choice>
        <mc:Fallback>
          <p:graphicFrame>
            <p:nvGraphicFramePr>
              <p:cNvPr id="4" name="表格 3">
                <a:extLst>
                  <a:ext uri="{FF2B5EF4-FFF2-40B4-BE49-F238E27FC236}">
                    <a16:creationId xmlns:a16="http://schemas.microsoft.com/office/drawing/2014/main" id="{E6D9FED6-237D-DA4B-A99F-21A94406E5C0}"/>
                  </a:ext>
                </a:extLst>
              </p:cNvPr>
              <p:cNvGraphicFramePr>
                <a:graphicFrameLocks noGrp="1"/>
              </p:cNvGraphicFramePr>
              <p:nvPr>
                <p:extLst>
                  <p:ext uri="{D42A27DB-BD31-4B8C-83A1-F6EECF244321}">
                    <p14:modId xmlns:p14="http://schemas.microsoft.com/office/powerpoint/2010/main" val="2488001084"/>
                  </p:ext>
                </p:extLst>
              </p:nvPr>
            </p:nvGraphicFramePr>
            <p:xfrm>
              <a:off x="7848600" y="4805050"/>
              <a:ext cx="3994151" cy="1534160"/>
            </p:xfrm>
            <a:graphic>
              <a:graphicData uri="http://schemas.openxmlformats.org/drawingml/2006/table">
                <a:tbl>
                  <a:tblPr firstRow="1" firstCol="1" bandRow="1">
                    <a:tableStyleId>{21E4AEA4-8DFA-4A89-87EB-49C32662AFE0}</a:tableStyleId>
                  </a:tblPr>
                  <a:tblGrid>
                    <a:gridCol w="443060">
                      <a:extLst>
                        <a:ext uri="{9D8B030D-6E8A-4147-A177-3AD203B41FA5}">
                          <a16:colId xmlns:a16="http://schemas.microsoft.com/office/drawing/2014/main" val="1694579041"/>
                        </a:ext>
                      </a:extLst>
                    </a:gridCol>
                    <a:gridCol w="1183697">
                      <a:extLst>
                        <a:ext uri="{9D8B030D-6E8A-4147-A177-3AD203B41FA5}">
                          <a16:colId xmlns:a16="http://schemas.microsoft.com/office/drawing/2014/main" val="1414713965"/>
                        </a:ext>
                      </a:extLst>
                    </a:gridCol>
                    <a:gridCol w="1183697">
                      <a:extLst>
                        <a:ext uri="{9D8B030D-6E8A-4147-A177-3AD203B41FA5}">
                          <a16:colId xmlns:a16="http://schemas.microsoft.com/office/drawing/2014/main" val="1857921102"/>
                        </a:ext>
                      </a:extLst>
                    </a:gridCol>
                    <a:gridCol w="1183697">
                      <a:extLst>
                        <a:ext uri="{9D8B030D-6E8A-4147-A177-3AD203B41FA5}">
                          <a16:colId xmlns:a16="http://schemas.microsoft.com/office/drawing/2014/main" val="4110000652"/>
                        </a:ext>
                      </a:extLst>
                    </a:gridCol>
                  </a:tblGrid>
                  <a:tr h="254000">
                    <a:tc>
                      <a:txBody>
                        <a:bodyPr/>
                        <a:lstStyle/>
                        <a:p>
                          <a:endParaRPr lang="zh-CN"/>
                        </a:p>
                      </a:txBody>
                      <a:tcPr marL="68580" marR="68580" marT="0" marB="0">
                        <a:blipFill>
                          <a:blip r:embed="rId7"/>
                          <a:stretch>
                            <a:fillRect l="-2857" t="-30000" r="-805714" b="-545000"/>
                          </a:stretch>
                        </a:blipFill>
                      </a:tcPr>
                    </a:tc>
                    <a:tc>
                      <a:txBody>
                        <a:bodyPr/>
                        <a:lstStyle/>
                        <a:p>
                          <a:endParaRPr lang="zh-CN"/>
                        </a:p>
                      </a:txBody>
                      <a:tcPr marL="68580" marR="68580" marT="0" marB="0">
                        <a:blipFill>
                          <a:blip r:embed="rId7"/>
                          <a:stretch>
                            <a:fillRect l="-38710" t="-30000" r="-203226" b="-545000"/>
                          </a:stretch>
                        </a:blipFill>
                      </a:tcPr>
                    </a:tc>
                    <a:tc>
                      <a:txBody>
                        <a:bodyPr/>
                        <a:lstStyle/>
                        <a:p>
                          <a:endParaRPr lang="zh-CN"/>
                        </a:p>
                      </a:txBody>
                      <a:tcPr marL="68580" marR="68580" marT="0" marB="0">
                        <a:blipFill>
                          <a:blip r:embed="rId7"/>
                          <a:stretch>
                            <a:fillRect l="-137234" t="-30000" r="-101064" b="-545000"/>
                          </a:stretch>
                        </a:blipFill>
                      </a:tcPr>
                    </a:tc>
                    <a:tc>
                      <a:txBody>
                        <a:bodyPr/>
                        <a:lstStyle/>
                        <a:p>
                          <a:endParaRPr lang="zh-CN"/>
                        </a:p>
                      </a:txBody>
                      <a:tcPr marL="68580" marR="68580" marT="0" marB="0">
                        <a:blipFill>
                          <a:blip r:embed="rId7"/>
                          <a:stretch>
                            <a:fillRect l="-239785" t="-30000" r="-2151" b="-545000"/>
                          </a:stretch>
                        </a:blipFill>
                      </a:tcPr>
                    </a:tc>
                    <a:extLst>
                      <a:ext uri="{0D108BD9-81ED-4DB2-BD59-A6C34878D82A}">
                        <a16:rowId xmlns:a16="http://schemas.microsoft.com/office/drawing/2014/main" val="1852277350"/>
                      </a:ext>
                    </a:extLst>
                  </a:tr>
                  <a:tr h="182880">
                    <a:tc>
                      <a:txBody>
                        <a:bodyPr/>
                        <a:lstStyle/>
                        <a:p>
                          <a:pPr marL="0" indent="0" algn="l" defTabSz="457128" rtl="0" eaLnBrk="1" latinLnBrk="0" hangingPunct="1"/>
                          <a:r>
                            <a:rPr lang="en-US" sz="1200" b="1" kern="0">
                              <a:solidFill>
                                <a:schemeClr val="bg1"/>
                              </a:solidFill>
                              <a:effectLst/>
                              <a:latin typeface="+mn-lt"/>
                              <a:ea typeface="+mn-ea"/>
                              <a:cs typeface="+mn-cs"/>
                            </a:rPr>
                            <a:t>-0.5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0">
                              <a:solidFill>
                                <a:schemeClr val="bg1"/>
                              </a:solidFill>
                              <a:effectLst/>
                            </a:rPr>
                            <a:t>1,2,5,6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dirty="0">
                              <a:solidFill>
                                <a:schemeClr val="bg1"/>
                              </a:solidFill>
                              <a:effectLst/>
                              <a:highlight>
                                <a:srgbClr val="FFFF00"/>
                              </a:highlight>
                            </a:rPr>
                            <a:t>3,4</a:t>
                          </a:r>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highlight>
                                <a:srgbClr val="FFFF00"/>
                              </a:highlight>
                            </a:rPr>
                            <a:t>2/6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5751838"/>
                      </a:ext>
                    </a:extLst>
                  </a:tr>
                  <a:tr h="182880">
                    <a:tc>
                      <a:txBody>
                        <a:bodyPr/>
                        <a:lstStyle/>
                        <a:p>
                          <a:pPr marL="0" indent="0" algn="l" defTabSz="457128" rtl="0" eaLnBrk="1" latinLnBrk="0" hangingPunct="1"/>
                          <a:r>
                            <a:rPr lang="en-US" sz="1200" b="1" kern="0" dirty="0">
                              <a:solidFill>
                                <a:schemeClr val="bg1"/>
                              </a:solidFill>
                              <a:effectLst/>
                              <a:latin typeface="+mn-lt"/>
                              <a:ea typeface="+mn-ea"/>
                              <a:cs typeface="+mn-cs"/>
                            </a:rPr>
                            <a:t>0.5</a:t>
                          </a:r>
                          <a:endParaRPr lang="zh-CN" altLang="en-US" sz="1200" b="1" kern="0" dirty="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1,3,4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3/6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7516439"/>
                      </a:ext>
                    </a:extLst>
                  </a:tr>
                  <a:tr h="182880">
                    <a:tc>
                      <a:txBody>
                        <a:bodyPr/>
                        <a:lstStyle/>
                        <a:p>
                          <a:pPr marL="0" indent="0" algn="l" defTabSz="457128" rtl="0" eaLnBrk="1" latinLnBrk="0" hangingPunct="1"/>
                          <a:r>
                            <a:rPr lang="en-US" sz="1200" b="1" kern="0">
                              <a:solidFill>
                                <a:schemeClr val="bg1"/>
                              </a:solidFill>
                              <a:effectLst/>
                              <a:latin typeface="+mn-lt"/>
                              <a:ea typeface="+mn-ea"/>
                              <a:cs typeface="+mn-cs"/>
                            </a:rPr>
                            <a:t>1.5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rPr>
                            <a:t>1,2,3,4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2/6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135413"/>
                      </a:ext>
                    </a:extLst>
                  </a:tr>
                  <a:tr h="182880">
                    <a:tc>
                      <a:txBody>
                        <a:bodyPr/>
                        <a:lstStyle/>
                        <a:p>
                          <a:pPr marL="0" indent="0" algn="l" defTabSz="457128" rtl="0" eaLnBrk="1" latinLnBrk="0" hangingPunct="1"/>
                          <a:r>
                            <a:rPr lang="en-US" sz="1200" b="1" kern="0">
                              <a:solidFill>
                                <a:schemeClr val="bg1"/>
                              </a:solidFill>
                              <a:effectLst/>
                              <a:latin typeface="+mn-lt"/>
                              <a:ea typeface="+mn-ea"/>
                              <a:cs typeface="+mn-cs"/>
                            </a:rPr>
                            <a:t>2.5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3,5,6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1,2,4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3/6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3473753"/>
                      </a:ext>
                    </a:extLst>
                  </a:tr>
                  <a:tr h="182880">
                    <a:tc>
                      <a:txBody>
                        <a:bodyPr/>
                        <a:lstStyle/>
                        <a:p>
                          <a:pPr marL="0" indent="0" algn="l" defTabSz="457128" rtl="0" eaLnBrk="1" latinLnBrk="0" hangingPunct="1"/>
                          <a:r>
                            <a:rPr lang="en-US" sz="1200" b="1" kern="0">
                              <a:solidFill>
                                <a:schemeClr val="bg1"/>
                              </a:solidFill>
                              <a:effectLst/>
                              <a:latin typeface="+mn-lt"/>
                              <a:ea typeface="+mn-ea"/>
                              <a:cs typeface="+mn-cs"/>
                            </a:rPr>
                            <a:t>3.5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3,4,5,6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rPr>
                            <a:t>1,2</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2/6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1945628"/>
                      </a:ext>
                    </a:extLst>
                  </a:tr>
                  <a:tr h="182880">
                    <a:tc>
                      <a:txBody>
                        <a:bodyPr/>
                        <a:lstStyle/>
                        <a:p>
                          <a:pPr marL="0" indent="0" algn="l" defTabSz="457128" rtl="0" eaLnBrk="1" latinLnBrk="0" hangingPunct="1"/>
                          <a:r>
                            <a:rPr lang="en-US" sz="1200" b="1" kern="0">
                              <a:solidFill>
                                <a:schemeClr val="bg1"/>
                              </a:solidFill>
                              <a:effectLst/>
                              <a:latin typeface="+mn-lt"/>
                              <a:ea typeface="+mn-ea"/>
                              <a:cs typeface="+mn-cs"/>
                            </a:rPr>
                            <a:t>4.5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3,4,6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1,2,5</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rPr>
                            <a:t>3/6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398288"/>
                      </a:ext>
                    </a:extLst>
                  </a:tr>
                  <a:tr h="182880">
                    <a:tc>
                      <a:txBody>
                        <a:bodyPr/>
                        <a:lstStyle/>
                        <a:p>
                          <a:pPr marL="0" indent="0" algn="l" defTabSz="457128" rtl="0" eaLnBrk="1" latinLnBrk="0" hangingPunct="1"/>
                          <a:r>
                            <a:rPr lang="en-US" sz="1200" b="1" kern="0" dirty="0">
                              <a:solidFill>
                                <a:schemeClr val="bg1"/>
                              </a:solidFill>
                              <a:effectLst/>
                              <a:latin typeface="+mn-lt"/>
                              <a:ea typeface="+mn-ea"/>
                              <a:cs typeface="+mn-cs"/>
                            </a:rPr>
                            <a:t>5.5</a:t>
                          </a:r>
                          <a:endParaRPr lang="zh-CN" altLang="en-US" sz="1200" b="1" kern="0" dirty="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rPr>
                            <a:t>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rPr>
                            <a:t>1,2,5,6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dirty="0">
                              <a:solidFill>
                                <a:schemeClr val="bg1"/>
                              </a:solidFill>
                              <a:effectLst/>
                            </a:rPr>
                            <a:t>2/6</a:t>
                          </a:r>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4072731"/>
                      </a:ext>
                    </a:extLst>
                  </a:tr>
                </a:tbl>
              </a:graphicData>
            </a:graphic>
          </p:graphicFrame>
        </mc:Fallback>
      </mc:AlternateContent>
      <p:pic>
        <p:nvPicPr>
          <p:cNvPr id="5" name="音频 4">
            <a:hlinkClick r:id="" action="ppaction://media"/>
            <a:extLst>
              <a:ext uri="{FF2B5EF4-FFF2-40B4-BE49-F238E27FC236}">
                <a16:creationId xmlns:a16="http://schemas.microsoft.com/office/drawing/2014/main" id="{97032AED-AE4F-EB45-811B-3D134A7584F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61410890"/>
      </p:ext>
    </p:extLst>
  </p:cSld>
  <p:clrMapOvr>
    <a:masterClrMapping/>
  </p:clrMapOvr>
  <mc:AlternateContent xmlns:mc="http://schemas.openxmlformats.org/markup-compatibility/2006">
    <mc:Choice xmlns:p14="http://schemas.microsoft.com/office/powerpoint/2010/main" Requires="p14">
      <p:transition p14:dur="0" advTm="69727"/>
    </mc:Choice>
    <mc:Fallback>
      <p:transition advTm="69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061783"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第一章 概述</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501114" cy="3697872"/>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模型容量大小与训练集样本数量无关。</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解析：模型容量与模型的数学形式有关，表现为假设空间大小</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班级内自由分组讨论不属于分类问题。</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解析：“自由分组”意味着没有任务定义的“类”的概念。</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驯兽师用鞭打和喂食的方式教导老虎跳火圈属于有监督学习。</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解析：没有具体如何跳的“答案”，只有奖惩信号，是强化学习</a:t>
            </a: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判断题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 name="音频 1">
            <a:hlinkClick r:id="" action="ppaction://media"/>
            <a:extLst>
              <a:ext uri="{FF2B5EF4-FFF2-40B4-BE49-F238E27FC236}">
                <a16:creationId xmlns:a16="http://schemas.microsoft.com/office/drawing/2014/main" id="{3DE99511-F6A4-1D40-9685-4659B5F8B4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0171167"/>
      </p:ext>
    </p:extLst>
  </p:cSld>
  <p:clrMapOvr>
    <a:masterClrMapping/>
  </p:clrMapOvr>
  <mc:AlternateContent xmlns:mc="http://schemas.openxmlformats.org/markup-compatibility/2006">
    <mc:Choice xmlns:p14="http://schemas.microsoft.com/office/powerpoint/2010/main" Requires="p14">
      <p:transition p14:dur="0" advTm="52962"/>
    </mc:Choice>
    <mc:Fallback>
      <p:transition advTm="52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0" y="60846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第六章 集成学习</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5" y="1809260"/>
            <a:ext cx="11209491" cy="454420"/>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给定如表所示训练数据集。假设弱分类器由</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𝑥&lt;𝑣</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或</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𝑥&gt;𝑣</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产生，试使用</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AdaBoost</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算法求解。 </a:t>
            </a: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mc:Choice xmlns:a14="http://schemas.microsoft.com/office/drawing/2010/main" Requires="a14">
          <p:graphicFrame>
            <p:nvGraphicFramePr>
              <p:cNvPr id="2" name="表格 1">
                <a:extLst>
                  <a:ext uri="{FF2B5EF4-FFF2-40B4-BE49-F238E27FC236}">
                    <a16:creationId xmlns:a16="http://schemas.microsoft.com/office/drawing/2014/main" id="{9FE00402-468F-4741-9543-AB3D253881E7}"/>
                  </a:ext>
                </a:extLst>
              </p:cNvPr>
              <p:cNvGraphicFramePr>
                <a:graphicFrameLocks noGrp="1"/>
              </p:cNvGraphicFramePr>
              <p:nvPr>
                <p:extLst>
                  <p:ext uri="{D42A27DB-BD31-4B8C-83A1-F6EECF244321}">
                    <p14:modId xmlns:p14="http://schemas.microsoft.com/office/powerpoint/2010/main" val="2552416894"/>
                  </p:ext>
                </p:extLst>
              </p:nvPr>
            </p:nvGraphicFramePr>
            <p:xfrm>
              <a:off x="7056756" y="376999"/>
              <a:ext cx="4843145" cy="1010787"/>
            </p:xfrm>
            <a:graphic>
              <a:graphicData uri="http://schemas.openxmlformats.org/drawingml/2006/table">
                <a:tbl>
                  <a:tblPr firstRow="1" firstCol="1" bandRow="1">
                    <a:tableStyleId>{5C22544A-7EE6-4342-B048-85BDC9FD1C3A}</a:tableStyleId>
                  </a:tblPr>
                  <a:tblGrid>
                    <a:gridCol w="691484">
                      <a:extLst>
                        <a:ext uri="{9D8B030D-6E8A-4147-A177-3AD203B41FA5}">
                          <a16:colId xmlns:a16="http://schemas.microsoft.com/office/drawing/2014/main" val="3112291032"/>
                        </a:ext>
                      </a:extLst>
                    </a:gridCol>
                    <a:gridCol w="691484">
                      <a:extLst>
                        <a:ext uri="{9D8B030D-6E8A-4147-A177-3AD203B41FA5}">
                          <a16:colId xmlns:a16="http://schemas.microsoft.com/office/drawing/2014/main" val="2345699721"/>
                        </a:ext>
                      </a:extLst>
                    </a:gridCol>
                    <a:gridCol w="691484">
                      <a:extLst>
                        <a:ext uri="{9D8B030D-6E8A-4147-A177-3AD203B41FA5}">
                          <a16:colId xmlns:a16="http://schemas.microsoft.com/office/drawing/2014/main" val="4086047282"/>
                        </a:ext>
                      </a:extLst>
                    </a:gridCol>
                    <a:gridCol w="691484">
                      <a:extLst>
                        <a:ext uri="{9D8B030D-6E8A-4147-A177-3AD203B41FA5}">
                          <a16:colId xmlns:a16="http://schemas.microsoft.com/office/drawing/2014/main" val="3105223998"/>
                        </a:ext>
                      </a:extLst>
                    </a:gridCol>
                    <a:gridCol w="692403">
                      <a:extLst>
                        <a:ext uri="{9D8B030D-6E8A-4147-A177-3AD203B41FA5}">
                          <a16:colId xmlns:a16="http://schemas.microsoft.com/office/drawing/2014/main" val="2475681592"/>
                        </a:ext>
                      </a:extLst>
                    </a:gridCol>
                    <a:gridCol w="692403">
                      <a:extLst>
                        <a:ext uri="{9D8B030D-6E8A-4147-A177-3AD203B41FA5}">
                          <a16:colId xmlns:a16="http://schemas.microsoft.com/office/drawing/2014/main" val="3309739404"/>
                        </a:ext>
                      </a:extLst>
                    </a:gridCol>
                    <a:gridCol w="692403">
                      <a:extLst>
                        <a:ext uri="{9D8B030D-6E8A-4147-A177-3AD203B41FA5}">
                          <a16:colId xmlns:a16="http://schemas.microsoft.com/office/drawing/2014/main" val="2319830809"/>
                        </a:ext>
                      </a:extLst>
                    </a:gridCol>
                  </a:tblGrid>
                  <a:tr h="336929">
                    <a:tc>
                      <a:txBody>
                        <a:bodyPr/>
                        <a:lstStyle/>
                        <a:p>
                          <a:pPr algn="ctr"/>
                          <a:r>
                            <a:rPr lang="zh-CN" sz="1600" kern="0">
                              <a:effectLst/>
                            </a:rPr>
                            <a:t>序号</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3</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25227128"/>
                      </a:ext>
                    </a:extLst>
                  </a:tr>
                  <a:tr h="336929">
                    <a:tc>
                      <a:txBody>
                        <a:bodyPr/>
                        <a:lstStyle/>
                        <a:p>
                          <a:pPr algn="ctr"/>
                          <a14:m>
                            <m:oMathPara xmlns:m="http://schemas.openxmlformats.org/officeDocument/2006/math">
                              <m:oMathParaPr>
                                <m:jc m:val="centerGroup"/>
                              </m:oMathParaPr>
                              <m:oMath xmlns:m="http://schemas.openxmlformats.org/officeDocument/2006/math">
                                <m:r>
                                  <a:rPr lang="en-US" sz="1600" kern="0">
                                    <a:effectLst/>
                                  </a:rPr>
                                  <m:t>𝒙</m:t>
                                </m:r>
                              </m:oMath>
                            </m:oMathPara>
                          </a14:m>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5595376"/>
                      </a:ext>
                    </a:extLst>
                  </a:tr>
                  <a:tr h="336929">
                    <a:tc>
                      <a:txBody>
                        <a:bodyPr/>
                        <a:lstStyle/>
                        <a:p>
                          <a:pPr algn="ctr"/>
                          <a14:m>
                            <m:oMathPara xmlns:m="http://schemas.openxmlformats.org/officeDocument/2006/math">
                              <m:oMathParaPr>
                                <m:jc m:val="centerGroup"/>
                              </m:oMathParaPr>
                              <m:oMath xmlns:m="http://schemas.openxmlformats.org/officeDocument/2006/math">
                                <m:r>
                                  <a:rPr lang="en-US" sz="1600" kern="0">
                                    <a:effectLst/>
                                  </a:rPr>
                                  <m:t>𝑦</m:t>
                                </m:r>
                              </m:oMath>
                            </m:oMathPara>
                          </a14:m>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1</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0089895"/>
                      </a:ext>
                    </a:extLst>
                  </a:tr>
                </a:tbl>
              </a:graphicData>
            </a:graphic>
          </p:graphicFrame>
        </mc:Choice>
        <mc:Fallback>
          <p:graphicFrame>
            <p:nvGraphicFramePr>
              <p:cNvPr id="2" name="表格 1">
                <a:extLst>
                  <a:ext uri="{FF2B5EF4-FFF2-40B4-BE49-F238E27FC236}">
                    <a16:creationId xmlns:a16="http://schemas.microsoft.com/office/drawing/2014/main" id="{9FE00402-468F-4741-9543-AB3D253881E7}"/>
                  </a:ext>
                </a:extLst>
              </p:cNvPr>
              <p:cNvGraphicFramePr>
                <a:graphicFrameLocks noGrp="1"/>
              </p:cNvGraphicFramePr>
              <p:nvPr>
                <p:extLst>
                  <p:ext uri="{D42A27DB-BD31-4B8C-83A1-F6EECF244321}">
                    <p14:modId xmlns:p14="http://schemas.microsoft.com/office/powerpoint/2010/main" val="2552416894"/>
                  </p:ext>
                </p:extLst>
              </p:nvPr>
            </p:nvGraphicFramePr>
            <p:xfrm>
              <a:off x="7056756" y="376999"/>
              <a:ext cx="4843145" cy="1010787"/>
            </p:xfrm>
            <a:graphic>
              <a:graphicData uri="http://schemas.openxmlformats.org/drawingml/2006/table">
                <a:tbl>
                  <a:tblPr firstRow="1" firstCol="1" bandRow="1">
                    <a:tableStyleId>{5C22544A-7EE6-4342-B048-85BDC9FD1C3A}</a:tableStyleId>
                  </a:tblPr>
                  <a:tblGrid>
                    <a:gridCol w="691484">
                      <a:extLst>
                        <a:ext uri="{9D8B030D-6E8A-4147-A177-3AD203B41FA5}">
                          <a16:colId xmlns:a16="http://schemas.microsoft.com/office/drawing/2014/main" val="3112291032"/>
                        </a:ext>
                      </a:extLst>
                    </a:gridCol>
                    <a:gridCol w="691484">
                      <a:extLst>
                        <a:ext uri="{9D8B030D-6E8A-4147-A177-3AD203B41FA5}">
                          <a16:colId xmlns:a16="http://schemas.microsoft.com/office/drawing/2014/main" val="2345699721"/>
                        </a:ext>
                      </a:extLst>
                    </a:gridCol>
                    <a:gridCol w="691484">
                      <a:extLst>
                        <a:ext uri="{9D8B030D-6E8A-4147-A177-3AD203B41FA5}">
                          <a16:colId xmlns:a16="http://schemas.microsoft.com/office/drawing/2014/main" val="4086047282"/>
                        </a:ext>
                      </a:extLst>
                    </a:gridCol>
                    <a:gridCol w="691484">
                      <a:extLst>
                        <a:ext uri="{9D8B030D-6E8A-4147-A177-3AD203B41FA5}">
                          <a16:colId xmlns:a16="http://schemas.microsoft.com/office/drawing/2014/main" val="3105223998"/>
                        </a:ext>
                      </a:extLst>
                    </a:gridCol>
                    <a:gridCol w="692403">
                      <a:extLst>
                        <a:ext uri="{9D8B030D-6E8A-4147-A177-3AD203B41FA5}">
                          <a16:colId xmlns:a16="http://schemas.microsoft.com/office/drawing/2014/main" val="2475681592"/>
                        </a:ext>
                      </a:extLst>
                    </a:gridCol>
                    <a:gridCol w="692403">
                      <a:extLst>
                        <a:ext uri="{9D8B030D-6E8A-4147-A177-3AD203B41FA5}">
                          <a16:colId xmlns:a16="http://schemas.microsoft.com/office/drawing/2014/main" val="3309739404"/>
                        </a:ext>
                      </a:extLst>
                    </a:gridCol>
                    <a:gridCol w="692403">
                      <a:extLst>
                        <a:ext uri="{9D8B030D-6E8A-4147-A177-3AD203B41FA5}">
                          <a16:colId xmlns:a16="http://schemas.microsoft.com/office/drawing/2014/main" val="2319830809"/>
                        </a:ext>
                      </a:extLst>
                    </a:gridCol>
                  </a:tblGrid>
                  <a:tr h="336929">
                    <a:tc>
                      <a:txBody>
                        <a:bodyPr/>
                        <a:lstStyle/>
                        <a:p>
                          <a:pPr algn="ctr"/>
                          <a:r>
                            <a:rPr lang="zh-CN" sz="1600" kern="0">
                              <a:effectLst/>
                            </a:rPr>
                            <a:t>序号</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3</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6</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25227128"/>
                      </a:ext>
                    </a:extLst>
                  </a:tr>
                  <a:tr h="336929">
                    <a:tc>
                      <a:txBody>
                        <a:bodyPr/>
                        <a:lstStyle/>
                        <a:p>
                          <a:endParaRPr lang="zh-CN"/>
                        </a:p>
                      </a:txBody>
                      <a:tcPr marL="68580" marR="68580" marT="0" marB="0" anchor="ctr">
                        <a:blipFill>
                          <a:blip r:embed="rId5"/>
                          <a:stretch>
                            <a:fillRect l="-1818" t="-111111" r="-600000" b="-122222"/>
                          </a:stretch>
                        </a:blipFill>
                      </a:tcPr>
                    </a:tc>
                    <a:tc>
                      <a:txBody>
                        <a:bodyPr/>
                        <a:lstStyle/>
                        <a:p>
                          <a:pPr algn="ctr"/>
                          <a:r>
                            <a:rPr lang="en-US" sz="1600" kern="0">
                              <a:effectLst/>
                            </a:rPr>
                            <a:t>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2</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3</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4</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5</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5595376"/>
                      </a:ext>
                    </a:extLst>
                  </a:tr>
                  <a:tr h="336929">
                    <a:tc>
                      <a:txBody>
                        <a:bodyPr/>
                        <a:lstStyle/>
                        <a:p>
                          <a:endParaRPr lang="zh-CN"/>
                        </a:p>
                      </a:txBody>
                      <a:tcPr marL="68580" marR="68580" marT="0" marB="0" anchor="ctr">
                        <a:blipFill>
                          <a:blip r:embed="rId5"/>
                          <a:stretch>
                            <a:fillRect l="-1818" t="-211111" r="-600000" b="-22222"/>
                          </a:stretch>
                        </a:blipFill>
                      </a:tcP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1</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0089895"/>
                      </a:ext>
                    </a:extLst>
                  </a:tr>
                </a:tbl>
              </a:graphicData>
            </a:graphic>
          </p:graphicFrame>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E749A78C-AC19-1C45-BAE9-85C4142C7FD0}"/>
                  </a:ext>
                </a:extLst>
              </p:cNvPr>
              <p:cNvSpPr/>
              <p:nvPr/>
            </p:nvSpPr>
            <p:spPr>
              <a:xfrm>
                <a:off x="-120651" y="2413625"/>
                <a:ext cx="8616951" cy="3416769"/>
              </a:xfrm>
              <a:prstGeom prst="rect">
                <a:avLst/>
              </a:prstGeom>
            </p:spPr>
            <p:txBody>
              <a:bodyPr wrap="square">
                <a:spAutoFit/>
              </a:bodyPr>
              <a:lstStyle/>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2</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）权重更新之后，错分样本和加权误差情况如</a:t>
                </a:r>
                <a:r>
                  <a:rPr lang="zh-CN" altLang="en-US"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右表</a:t>
                </a:r>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根据加权分类误差，选择分类器</a:t>
                </a:r>
                <a14:m>
                  <m:oMath xmlns:m="http://schemas.openxmlformats.org/officeDocument/2006/math">
                    <m:r>
                      <a:rPr lang="en-US" altLang="zh-CN" sz="1400" kern="100">
                        <a:solidFill>
                          <a:srgbClr val="FF0000"/>
                        </a:solidFill>
                      </a:rPr>
                      <m:t>𝒙</m:t>
                    </m:r>
                    <m:r>
                      <a:rPr lang="en-US" altLang="zh-CN" sz="1400" kern="100">
                        <a:solidFill>
                          <a:srgbClr val="FF0000"/>
                        </a:solidFill>
                      </a:rPr>
                      <m:t>&lt;</m:t>
                    </m:r>
                    <m:r>
                      <a:rPr lang="en-US" altLang="zh-CN" sz="1400" kern="100">
                        <a:solidFill>
                          <a:srgbClr val="FF0000"/>
                        </a:solidFill>
                      </a:rPr>
                      <m:t>𝒗</m:t>
                    </m:r>
                  </m:oMath>
                </a14:m>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，阈值</a:t>
                </a:r>
                <a14:m>
                  <m:oMath xmlns:m="http://schemas.openxmlformats.org/officeDocument/2006/math">
                    <m:r>
                      <a:rPr lang="en-US" altLang="zh-CN" sz="1400" kern="100">
                        <a:solidFill>
                          <a:srgbClr val="FF0000"/>
                        </a:solidFill>
                      </a:rPr>
                      <m:t>𝑣</m:t>
                    </m:r>
                    <m:r>
                      <a:rPr lang="en-US" altLang="zh-CN" sz="1400" kern="100">
                        <a:solidFill>
                          <a:srgbClr val="FF0000"/>
                        </a:solidFill>
                      </a:rPr>
                      <m:t>=1</m:t>
                    </m:r>
                    <m:r>
                      <a:rPr lang="zh-CN" altLang="en-US" sz="1400" b="0" i="0" kern="100" smtClean="0">
                        <a:solidFill>
                          <a:srgbClr val="FF0000"/>
                        </a:solidFill>
                        <a:latin typeface="Cambria Math" panose="02040503050406030204" pitchFamily="18" charset="0"/>
                      </a:rPr>
                      <m:t>，</m:t>
                    </m:r>
                    <m:sSub>
                      <m:sSubPr>
                        <m:ctrlPr>
                          <a:rPr lang="zh-CN" altLang="zh-CN" sz="1400" kern="100">
                            <a:solidFill>
                              <a:srgbClr val="FF0000"/>
                            </a:solidFill>
                          </a:rPr>
                        </m:ctrlPr>
                      </m:sSubPr>
                      <m:e>
                        <m:r>
                          <a:rPr lang="en-US" altLang="zh-CN" sz="1400" kern="100">
                            <a:solidFill>
                              <a:srgbClr val="FF0000"/>
                            </a:solidFill>
                          </a:rPr>
                          <m:t>𝛼</m:t>
                        </m:r>
                      </m:e>
                      <m:sub>
                        <m:r>
                          <a:rPr lang="en-US" altLang="zh-CN" sz="1400" kern="100">
                            <a:solidFill>
                              <a:srgbClr val="FF0000"/>
                            </a:solidFill>
                          </a:rPr>
                          <m:t>2</m:t>
                        </m:r>
                      </m:sub>
                    </m:sSub>
                    <m:r>
                      <a:rPr lang="en-US" altLang="zh-CN" sz="1400" kern="100">
                        <a:solidFill>
                          <a:srgbClr val="FF0000"/>
                        </a:solidFill>
                      </a:rPr>
                      <m:t>=</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2</m:t>
                        </m:r>
                      </m:den>
                    </m:f>
                    <m:func>
                      <m:funcPr>
                        <m:ctrlPr>
                          <a:rPr lang="zh-CN" altLang="zh-CN" sz="1400" kern="100">
                            <a:solidFill>
                              <a:srgbClr val="FF0000"/>
                            </a:solidFill>
                          </a:rPr>
                        </m:ctrlPr>
                      </m:funcPr>
                      <m:fName>
                        <m:r>
                          <a:rPr lang="en-US" altLang="zh-CN" sz="1400" kern="100">
                            <a:solidFill>
                              <a:srgbClr val="FF0000"/>
                            </a:solidFill>
                          </a:rPr>
                          <m:t>𝑙𝑛</m:t>
                        </m:r>
                      </m:fName>
                      <m:e>
                        <m:f>
                          <m:fPr>
                            <m:ctrlPr>
                              <a:rPr lang="zh-CN" altLang="zh-CN" sz="1400" kern="100">
                                <a:solidFill>
                                  <a:srgbClr val="FF0000"/>
                                </a:solidFill>
                              </a:rPr>
                            </m:ctrlPr>
                          </m:fPr>
                          <m:num>
                            <m:r>
                              <a:rPr lang="en-US" altLang="zh-CN" sz="1400" kern="100">
                                <a:solidFill>
                                  <a:srgbClr val="FF0000"/>
                                </a:solidFill>
                              </a:rPr>
                              <m:t>1−</m:t>
                            </m:r>
                            <m:sSub>
                              <m:sSubPr>
                                <m:ctrlPr>
                                  <a:rPr lang="zh-CN" altLang="zh-CN" sz="1400" kern="100">
                                    <a:solidFill>
                                      <a:srgbClr val="FF0000"/>
                                    </a:solidFill>
                                  </a:rPr>
                                </m:ctrlPr>
                              </m:sSubPr>
                              <m:e>
                                <m:r>
                                  <a:rPr lang="en-US" altLang="zh-CN" sz="1400" kern="100">
                                    <a:solidFill>
                                      <a:srgbClr val="FF0000"/>
                                    </a:solidFill>
                                  </a:rPr>
                                  <m:t>𝜖</m:t>
                                </m:r>
                              </m:e>
                              <m:sub>
                                <m:r>
                                  <a:rPr lang="en-US" altLang="zh-CN" sz="1400" kern="100">
                                    <a:solidFill>
                                      <a:srgbClr val="FF0000"/>
                                    </a:solidFill>
                                  </a:rPr>
                                  <m:t>1</m:t>
                                </m:r>
                              </m:sub>
                            </m:sSub>
                          </m:num>
                          <m:den>
                            <m:sSub>
                              <m:sSubPr>
                                <m:ctrlPr>
                                  <a:rPr lang="zh-CN" altLang="zh-CN" sz="1400" kern="100">
                                    <a:solidFill>
                                      <a:srgbClr val="FF0000"/>
                                    </a:solidFill>
                                  </a:rPr>
                                </m:ctrlPr>
                              </m:sSubPr>
                              <m:e>
                                <m:r>
                                  <a:rPr lang="en-US" altLang="zh-CN" sz="1400" kern="100">
                                    <a:solidFill>
                                      <a:srgbClr val="FF0000"/>
                                    </a:solidFill>
                                  </a:rPr>
                                  <m:t>𝜖</m:t>
                                </m:r>
                              </m:e>
                              <m:sub>
                                <m:r>
                                  <a:rPr lang="en-US" altLang="zh-CN" sz="1400" kern="100">
                                    <a:solidFill>
                                      <a:srgbClr val="FF0000"/>
                                    </a:solidFill>
                                  </a:rPr>
                                  <m:t>1</m:t>
                                </m:r>
                              </m:sub>
                            </m:sSub>
                          </m:den>
                        </m:f>
                      </m:e>
                    </m:func>
                    <m:r>
                      <a:rPr lang="en-US" altLang="zh-CN" sz="1400" kern="100">
                        <a:solidFill>
                          <a:srgbClr val="FF0000"/>
                        </a:solidFill>
                      </a:rPr>
                      <m:t>=</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2</m:t>
                        </m:r>
                      </m:den>
                    </m:f>
                    <m:func>
                      <m:funcPr>
                        <m:ctrlPr>
                          <a:rPr lang="zh-CN" altLang="zh-CN" sz="1400" kern="100">
                            <a:solidFill>
                              <a:srgbClr val="FF0000"/>
                            </a:solidFill>
                          </a:rPr>
                        </m:ctrlPr>
                      </m:funcPr>
                      <m:fName>
                        <m:r>
                          <a:rPr lang="en-US" altLang="zh-CN" sz="1400" kern="100">
                            <a:solidFill>
                              <a:srgbClr val="FF0000"/>
                            </a:solidFill>
                          </a:rPr>
                          <m:t>𝑙𝑛</m:t>
                        </m:r>
                      </m:fName>
                      <m:e>
                        <m:f>
                          <m:fPr>
                            <m:ctrlPr>
                              <a:rPr lang="zh-CN" altLang="zh-CN" sz="1400" kern="100">
                                <a:solidFill>
                                  <a:srgbClr val="FF0000"/>
                                </a:solidFill>
                              </a:rPr>
                            </m:ctrlPr>
                          </m:fPr>
                          <m:num>
                            <m:r>
                              <a:rPr lang="en-US" altLang="zh-CN" sz="1400" kern="100">
                                <a:solidFill>
                                  <a:srgbClr val="FF0000"/>
                                </a:solidFill>
                              </a:rPr>
                              <m:t>1−1/4</m:t>
                            </m:r>
                          </m:num>
                          <m:den>
                            <m:r>
                              <a:rPr lang="en-US" altLang="zh-CN" sz="1400" kern="100">
                                <a:solidFill>
                                  <a:srgbClr val="FF0000"/>
                                </a:solidFill>
                              </a:rPr>
                              <m:t>1/4</m:t>
                            </m:r>
                          </m:den>
                        </m:f>
                      </m:e>
                    </m:func>
                    <m:r>
                      <a:rPr lang="en-US" altLang="zh-CN" sz="1400" kern="100">
                        <a:solidFill>
                          <a:srgbClr val="FF0000"/>
                        </a:solidFill>
                      </a:rPr>
                      <m:t>=</m:t>
                    </m:r>
                    <m:func>
                      <m:funcPr>
                        <m:ctrlPr>
                          <a:rPr lang="zh-CN" altLang="zh-CN" sz="1400" kern="100">
                            <a:solidFill>
                              <a:srgbClr val="FF0000"/>
                            </a:solidFill>
                          </a:rPr>
                        </m:ctrlPr>
                      </m:funcPr>
                      <m:fName>
                        <m:r>
                          <a:rPr lang="en-US" altLang="zh-CN" sz="1400" kern="100">
                            <a:solidFill>
                              <a:srgbClr val="FF0000"/>
                            </a:solidFill>
                          </a:rPr>
                          <m:t>𝑙𝑛</m:t>
                        </m:r>
                      </m:fName>
                      <m:e>
                        <m:rad>
                          <m:radPr>
                            <m:degHide m:val="on"/>
                            <m:ctrlPr>
                              <a:rPr lang="zh-CN" altLang="zh-CN" sz="1400" kern="100">
                                <a:solidFill>
                                  <a:srgbClr val="FF0000"/>
                                </a:solidFill>
                              </a:rPr>
                            </m:ctrlPr>
                          </m:radPr>
                          <m:deg/>
                          <m:e>
                            <m:r>
                              <a:rPr lang="en-US" altLang="zh-CN" sz="1400" kern="100">
                                <a:solidFill>
                                  <a:srgbClr val="FF0000"/>
                                </a:solidFill>
                              </a:rPr>
                              <m:t>3</m:t>
                            </m:r>
                          </m:e>
                        </m:rad>
                      </m:e>
                    </m:func>
                  </m:oMath>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en-US"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归一化因子：</a:t>
                </a:r>
                <a14:m>
                  <m:oMath xmlns:m="http://schemas.openxmlformats.org/officeDocument/2006/math">
                    <m:sSub>
                      <m:sSubPr>
                        <m:ctrlPr>
                          <a:rPr lang="zh-CN" altLang="zh-CN" sz="1400" kern="100">
                            <a:solidFill>
                              <a:srgbClr val="FF0000"/>
                            </a:solidFill>
                          </a:rPr>
                        </m:ctrlPr>
                      </m:sSubPr>
                      <m:e>
                        <m:r>
                          <a:rPr lang="en-US" altLang="zh-CN" sz="1400" kern="100">
                            <a:solidFill>
                              <a:srgbClr val="FF0000"/>
                            </a:solidFill>
                          </a:rPr>
                          <m:t>𝑍</m:t>
                        </m:r>
                      </m:e>
                      <m:sub>
                        <m:r>
                          <a:rPr lang="en-US" altLang="zh-CN" sz="1400" kern="100">
                            <a:solidFill>
                              <a:srgbClr val="FF0000"/>
                            </a:solidFill>
                          </a:rPr>
                          <m:t>2</m:t>
                        </m:r>
                      </m:sub>
                    </m:sSub>
                    <m:r>
                      <a:rPr lang="en-US" altLang="zh-CN" sz="1400" kern="100">
                        <a:solidFill>
                          <a:srgbClr val="FF0000"/>
                        </a:solidFill>
                      </a:rPr>
                      <m:t>=</m:t>
                    </m:r>
                    <m:nary>
                      <m:naryPr>
                        <m:chr m:val="∑"/>
                        <m:limLoc m:val="undOvr"/>
                        <m:ctrlPr>
                          <a:rPr lang="zh-CN" altLang="zh-CN" sz="1400" kern="100">
                            <a:solidFill>
                              <a:srgbClr val="FF0000"/>
                            </a:solidFill>
                          </a:rPr>
                        </m:ctrlPr>
                      </m:naryPr>
                      <m:sub>
                        <m:r>
                          <a:rPr lang="en-US" altLang="zh-CN" sz="1400" kern="100">
                            <a:solidFill>
                              <a:srgbClr val="FF0000"/>
                            </a:solidFill>
                          </a:rPr>
                          <m:t>𝑗</m:t>
                        </m:r>
                        <m:r>
                          <a:rPr lang="en-US" altLang="zh-CN" sz="1400" kern="100">
                            <a:solidFill>
                              <a:srgbClr val="FF0000"/>
                            </a:solidFill>
                          </a:rPr>
                          <m:t>=1</m:t>
                        </m:r>
                      </m:sub>
                      <m:sup>
                        <m:r>
                          <a:rPr lang="en-US" altLang="zh-CN" sz="1400" kern="100">
                            <a:solidFill>
                              <a:srgbClr val="FF0000"/>
                            </a:solidFill>
                          </a:rPr>
                          <m:t>6</m:t>
                        </m:r>
                      </m:sup>
                      <m:e>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2,</m:t>
                            </m:r>
                            <m:r>
                              <a:rPr lang="en-US" altLang="zh-CN" sz="1400" kern="100">
                                <a:solidFill>
                                  <a:srgbClr val="FF0000"/>
                                </a:solidFill>
                              </a:rPr>
                              <m:t>𝑗</m:t>
                            </m:r>
                          </m:sub>
                        </m:sSub>
                        <m:sSup>
                          <m:sSupPr>
                            <m:ctrlPr>
                              <a:rPr lang="zh-CN" altLang="zh-CN" sz="1400" kern="100">
                                <a:solidFill>
                                  <a:srgbClr val="FF0000"/>
                                </a:solidFill>
                              </a:rPr>
                            </m:ctrlPr>
                          </m:sSupPr>
                          <m:e>
                            <m:r>
                              <a:rPr lang="en-US" altLang="zh-CN" sz="1400" kern="100">
                                <a:solidFill>
                                  <a:srgbClr val="FF0000"/>
                                </a:solidFill>
                              </a:rPr>
                              <m:t>𝑒</m:t>
                            </m:r>
                          </m:e>
                          <m:sup>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𝛼</m:t>
                                </m:r>
                              </m:e>
                              <m:sub>
                                <m:r>
                                  <a:rPr lang="en-US" altLang="zh-CN" sz="1400" kern="100">
                                    <a:solidFill>
                                      <a:srgbClr val="FF0000"/>
                                    </a:solidFill>
                                  </a:rPr>
                                  <m:t>2</m:t>
                                </m:r>
                              </m:sub>
                            </m:sSub>
                            <m:r>
                              <a:rPr lang="en-US" altLang="zh-CN" sz="1400" kern="100">
                                <a:solidFill>
                                  <a:srgbClr val="FF0000"/>
                                </a:solidFill>
                              </a:rPr>
                              <m:t>𝑓</m:t>
                            </m:r>
                            <m:r>
                              <a:rPr lang="en-US" altLang="zh-CN" sz="1400" kern="100">
                                <a:solidFill>
                                  <a:srgbClr val="FF0000"/>
                                </a:solidFill>
                              </a:rPr>
                              <m:t>(</m:t>
                            </m:r>
                            <m:r>
                              <a:rPr lang="en-US" altLang="zh-CN" sz="1400" kern="100">
                                <a:solidFill>
                                  <a:srgbClr val="FF0000"/>
                                </a:solidFill>
                              </a:rPr>
                              <m:t>𝒙</m:t>
                            </m:r>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𝐺</m:t>
                                </m:r>
                              </m:e>
                              <m:sub>
                                <m:r>
                                  <a:rPr lang="en-US" altLang="zh-CN" sz="1400" kern="100">
                                    <a:solidFill>
                                      <a:srgbClr val="FF0000"/>
                                    </a:solidFill>
                                  </a:rPr>
                                  <m:t>2</m:t>
                                </m:r>
                              </m:sub>
                            </m:sSub>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𝑥</m:t>
                                </m:r>
                              </m:e>
                              <m:sub>
                                <m:r>
                                  <a:rPr lang="en-US" altLang="zh-CN" sz="1400" kern="100">
                                    <a:solidFill>
                                      <a:srgbClr val="FF0000"/>
                                    </a:solidFill>
                                  </a:rPr>
                                  <m:t>𝑖</m:t>
                                </m:r>
                              </m:sub>
                            </m:sSub>
                            <m:r>
                              <a:rPr lang="en-US" altLang="zh-CN" sz="1400" kern="100">
                                <a:solidFill>
                                  <a:srgbClr val="FF0000"/>
                                </a:solidFill>
                              </a:rPr>
                              <m:t>)</m:t>
                            </m:r>
                          </m:sup>
                        </m:sSup>
                      </m:e>
                    </m:nary>
                    <m:r>
                      <a:rPr lang="en-US" altLang="zh-CN" sz="1400" kern="100">
                        <a:solidFill>
                          <a:srgbClr val="FF0000"/>
                        </a:solidFill>
                      </a:rPr>
                      <m:t>=2∗</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8</m:t>
                        </m:r>
                      </m:den>
                    </m:f>
                    <m:r>
                      <a:rPr lang="en-US" altLang="zh-CN" sz="1400" kern="100">
                        <a:solidFill>
                          <a:srgbClr val="FF0000"/>
                        </a:solidFill>
                      </a:rPr>
                      <m:t>∗</m:t>
                    </m:r>
                    <m:rad>
                      <m:radPr>
                        <m:degHide m:val="on"/>
                        <m:ctrlPr>
                          <a:rPr lang="zh-CN" altLang="zh-CN" sz="1400" kern="100">
                            <a:solidFill>
                              <a:srgbClr val="FF0000"/>
                            </a:solidFill>
                          </a:rPr>
                        </m:ctrlPr>
                      </m:radPr>
                      <m:deg/>
                      <m:e>
                        <m:r>
                          <a:rPr lang="en-US" altLang="zh-CN" sz="1400" kern="100">
                            <a:solidFill>
                              <a:srgbClr val="FF0000"/>
                            </a:solidFill>
                          </a:rPr>
                          <m:t>3</m:t>
                        </m:r>
                      </m:e>
                    </m:rad>
                    <m:r>
                      <a:rPr lang="en-US" altLang="zh-CN" sz="1400" kern="100">
                        <a:solidFill>
                          <a:srgbClr val="FF0000"/>
                        </a:solidFill>
                      </a:rPr>
                      <m:t>+2∗</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4</m:t>
                        </m:r>
                      </m:den>
                    </m:f>
                    <m:r>
                      <a:rPr lang="en-US" altLang="zh-CN" sz="1400" kern="100">
                        <a:solidFill>
                          <a:srgbClr val="FF0000"/>
                        </a:solidFill>
                      </a:rPr>
                      <m:t>∗</m:t>
                    </m:r>
                    <m:f>
                      <m:fPr>
                        <m:ctrlPr>
                          <a:rPr lang="zh-CN" altLang="zh-CN" sz="1400" kern="100">
                            <a:solidFill>
                              <a:srgbClr val="FF0000"/>
                            </a:solidFill>
                          </a:rPr>
                        </m:ctrlPr>
                      </m:fPr>
                      <m:num>
                        <m:rad>
                          <m:radPr>
                            <m:degHide m:val="on"/>
                            <m:ctrlPr>
                              <a:rPr lang="zh-CN" altLang="zh-CN" sz="1400" kern="100">
                                <a:solidFill>
                                  <a:srgbClr val="FF0000"/>
                                </a:solidFill>
                              </a:rPr>
                            </m:ctrlPr>
                          </m:radPr>
                          <m:deg/>
                          <m:e>
                            <m:r>
                              <a:rPr lang="en-US" altLang="zh-CN" sz="1400" kern="100">
                                <a:solidFill>
                                  <a:srgbClr val="FF0000"/>
                                </a:solidFill>
                              </a:rPr>
                              <m:t>3</m:t>
                            </m:r>
                          </m:e>
                        </m:rad>
                      </m:num>
                      <m:den>
                        <m:r>
                          <a:rPr lang="en-US" altLang="zh-CN" sz="1400" kern="100">
                            <a:solidFill>
                              <a:srgbClr val="FF0000"/>
                            </a:solidFill>
                          </a:rPr>
                          <m:t>3</m:t>
                        </m:r>
                      </m:den>
                    </m:f>
                    <m:r>
                      <a:rPr lang="en-US" altLang="zh-CN" sz="1400" kern="100">
                        <a:solidFill>
                          <a:srgbClr val="FF0000"/>
                        </a:solidFill>
                      </a:rPr>
                      <m:t>+2∗</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8</m:t>
                        </m:r>
                      </m:den>
                    </m:f>
                    <m:r>
                      <a:rPr lang="en-US" altLang="zh-CN" sz="1400" kern="100">
                        <a:solidFill>
                          <a:srgbClr val="FF0000"/>
                        </a:solidFill>
                      </a:rPr>
                      <m:t>∗</m:t>
                    </m:r>
                    <m:f>
                      <m:fPr>
                        <m:ctrlPr>
                          <a:rPr lang="zh-CN" altLang="zh-CN" sz="1400" kern="100">
                            <a:solidFill>
                              <a:srgbClr val="FF0000"/>
                            </a:solidFill>
                          </a:rPr>
                        </m:ctrlPr>
                      </m:fPr>
                      <m:num>
                        <m:rad>
                          <m:radPr>
                            <m:degHide m:val="on"/>
                            <m:ctrlPr>
                              <a:rPr lang="zh-CN" altLang="zh-CN" sz="1400" kern="100">
                                <a:solidFill>
                                  <a:srgbClr val="FF0000"/>
                                </a:solidFill>
                              </a:rPr>
                            </m:ctrlPr>
                          </m:radPr>
                          <m:deg/>
                          <m:e>
                            <m:r>
                              <a:rPr lang="en-US" altLang="zh-CN" sz="1400" kern="100">
                                <a:solidFill>
                                  <a:srgbClr val="FF0000"/>
                                </a:solidFill>
                              </a:rPr>
                              <m:t>3</m:t>
                            </m:r>
                          </m:e>
                        </m:rad>
                      </m:num>
                      <m:den>
                        <m:r>
                          <a:rPr lang="en-US" altLang="zh-CN" sz="1400" kern="100">
                            <a:solidFill>
                              <a:srgbClr val="FF0000"/>
                            </a:solidFill>
                          </a:rPr>
                          <m:t>3</m:t>
                        </m:r>
                      </m:den>
                    </m:f>
                    <m:r>
                      <a:rPr lang="en-US" altLang="zh-CN" sz="1400" kern="100">
                        <a:solidFill>
                          <a:srgbClr val="FF0000"/>
                        </a:solidFill>
                      </a:rPr>
                      <m:t>=</m:t>
                    </m:r>
                    <m:f>
                      <m:fPr>
                        <m:ctrlPr>
                          <a:rPr lang="zh-CN" altLang="zh-CN" sz="1400" kern="100">
                            <a:solidFill>
                              <a:srgbClr val="FF0000"/>
                            </a:solidFill>
                          </a:rPr>
                        </m:ctrlPr>
                      </m:fPr>
                      <m:num>
                        <m:rad>
                          <m:radPr>
                            <m:degHide m:val="on"/>
                            <m:ctrlPr>
                              <a:rPr lang="zh-CN" altLang="zh-CN" sz="1400" kern="100">
                                <a:solidFill>
                                  <a:srgbClr val="FF0000"/>
                                </a:solidFill>
                              </a:rPr>
                            </m:ctrlPr>
                          </m:radPr>
                          <m:deg/>
                          <m:e>
                            <m:r>
                              <a:rPr lang="en-US" altLang="zh-CN" sz="1400" kern="100">
                                <a:solidFill>
                                  <a:srgbClr val="FF0000"/>
                                </a:solidFill>
                              </a:rPr>
                              <m:t>3</m:t>
                            </m:r>
                          </m:e>
                        </m:rad>
                      </m:num>
                      <m:den>
                        <m:r>
                          <a:rPr lang="en-US" altLang="zh-CN" sz="1400" kern="100">
                            <a:solidFill>
                              <a:srgbClr val="FF0000"/>
                            </a:solidFill>
                          </a:rPr>
                          <m:t>2</m:t>
                        </m:r>
                      </m:den>
                    </m:f>
                  </m:oMath>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被错误分类的样本的权重</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14:m>
                  <m:oMath xmlns:m="http://schemas.openxmlformats.org/officeDocument/2006/math">
                    <m:r>
                      <a:rPr lang="en-US" altLang="zh-CN" sz="14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r>
                      <a:rPr lang="en-US" altLang="zh-CN" sz="1400" i="1"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m:t> = 5, 6</m:t>
                    </m:r>
                  </m:oMath>
                </a14:m>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14:m>
                  <m:oMath xmlns:m="http://schemas.openxmlformats.org/officeDocument/2006/math">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3,</m:t>
                        </m:r>
                        <m:r>
                          <a:rPr lang="en-US" altLang="zh-CN" sz="1400" kern="100">
                            <a:solidFill>
                              <a:srgbClr val="FF0000"/>
                            </a:solidFill>
                          </a:rPr>
                          <m:t>𝑖</m:t>
                        </m:r>
                      </m:sub>
                    </m:sSub>
                    <m:r>
                      <a:rPr lang="en-US" altLang="zh-CN" sz="1400" kern="100">
                        <a:solidFill>
                          <a:srgbClr val="FF0000"/>
                        </a:solidFill>
                      </a:rPr>
                      <m:t>=</m:t>
                    </m:r>
                    <m:f>
                      <m:fPr>
                        <m:ctrlPr>
                          <a:rPr lang="zh-CN" altLang="zh-CN" sz="1400" kern="100">
                            <a:solidFill>
                              <a:srgbClr val="FF0000"/>
                            </a:solidFill>
                          </a:rPr>
                        </m:ctrlPr>
                      </m:fPr>
                      <m:num>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2,</m:t>
                            </m:r>
                            <m:r>
                              <a:rPr lang="en-US" altLang="zh-CN" sz="1400" kern="100">
                                <a:solidFill>
                                  <a:srgbClr val="FF0000"/>
                                </a:solidFill>
                              </a:rPr>
                              <m:t>𝑖</m:t>
                            </m:r>
                          </m:sub>
                        </m:sSub>
                      </m:num>
                      <m:den>
                        <m:sSub>
                          <m:sSubPr>
                            <m:ctrlPr>
                              <a:rPr lang="zh-CN" altLang="zh-CN" sz="1400" kern="100">
                                <a:solidFill>
                                  <a:srgbClr val="FF0000"/>
                                </a:solidFill>
                              </a:rPr>
                            </m:ctrlPr>
                          </m:sSubPr>
                          <m:e>
                            <m:r>
                              <a:rPr lang="en-US" altLang="zh-CN" sz="1400" kern="100">
                                <a:solidFill>
                                  <a:srgbClr val="FF0000"/>
                                </a:solidFill>
                              </a:rPr>
                              <m:t>𝑍</m:t>
                            </m:r>
                          </m:e>
                          <m:sub>
                            <m:r>
                              <a:rPr lang="en-US" altLang="zh-CN" sz="1400" kern="100">
                                <a:solidFill>
                                  <a:srgbClr val="FF0000"/>
                                </a:solidFill>
                              </a:rPr>
                              <m:t>1</m:t>
                            </m:r>
                          </m:sub>
                        </m:sSub>
                      </m:den>
                    </m:f>
                    <m:sSup>
                      <m:sSupPr>
                        <m:ctrlPr>
                          <a:rPr lang="zh-CN" altLang="zh-CN" sz="1400" kern="100">
                            <a:solidFill>
                              <a:srgbClr val="FF0000"/>
                            </a:solidFill>
                          </a:rPr>
                        </m:ctrlPr>
                      </m:sSupPr>
                      <m:e>
                        <m:r>
                          <a:rPr lang="en-US" altLang="zh-CN" sz="1400" kern="100">
                            <a:solidFill>
                              <a:srgbClr val="FF0000"/>
                            </a:solidFill>
                          </a:rPr>
                          <m:t>𝑒</m:t>
                        </m:r>
                      </m:e>
                      <m:sup>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𝛼</m:t>
                            </m:r>
                          </m:e>
                          <m:sub>
                            <m:r>
                              <a:rPr lang="en-US" altLang="zh-CN" sz="1400" kern="100">
                                <a:solidFill>
                                  <a:srgbClr val="FF0000"/>
                                </a:solidFill>
                              </a:rPr>
                              <m:t>2</m:t>
                            </m:r>
                          </m:sub>
                        </m:sSub>
                        <m:r>
                          <a:rPr lang="en-US" altLang="zh-CN" sz="1400" kern="100">
                            <a:solidFill>
                              <a:srgbClr val="FF0000"/>
                            </a:solidFill>
                          </a:rPr>
                          <m:t>𝑓</m:t>
                        </m:r>
                        <m:r>
                          <a:rPr lang="en-US" altLang="zh-CN" sz="1400" kern="100">
                            <a:solidFill>
                              <a:srgbClr val="FF0000"/>
                            </a:solidFill>
                          </a:rPr>
                          <m:t>(</m:t>
                        </m:r>
                        <m:r>
                          <a:rPr lang="en-US" altLang="zh-CN" sz="1400" kern="100">
                            <a:solidFill>
                              <a:srgbClr val="FF0000"/>
                            </a:solidFill>
                          </a:rPr>
                          <m:t>𝑥</m:t>
                        </m:r>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h</m:t>
                            </m:r>
                          </m:e>
                          <m:sub>
                            <m:r>
                              <a:rPr lang="en-US" altLang="zh-CN" sz="1400" kern="100">
                                <a:solidFill>
                                  <a:srgbClr val="FF0000"/>
                                </a:solidFill>
                              </a:rPr>
                              <m:t>2</m:t>
                            </m:r>
                          </m:sub>
                        </m:sSub>
                        <m:r>
                          <a:rPr lang="en-US" altLang="zh-CN" sz="1400" kern="100">
                            <a:solidFill>
                              <a:srgbClr val="FF0000"/>
                            </a:solidFill>
                          </a:rPr>
                          <m:t>(</m:t>
                        </m:r>
                        <m:r>
                          <a:rPr lang="en-US" altLang="zh-CN" sz="1400" kern="100">
                            <a:solidFill>
                              <a:srgbClr val="FF0000"/>
                            </a:solidFill>
                          </a:rPr>
                          <m:t>𝒙</m:t>
                        </m:r>
                        <m:r>
                          <a:rPr lang="en-US" altLang="zh-CN" sz="1400" kern="100">
                            <a:solidFill>
                              <a:srgbClr val="FF0000"/>
                            </a:solidFill>
                          </a:rPr>
                          <m:t>)</m:t>
                        </m:r>
                      </m:sup>
                    </m:sSup>
                    <m:r>
                      <a:rPr lang="en-US" altLang="zh-CN" sz="1400" kern="100">
                        <a:solidFill>
                          <a:srgbClr val="FF0000"/>
                        </a:solidFill>
                      </a:rPr>
                      <m:t>=</m:t>
                    </m:r>
                    <m:f>
                      <m:fPr>
                        <m:ctrlPr>
                          <a:rPr lang="zh-CN" altLang="zh-CN" sz="1400" kern="100">
                            <a:solidFill>
                              <a:srgbClr val="FF0000"/>
                            </a:solidFill>
                          </a:rPr>
                        </m:ctrlPr>
                      </m:fPr>
                      <m:num>
                        <m:f>
                          <m:fPr>
                            <m:ctrlPr>
                              <a:rPr lang="zh-CN" altLang="zh-CN" sz="1400" kern="100">
                                <a:solidFill>
                                  <a:srgbClr val="FF0000"/>
                                </a:solidFill>
                              </a:rPr>
                            </m:ctrlPr>
                          </m:fPr>
                          <m:num>
                            <m:rad>
                              <m:radPr>
                                <m:degHide m:val="on"/>
                                <m:ctrlPr>
                                  <a:rPr lang="zh-CN" altLang="zh-CN" sz="1400" kern="100">
                                    <a:solidFill>
                                      <a:srgbClr val="FF0000"/>
                                    </a:solidFill>
                                  </a:rPr>
                                </m:ctrlPr>
                              </m:radPr>
                              <m:deg/>
                              <m:e>
                                <m:r>
                                  <a:rPr lang="en-US" altLang="zh-CN" sz="1400" kern="100">
                                    <a:solidFill>
                                      <a:srgbClr val="FF0000"/>
                                    </a:solidFill>
                                  </a:rPr>
                                  <m:t>3</m:t>
                                </m:r>
                              </m:e>
                            </m:rad>
                          </m:num>
                          <m:den>
                            <m:r>
                              <a:rPr lang="en-US" altLang="zh-CN" sz="1400" kern="100">
                                <a:solidFill>
                                  <a:srgbClr val="FF0000"/>
                                </a:solidFill>
                              </a:rPr>
                              <m:t>8</m:t>
                            </m:r>
                          </m:den>
                        </m:f>
                      </m:num>
                      <m:den>
                        <m:f>
                          <m:fPr>
                            <m:ctrlPr>
                              <a:rPr lang="zh-CN" altLang="zh-CN" sz="1400" kern="100">
                                <a:solidFill>
                                  <a:srgbClr val="FF0000"/>
                                </a:solidFill>
                              </a:rPr>
                            </m:ctrlPr>
                          </m:fPr>
                          <m:num>
                            <m:rad>
                              <m:radPr>
                                <m:degHide m:val="on"/>
                                <m:ctrlPr>
                                  <a:rPr lang="zh-CN" altLang="zh-CN" sz="1400" kern="100">
                                    <a:solidFill>
                                      <a:srgbClr val="FF0000"/>
                                    </a:solidFill>
                                  </a:rPr>
                                </m:ctrlPr>
                              </m:radPr>
                              <m:deg/>
                              <m:e>
                                <m:r>
                                  <a:rPr lang="en-US" altLang="zh-CN" sz="1400" kern="100">
                                    <a:solidFill>
                                      <a:srgbClr val="FF0000"/>
                                    </a:solidFill>
                                  </a:rPr>
                                  <m:t>3</m:t>
                                </m:r>
                              </m:e>
                            </m:rad>
                          </m:num>
                          <m:den>
                            <m:r>
                              <a:rPr lang="en-US" altLang="zh-CN" sz="1400" kern="100">
                                <a:solidFill>
                                  <a:srgbClr val="FF0000"/>
                                </a:solidFill>
                              </a:rPr>
                              <m:t>2</m:t>
                            </m:r>
                          </m:den>
                        </m:f>
                      </m:den>
                    </m:f>
                    <m:r>
                      <a:rPr lang="en-US" altLang="zh-CN" sz="1400" kern="100">
                        <a:solidFill>
                          <a:srgbClr val="FF0000"/>
                        </a:solidFill>
                      </a:rPr>
                      <m:t>=</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4</m:t>
                        </m:r>
                      </m:den>
                    </m:f>
                  </m:oMath>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上次被错误分类，此次被正确分类的样本的权重</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14:m>
                  <m:oMath xmlns:m="http://schemas.openxmlformats.org/officeDocument/2006/math">
                    <m:r>
                      <a:rPr lang="en-US" altLang="zh-CN" sz="14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r>
                      <a:rPr lang="en-US" altLang="zh-CN" sz="1400" i="1"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m:t> = 3,4</m:t>
                    </m:r>
                  </m:oMath>
                </a14:m>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14:m>
                  <m:oMath xmlns:m="http://schemas.openxmlformats.org/officeDocument/2006/math">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3,4</m:t>
                        </m:r>
                      </m:sub>
                    </m:sSub>
                    <m:r>
                      <a:rPr lang="en-US" altLang="zh-CN" sz="1400" kern="100">
                        <a:solidFill>
                          <a:srgbClr val="FF0000"/>
                        </a:solidFill>
                      </a:rPr>
                      <m:t>=</m:t>
                    </m:r>
                    <m:f>
                      <m:fPr>
                        <m:ctrlPr>
                          <a:rPr lang="zh-CN" altLang="zh-CN" sz="1400" kern="100">
                            <a:solidFill>
                              <a:srgbClr val="FF0000"/>
                            </a:solidFill>
                          </a:rPr>
                        </m:ctrlPr>
                      </m:fPr>
                      <m:num>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2,1</m:t>
                            </m:r>
                          </m:sub>
                        </m:sSub>
                      </m:num>
                      <m:den>
                        <m:sSub>
                          <m:sSubPr>
                            <m:ctrlPr>
                              <a:rPr lang="zh-CN" altLang="zh-CN" sz="1400" kern="100">
                                <a:solidFill>
                                  <a:srgbClr val="FF0000"/>
                                </a:solidFill>
                              </a:rPr>
                            </m:ctrlPr>
                          </m:sSubPr>
                          <m:e>
                            <m:r>
                              <a:rPr lang="en-US" altLang="zh-CN" sz="1400" kern="100">
                                <a:solidFill>
                                  <a:srgbClr val="FF0000"/>
                                </a:solidFill>
                              </a:rPr>
                              <m:t>𝑍</m:t>
                            </m:r>
                          </m:e>
                          <m:sub>
                            <m:r>
                              <a:rPr lang="en-US" altLang="zh-CN" sz="1400" kern="100">
                                <a:solidFill>
                                  <a:srgbClr val="FF0000"/>
                                </a:solidFill>
                              </a:rPr>
                              <m:t>1</m:t>
                            </m:r>
                          </m:sub>
                        </m:sSub>
                      </m:den>
                    </m:f>
                    <m:sSup>
                      <m:sSupPr>
                        <m:ctrlPr>
                          <a:rPr lang="zh-CN" altLang="zh-CN" sz="1400" kern="100">
                            <a:solidFill>
                              <a:srgbClr val="FF0000"/>
                            </a:solidFill>
                          </a:rPr>
                        </m:ctrlPr>
                      </m:sSupPr>
                      <m:e>
                        <m:r>
                          <a:rPr lang="en-US" altLang="zh-CN" sz="1400" kern="100">
                            <a:solidFill>
                              <a:srgbClr val="FF0000"/>
                            </a:solidFill>
                          </a:rPr>
                          <m:t>𝑒</m:t>
                        </m:r>
                      </m:e>
                      <m:sup>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𝛼</m:t>
                            </m:r>
                          </m:e>
                          <m:sub>
                            <m:r>
                              <a:rPr lang="en-US" altLang="zh-CN" sz="1400" kern="100">
                                <a:solidFill>
                                  <a:srgbClr val="FF0000"/>
                                </a:solidFill>
                              </a:rPr>
                              <m:t>1</m:t>
                            </m:r>
                          </m:sub>
                        </m:sSub>
                        <m:r>
                          <a:rPr lang="en-US" altLang="zh-CN" sz="1400" kern="100">
                            <a:solidFill>
                              <a:srgbClr val="FF0000"/>
                            </a:solidFill>
                          </a:rPr>
                          <m:t>𝑓</m:t>
                        </m:r>
                        <m:r>
                          <a:rPr lang="en-US" altLang="zh-CN" sz="1400" kern="100">
                            <a:solidFill>
                              <a:srgbClr val="FF0000"/>
                            </a:solidFill>
                          </a:rPr>
                          <m:t>(</m:t>
                        </m:r>
                        <m:r>
                          <a:rPr lang="en-US" altLang="zh-CN" sz="1400" kern="100">
                            <a:solidFill>
                              <a:srgbClr val="FF0000"/>
                            </a:solidFill>
                          </a:rPr>
                          <m:t>𝒙</m:t>
                        </m:r>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h</m:t>
                            </m:r>
                          </m:e>
                          <m:sub>
                            <m:r>
                              <a:rPr lang="en-US" altLang="zh-CN" sz="1400" kern="100">
                                <a:solidFill>
                                  <a:srgbClr val="FF0000"/>
                                </a:solidFill>
                              </a:rPr>
                              <m:t>2</m:t>
                            </m:r>
                          </m:sub>
                        </m:sSub>
                        <m:r>
                          <a:rPr lang="en-US" altLang="zh-CN" sz="1400" kern="100">
                            <a:solidFill>
                              <a:srgbClr val="FF0000"/>
                            </a:solidFill>
                          </a:rPr>
                          <m:t>(</m:t>
                        </m:r>
                        <m:r>
                          <a:rPr lang="en-US" altLang="zh-CN" sz="1400" kern="100">
                            <a:solidFill>
                              <a:srgbClr val="FF0000"/>
                            </a:solidFill>
                          </a:rPr>
                          <m:t>𝒙</m:t>
                        </m:r>
                        <m:r>
                          <a:rPr lang="en-US" altLang="zh-CN" sz="1400" kern="100">
                            <a:solidFill>
                              <a:srgbClr val="FF0000"/>
                            </a:solidFill>
                          </a:rPr>
                          <m:t>)</m:t>
                        </m:r>
                      </m:sup>
                    </m:sSup>
                    <m:r>
                      <a:rPr lang="en-US" altLang="zh-CN" sz="1400" kern="100">
                        <a:solidFill>
                          <a:srgbClr val="FF0000"/>
                        </a:solidFill>
                      </a:rPr>
                      <m:t>=</m:t>
                    </m:r>
                    <m:f>
                      <m:fPr>
                        <m:ctrlPr>
                          <a:rPr lang="zh-CN" altLang="zh-CN" sz="1400" kern="100">
                            <a:solidFill>
                              <a:srgbClr val="FF0000"/>
                            </a:solidFill>
                          </a:rPr>
                        </m:ctrlPr>
                      </m:fPr>
                      <m:num>
                        <m:f>
                          <m:fPr>
                            <m:ctrlPr>
                              <a:rPr lang="zh-CN" altLang="zh-CN" sz="1400" kern="100">
                                <a:solidFill>
                                  <a:srgbClr val="FF0000"/>
                                </a:solidFill>
                              </a:rPr>
                            </m:ctrlPr>
                          </m:fPr>
                          <m:num>
                            <m:rad>
                              <m:radPr>
                                <m:degHide m:val="on"/>
                                <m:ctrlPr>
                                  <a:rPr lang="zh-CN" altLang="zh-CN" sz="1400" kern="100">
                                    <a:solidFill>
                                      <a:srgbClr val="FF0000"/>
                                    </a:solidFill>
                                  </a:rPr>
                                </m:ctrlPr>
                              </m:radPr>
                              <m:deg/>
                              <m:e>
                                <m:r>
                                  <a:rPr lang="en-US" altLang="zh-CN" sz="1400" kern="100">
                                    <a:solidFill>
                                      <a:srgbClr val="FF0000"/>
                                    </a:solidFill>
                                  </a:rPr>
                                  <m:t>3</m:t>
                                </m:r>
                              </m:e>
                            </m:rad>
                          </m:num>
                          <m:den>
                            <m:r>
                              <a:rPr lang="en-US" altLang="zh-CN" sz="1400" kern="100">
                                <a:solidFill>
                                  <a:srgbClr val="FF0000"/>
                                </a:solidFill>
                              </a:rPr>
                              <m:t>12</m:t>
                            </m:r>
                          </m:den>
                        </m:f>
                      </m:num>
                      <m:den>
                        <m:f>
                          <m:fPr>
                            <m:ctrlPr>
                              <a:rPr lang="zh-CN" altLang="zh-CN" sz="1400" kern="100">
                                <a:solidFill>
                                  <a:srgbClr val="FF0000"/>
                                </a:solidFill>
                              </a:rPr>
                            </m:ctrlPr>
                          </m:fPr>
                          <m:num>
                            <m:rad>
                              <m:radPr>
                                <m:degHide m:val="on"/>
                                <m:ctrlPr>
                                  <a:rPr lang="zh-CN" altLang="zh-CN" sz="1400" kern="100">
                                    <a:solidFill>
                                      <a:srgbClr val="FF0000"/>
                                    </a:solidFill>
                                  </a:rPr>
                                </m:ctrlPr>
                              </m:radPr>
                              <m:deg/>
                              <m:e>
                                <m:r>
                                  <a:rPr lang="en-US" altLang="zh-CN" sz="1400" kern="100">
                                    <a:solidFill>
                                      <a:srgbClr val="FF0000"/>
                                    </a:solidFill>
                                  </a:rPr>
                                  <m:t>3</m:t>
                                </m:r>
                              </m:e>
                            </m:rad>
                          </m:num>
                          <m:den>
                            <m:r>
                              <a:rPr lang="en-US" altLang="zh-CN" sz="1400" kern="100">
                                <a:solidFill>
                                  <a:srgbClr val="FF0000"/>
                                </a:solidFill>
                              </a:rPr>
                              <m:t>2</m:t>
                            </m:r>
                          </m:den>
                        </m:f>
                      </m:den>
                    </m:f>
                    <m:r>
                      <a:rPr lang="en-US" altLang="zh-CN" sz="1400" kern="100">
                        <a:solidFill>
                          <a:srgbClr val="FF0000"/>
                        </a:solidFill>
                      </a:rPr>
                      <m:t>=</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6</m:t>
                        </m:r>
                      </m:den>
                    </m:f>
                  </m:oMath>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上次被正确分类，此次仍被正确分类的样本的权重</a:t>
                </a:r>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14:m>
                  <m:oMath xmlns:m="http://schemas.openxmlformats.org/officeDocument/2006/math">
                    <m:r>
                      <a:rPr lang="en-US" altLang="zh-CN" sz="14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𝑖</m:t>
                    </m:r>
                    <m:r>
                      <a:rPr lang="en-US" altLang="zh-CN" sz="1400" i="1"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m:t> = 1,2</m:t>
                    </m:r>
                  </m:oMath>
                </a14:m>
                <a:r>
                  <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14:m>
                  <m:oMath xmlns:m="http://schemas.openxmlformats.org/officeDocument/2006/math">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3,</m:t>
                        </m:r>
                        <m:r>
                          <a:rPr lang="en-US" altLang="zh-CN" sz="1400" kern="100">
                            <a:solidFill>
                              <a:srgbClr val="FF0000"/>
                            </a:solidFill>
                          </a:rPr>
                          <m:t>𝑖</m:t>
                        </m:r>
                      </m:sub>
                    </m:sSub>
                    <m:r>
                      <a:rPr lang="en-US" altLang="zh-CN" sz="1400" kern="100">
                        <a:solidFill>
                          <a:srgbClr val="FF0000"/>
                        </a:solidFill>
                      </a:rPr>
                      <m:t>=</m:t>
                    </m:r>
                    <m:f>
                      <m:fPr>
                        <m:ctrlPr>
                          <a:rPr lang="zh-CN" altLang="zh-CN" sz="1400" kern="100">
                            <a:solidFill>
                              <a:srgbClr val="FF0000"/>
                            </a:solidFill>
                          </a:rPr>
                        </m:ctrlPr>
                      </m:fPr>
                      <m:num>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2,</m:t>
                            </m:r>
                            <m:r>
                              <a:rPr lang="en-US" altLang="zh-CN" sz="1400" kern="100">
                                <a:solidFill>
                                  <a:srgbClr val="FF0000"/>
                                </a:solidFill>
                              </a:rPr>
                              <m:t>𝑖</m:t>
                            </m:r>
                          </m:sub>
                        </m:sSub>
                      </m:num>
                      <m:den>
                        <m:sSub>
                          <m:sSubPr>
                            <m:ctrlPr>
                              <a:rPr lang="zh-CN" altLang="zh-CN" sz="1400" kern="100">
                                <a:solidFill>
                                  <a:srgbClr val="FF0000"/>
                                </a:solidFill>
                              </a:rPr>
                            </m:ctrlPr>
                          </m:sSubPr>
                          <m:e>
                            <m:r>
                              <a:rPr lang="en-US" altLang="zh-CN" sz="1400" kern="100">
                                <a:solidFill>
                                  <a:srgbClr val="FF0000"/>
                                </a:solidFill>
                              </a:rPr>
                              <m:t>𝑍</m:t>
                            </m:r>
                          </m:e>
                          <m:sub>
                            <m:r>
                              <a:rPr lang="en-US" altLang="zh-CN" sz="1400" kern="100">
                                <a:solidFill>
                                  <a:srgbClr val="FF0000"/>
                                </a:solidFill>
                              </a:rPr>
                              <m:t>1</m:t>
                            </m:r>
                          </m:sub>
                        </m:sSub>
                      </m:den>
                    </m:f>
                    <m:sSup>
                      <m:sSupPr>
                        <m:ctrlPr>
                          <a:rPr lang="zh-CN" altLang="zh-CN" sz="1400" kern="100">
                            <a:solidFill>
                              <a:srgbClr val="FF0000"/>
                            </a:solidFill>
                          </a:rPr>
                        </m:ctrlPr>
                      </m:sSupPr>
                      <m:e>
                        <m:r>
                          <a:rPr lang="en-US" altLang="zh-CN" sz="1400" kern="100">
                            <a:solidFill>
                              <a:srgbClr val="FF0000"/>
                            </a:solidFill>
                          </a:rPr>
                          <m:t>𝑒</m:t>
                        </m:r>
                      </m:e>
                      <m:sup>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𝛼</m:t>
                            </m:r>
                          </m:e>
                          <m:sub>
                            <m:r>
                              <a:rPr lang="en-US" altLang="zh-CN" sz="1400" kern="100">
                                <a:solidFill>
                                  <a:srgbClr val="FF0000"/>
                                </a:solidFill>
                              </a:rPr>
                              <m:t>𝑖</m:t>
                            </m:r>
                          </m:sub>
                        </m:sSub>
                        <m:r>
                          <a:rPr lang="en-US" altLang="zh-CN" sz="1400" kern="100">
                            <a:solidFill>
                              <a:srgbClr val="FF0000"/>
                            </a:solidFill>
                          </a:rPr>
                          <m:t>𝑓</m:t>
                        </m:r>
                        <m:r>
                          <a:rPr lang="en-US" altLang="zh-CN" sz="1400" kern="100">
                            <a:solidFill>
                              <a:srgbClr val="FF0000"/>
                            </a:solidFill>
                          </a:rPr>
                          <m:t>(</m:t>
                        </m:r>
                        <m:r>
                          <a:rPr lang="en-US" altLang="zh-CN" sz="1400" kern="100">
                            <a:solidFill>
                              <a:srgbClr val="FF0000"/>
                            </a:solidFill>
                          </a:rPr>
                          <m:t>𝒙</m:t>
                        </m:r>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h</m:t>
                            </m:r>
                          </m:e>
                          <m:sub>
                            <m:r>
                              <a:rPr lang="en-US" altLang="zh-CN" sz="1400" kern="100">
                                <a:solidFill>
                                  <a:srgbClr val="FF0000"/>
                                </a:solidFill>
                              </a:rPr>
                              <m:t>2</m:t>
                            </m:r>
                          </m:sub>
                        </m:sSub>
                        <m:r>
                          <a:rPr lang="en-US" altLang="zh-CN" sz="1400" kern="100">
                            <a:solidFill>
                              <a:srgbClr val="FF0000"/>
                            </a:solidFill>
                          </a:rPr>
                          <m:t>(</m:t>
                        </m:r>
                        <m:r>
                          <a:rPr lang="en-US" altLang="zh-CN" sz="1400" kern="100">
                            <a:solidFill>
                              <a:srgbClr val="FF0000"/>
                            </a:solidFill>
                          </a:rPr>
                          <m:t>𝒙</m:t>
                        </m:r>
                        <m:r>
                          <a:rPr lang="en-US" altLang="zh-CN" sz="1400" kern="100">
                            <a:solidFill>
                              <a:srgbClr val="FF0000"/>
                            </a:solidFill>
                          </a:rPr>
                          <m:t>)</m:t>
                        </m:r>
                      </m:sup>
                    </m:sSup>
                    <m:r>
                      <a:rPr lang="en-US" altLang="zh-CN" sz="1400" kern="100">
                        <a:solidFill>
                          <a:srgbClr val="FF0000"/>
                        </a:solidFill>
                      </a:rPr>
                      <m:t>=</m:t>
                    </m:r>
                    <m:f>
                      <m:fPr>
                        <m:ctrlPr>
                          <a:rPr lang="zh-CN" altLang="zh-CN" sz="1400" kern="100">
                            <a:solidFill>
                              <a:srgbClr val="FF0000"/>
                            </a:solidFill>
                          </a:rPr>
                        </m:ctrlPr>
                      </m:fPr>
                      <m:num>
                        <m:f>
                          <m:fPr>
                            <m:ctrlPr>
                              <a:rPr lang="zh-CN" altLang="zh-CN" sz="1400" kern="100">
                                <a:solidFill>
                                  <a:srgbClr val="FF0000"/>
                                </a:solidFill>
                              </a:rPr>
                            </m:ctrlPr>
                          </m:fPr>
                          <m:num>
                            <m:rad>
                              <m:radPr>
                                <m:degHide m:val="on"/>
                                <m:ctrlPr>
                                  <a:rPr lang="zh-CN" altLang="zh-CN" sz="1400" kern="100">
                                    <a:solidFill>
                                      <a:srgbClr val="FF0000"/>
                                    </a:solidFill>
                                  </a:rPr>
                                </m:ctrlPr>
                              </m:radPr>
                              <m:deg/>
                              <m:e>
                                <m:r>
                                  <a:rPr lang="en-US" altLang="zh-CN" sz="1400" kern="100">
                                    <a:solidFill>
                                      <a:srgbClr val="FF0000"/>
                                    </a:solidFill>
                                  </a:rPr>
                                  <m:t>3</m:t>
                                </m:r>
                              </m:e>
                            </m:rad>
                          </m:num>
                          <m:den>
                            <m:r>
                              <a:rPr lang="en-US" altLang="zh-CN" sz="1400" kern="100">
                                <a:solidFill>
                                  <a:srgbClr val="FF0000"/>
                                </a:solidFill>
                              </a:rPr>
                              <m:t>24</m:t>
                            </m:r>
                          </m:den>
                        </m:f>
                      </m:num>
                      <m:den>
                        <m:f>
                          <m:fPr>
                            <m:ctrlPr>
                              <a:rPr lang="zh-CN" altLang="zh-CN" sz="1400" kern="100">
                                <a:solidFill>
                                  <a:srgbClr val="FF0000"/>
                                </a:solidFill>
                              </a:rPr>
                            </m:ctrlPr>
                          </m:fPr>
                          <m:num>
                            <m:rad>
                              <m:radPr>
                                <m:degHide m:val="on"/>
                                <m:ctrlPr>
                                  <a:rPr lang="zh-CN" altLang="zh-CN" sz="1400" kern="100">
                                    <a:solidFill>
                                      <a:srgbClr val="FF0000"/>
                                    </a:solidFill>
                                  </a:rPr>
                                </m:ctrlPr>
                              </m:radPr>
                              <m:deg/>
                              <m:e>
                                <m:r>
                                  <a:rPr lang="en-US" altLang="zh-CN" sz="1400" kern="100">
                                    <a:solidFill>
                                      <a:srgbClr val="FF0000"/>
                                    </a:solidFill>
                                  </a:rPr>
                                  <m:t>3</m:t>
                                </m:r>
                              </m:e>
                            </m:rad>
                          </m:num>
                          <m:den>
                            <m:r>
                              <a:rPr lang="en-US" altLang="zh-CN" sz="1400" kern="100">
                                <a:solidFill>
                                  <a:srgbClr val="FF0000"/>
                                </a:solidFill>
                              </a:rPr>
                              <m:t>2</m:t>
                            </m:r>
                          </m:den>
                        </m:f>
                      </m:den>
                    </m:f>
                    <m:r>
                      <a:rPr lang="en-US" altLang="zh-CN" sz="1400" kern="100">
                        <a:solidFill>
                          <a:srgbClr val="FF0000"/>
                        </a:solidFill>
                      </a:rPr>
                      <m:t>=</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12</m:t>
                        </m:r>
                      </m:den>
                    </m:f>
                  </m:oMath>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此时更新的权重集合：</a:t>
                </a:r>
                <a14:m>
                  <m:oMath xmlns:m="http://schemas.openxmlformats.org/officeDocument/2006/math">
                    <m:sSub>
                      <m:sSubPr>
                        <m:ctrlPr>
                          <a:rPr lang="zh-CN" altLang="zh-CN" sz="1400" kern="100">
                            <a:solidFill>
                              <a:srgbClr val="FF0000"/>
                            </a:solidFill>
                          </a:rPr>
                        </m:ctrlPr>
                      </m:sSubPr>
                      <m:e>
                        <m:r>
                          <a:rPr lang="en-US" altLang="zh-CN" sz="1400" kern="100">
                            <a:solidFill>
                              <a:srgbClr val="FF0000"/>
                            </a:solidFill>
                          </a:rPr>
                          <m:t>𝐷</m:t>
                        </m:r>
                      </m:e>
                      <m:sub>
                        <m:r>
                          <a:rPr lang="en-US" altLang="zh-CN" sz="1400" kern="100">
                            <a:solidFill>
                              <a:srgbClr val="FF0000"/>
                            </a:solidFill>
                          </a:rPr>
                          <m:t>3</m:t>
                        </m:r>
                      </m:sub>
                    </m:sSub>
                    <m:r>
                      <a:rPr lang="en-US" altLang="zh-CN" sz="1400" kern="100">
                        <a:solidFill>
                          <a:srgbClr val="FF0000"/>
                        </a:solidFill>
                      </a:rPr>
                      <m:t>=</m:t>
                    </m:r>
                    <m:d>
                      <m:dPr>
                        <m:begChr m:val="{"/>
                        <m:endChr m:val="}"/>
                        <m:ctrlPr>
                          <a:rPr lang="zh-CN" altLang="zh-CN" sz="1400" kern="100">
                            <a:solidFill>
                              <a:srgbClr val="FF0000"/>
                            </a:solidFill>
                          </a:rPr>
                        </m:ctrlPr>
                      </m:dPr>
                      <m:e>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3,1</m:t>
                            </m:r>
                          </m:sub>
                        </m:sSub>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3,2</m:t>
                            </m:r>
                          </m:sub>
                        </m:sSub>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3,3</m:t>
                            </m:r>
                          </m:sub>
                        </m:sSub>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3,4</m:t>
                            </m:r>
                          </m:sub>
                        </m:sSub>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3,5</m:t>
                            </m:r>
                          </m:sub>
                        </m:sSub>
                        <m:r>
                          <a:rPr lang="en-US" altLang="zh-CN" sz="1400" kern="100">
                            <a:solidFill>
                              <a:srgbClr val="FF0000"/>
                            </a:solidFill>
                          </a:rPr>
                          <m:t>,</m:t>
                        </m:r>
                        <m:sSub>
                          <m:sSubPr>
                            <m:ctrlPr>
                              <a:rPr lang="zh-CN" altLang="zh-CN" sz="1400" kern="100">
                                <a:solidFill>
                                  <a:srgbClr val="FF0000"/>
                                </a:solidFill>
                              </a:rPr>
                            </m:ctrlPr>
                          </m:sSubPr>
                          <m:e>
                            <m:r>
                              <a:rPr lang="en-US" altLang="zh-CN" sz="1400" kern="100">
                                <a:solidFill>
                                  <a:srgbClr val="FF0000"/>
                                </a:solidFill>
                              </a:rPr>
                              <m:t>𝜔</m:t>
                            </m:r>
                          </m:e>
                          <m:sub>
                            <m:r>
                              <a:rPr lang="en-US" altLang="zh-CN" sz="1400" kern="100">
                                <a:solidFill>
                                  <a:srgbClr val="FF0000"/>
                                </a:solidFill>
                              </a:rPr>
                              <m:t>3,6</m:t>
                            </m:r>
                          </m:sub>
                        </m:sSub>
                      </m:e>
                    </m:d>
                    <m:r>
                      <a:rPr lang="en-US" altLang="zh-CN" sz="1400" kern="100">
                        <a:solidFill>
                          <a:srgbClr val="FF0000"/>
                        </a:solidFill>
                      </a:rPr>
                      <m:t>=</m:t>
                    </m:r>
                    <m:d>
                      <m:dPr>
                        <m:begChr m:val="{"/>
                        <m:endChr m:val="}"/>
                        <m:ctrlPr>
                          <a:rPr lang="zh-CN" altLang="zh-CN" sz="1400" kern="100">
                            <a:solidFill>
                              <a:srgbClr val="FF0000"/>
                            </a:solidFill>
                          </a:rPr>
                        </m:ctrlPr>
                      </m:dPr>
                      <m:e>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12</m:t>
                            </m:r>
                          </m:den>
                        </m:f>
                        <m:r>
                          <a:rPr lang="en-US" altLang="zh-CN" sz="1400" kern="100">
                            <a:solidFill>
                              <a:srgbClr val="FF0000"/>
                            </a:solidFill>
                          </a:rPr>
                          <m:t>,</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12</m:t>
                            </m:r>
                          </m:den>
                        </m:f>
                        <m:r>
                          <a:rPr lang="en-US" altLang="zh-CN" sz="1400" kern="100">
                            <a:solidFill>
                              <a:srgbClr val="FF0000"/>
                            </a:solidFill>
                          </a:rPr>
                          <m:t>,</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6</m:t>
                            </m:r>
                          </m:den>
                        </m:f>
                        <m:r>
                          <a:rPr lang="en-US" altLang="zh-CN" sz="1400" kern="100">
                            <a:solidFill>
                              <a:srgbClr val="FF0000"/>
                            </a:solidFill>
                          </a:rPr>
                          <m:t>,</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6</m:t>
                            </m:r>
                          </m:den>
                        </m:f>
                        <m:r>
                          <a:rPr lang="en-US" altLang="zh-CN" sz="1400" kern="100">
                            <a:solidFill>
                              <a:srgbClr val="FF0000"/>
                            </a:solidFill>
                          </a:rPr>
                          <m:t>,</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4</m:t>
                            </m:r>
                          </m:den>
                        </m:f>
                        <m:r>
                          <a:rPr lang="en-US" altLang="zh-CN" sz="1400" kern="100">
                            <a:solidFill>
                              <a:srgbClr val="FF0000"/>
                            </a:solidFill>
                          </a:rPr>
                          <m:t>,</m:t>
                        </m:r>
                        <m:f>
                          <m:fPr>
                            <m:ctrlPr>
                              <a:rPr lang="zh-CN" altLang="zh-CN" sz="1400" kern="100">
                                <a:solidFill>
                                  <a:srgbClr val="FF0000"/>
                                </a:solidFill>
                              </a:rPr>
                            </m:ctrlPr>
                          </m:fPr>
                          <m:num>
                            <m:r>
                              <a:rPr lang="en-US" altLang="zh-CN" sz="1400" kern="100">
                                <a:solidFill>
                                  <a:srgbClr val="FF0000"/>
                                </a:solidFill>
                              </a:rPr>
                              <m:t>1</m:t>
                            </m:r>
                          </m:num>
                          <m:den>
                            <m:r>
                              <a:rPr lang="en-US" altLang="zh-CN" sz="1400" kern="100">
                                <a:solidFill>
                                  <a:srgbClr val="FF0000"/>
                                </a:solidFill>
                              </a:rPr>
                              <m:t>4</m:t>
                            </m:r>
                          </m:den>
                        </m:f>
                      </m:e>
                    </m:d>
                  </m:oMath>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endParaRPr lang="en-US"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marL="266700" indent="266700" algn="just"/>
                <a:r>
                  <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故两轮训练后，弱分类器输出：</a:t>
                </a:r>
                <a14:m>
                  <m:oMath xmlns:m="http://schemas.openxmlformats.org/officeDocument/2006/math">
                    <m:r>
                      <a:rPr lang="en-US" altLang="zh-CN" sz="1400" kern="100">
                        <a:solidFill>
                          <a:srgbClr val="FF0000"/>
                        </a:solidFill>
                      </a:rPr>
                      <m:t>𝐻</m:t>
                    </m:r>
                    <m:d>
                      <m:dPr>
                        <m:ctrlPr>
                          <a:rPr lang="zh-CN" altLang="zh-CN" sz="1400" kern="100">
                            <a:solidFill>
                              <a:srgbClr val="FF0000"/>
                            </a:solidFill>
                          </a:rPr>
                        </m:ctrlPr>
                      </m:dPr>
                      <m:e>
                        <m:r>
                          <a:rPr lang="en-US" altLang="zh-CN" sz="1400" kern="100">
                            <a:solidFill>
                              <a:srgbClr val="FF0000"/>
                            </a:solidFill>
                          </a:rPr>
                          <m:t>𝒙</m:t>
                        </m:r>
                      </m:e>
                    </m:d>
                    <m:r>
                      <a:rPr lang="en-US" altLang="zh-CN" sz="1400" kern="100">
                        <a:solidFill>
                          <a:srgbClr val="FF0000"/>
                        </a:solidFill>
                      </a:rPr>
                      <m:t>=</m:t>
                    </m:r>
                    <m:func>
                      <m:funcPr>
                        <m:ctrlPr>
                          <a:rPr lang="zh-CN" altLang="zh-CN" sz="1400" kern="100">
                            <a:solidFill>
                              <a:srgbClr val="FF0000"/>
                            </a:solidFill>
                          </a:rPr>
                        </m:ctrlPr>
                      </m:funcPr>
                      <m:fName>
                        <m:r>
                          <a:rPr lang="en-US" altLang="zh-CN" sz="1400" kern="100">
                            <a:solidFill>
                              <a:srgbClr val="FF0000"/>
                            </a:solidFill>
                          </a:rPr>
                          <m:t>𝑠𝑖𝑔𝑛</m:t>
                        </m:r>
                        <m:r>
                          <a:rPr lang="en-US" altLang="zh-CN" sz="1400" kern="100">
                            <a:solidFill>
                              <a:srgbClr val="FF0000"/>
                            </a:solidFill>
                          </a:rPr>
                          <m:t>(</m:t>
                        </m:r>
                        <m:r>
                          <a:rPr lang="en-US" altLang="zh-CN" sz="1400" kern="100">
                            <a:solidFill>
                              <a:srgbClr val="FF0000"/>
                            </a:solidFill>
                          </a:rPr>
                          <m:t>𝑙𝑛</m:t>
                        </m:r>
                      </m:fName>
                      <m:e>
                        <m:rad>
                          <m:radPr>
                            <m:degHide m:val="on"/>
                            <m:ctrlPr>
                              <a:rPr lang="zh-CN" altLang="zh-CN" sz="1400" kern="100">
                                <a:solidFill>
                                  <a:srgbClr val="FF0000"/>
                                </a:solidFill>
                              </a:rPr>
                            </m:ctrlPr>
                          </m:radPr>
                          <m:deg/>
                          <m:e>
                            <m:r>
                              <a:rPr lang="en-US" altLang="zh-CN" sz="1400" kern="100">
                                <a:solidFill>
                                  <a:srgbClr val="FF0000"/>
                                </a:solidFill>
                              </a:rPr>
                              <m:t>2</m:t>
                            </m:r>
                          </m:e>
                        </m:rad>
                        <m:r>
                          <a:rPr lang="en-US" altLang="zh-CN" sz="1400" kern="100">
                            <a:solidFill>
                              <a:srgbClr val="FF0000"/>
                            </a:solidFill>
                          </a:rPr>
                          <m:t>∗</m:t>
                        </m:r>
                        <m:r>
                          <m:rPr>
                            <m:sty m:val="p"/>
                          </m:rPr>
                          <a:rPr lang="en-US" altLang="zh-CN" sz="1400" kern="100">
                            <a:solidFill>
                              <a:srgbClr val="FF0000"/>
                            </a:solidFill>
                          </a:rPr>
                          <m:t>sign</m:t>
                        </m:r>
                        <m:d>
                          <m:dPr>
                            <m:ctrlPr>
                              <a:rPr lang="zh-CN" altLang="zh-CN" sz="1400" kern="100">
                                <a:solidFill>
                                  <a:srgbClr val="FF0000"/>
                                </a:solidFill>
                              </a:rPr>
                            </m:ctrlPr>
                          </m:dPr>
                          <m:e>
                            <m:r>
                              <a:rPr lang="en-US" altLang="zh-CN" sz="1400" kern="100">
                                <a:solidFill>
                                  <a:srgbClr val="FF0000"/>
                                </a:solidFill>
                              </a:rPr>
                              <m:t>𝑥</m:t>
                            </m:r>
                            <m:r>
                              <a:rPr lang="en-US" altLang="zh-CN" sz="1400" kern="100">
                                <a:solidFill>
                                  <a:srgbClr val="FF0000"/>
                                </a:solidFill>
                              </a:rPr>
                              <m:t>+0.5</m:t>
                            </m:r>
                          </m:e>
                        </m:d>
                        <m:r>
                          <a:rPr lang="en-US" altLang="zh-CN" sz="1400" kern="100">
                            <a:solidFill>
                              <a:srgbClr val="FF0000"/>
                            </a:solidFill>
                          </a:rPr>
                          <m:t>+</m:t>
                        </m:r>
                      </m:e>
                    </m:func>
                    <m:func>
                      <m:funcPr>
                        <m:ctrlPr>
                          <a:rPr lang="zh-CN" altLang="zh-CN" sz="1400" kern="100">
                            <a:solidFill>
                              <a:srgbClr val="FF0000"/>
                            </a:solidFill>
                          </a:rPr>
                        </m:ctrlPr>
                      </m:funcPr>
                      <m:fName>
                        <m:r>
                          <a:rPr lang="en-US" altLang="zh-CN" sz="1400" kern="100">
                            <a:solidFill>
                              <a:srgbClr val="FF0000"/>
                            </a:solidFill>
                          </a:rPr>
                          <m:t>𝑙𝑛</m:t>
                        </m:r>
                      </m:fName>
                      <m:e>
                        <m:rad>
                          <m:radPr>
                            <m:degHide m:val="on"/>
                            <m:ctrlPr>
                              <a:rPr lang="zh-CN" altLang="zh-CN" sz="1400" kern="100">
                                <a:solidFill>
                                  <a:srgbClr val="FF0000"/>
                                </a:solidFill>
                              </a:rPr>
                            </m:ctrlPr>
                          </m:radPr>
                          <m:deg/>
                          <m:e>
                            <m:r>
                              <a:rPr lang="en-US" altLang="zh-CN" sz="1400" kern="100">
                                <a:solidFill>
                                  <a:srgbClr val="FF0000"/>
                                </a:solidFill>
                              </a:rPr>
                              <m:t>3</m:t>
                            </m:r>
                          </m:e>
                        </m:rad>
                      </m:e>
                    </m:func>
                    <m:r>
                      <a:rPr lang="en-US" altLang="zh-CN" sz="1400" kern="100">
                        <a:solidFill>
                          <a:srgbClr val="FF0000"/>
                        </a:solidFill>
                      </a:rPr>
                      <m:t>∗</m:t>
                    </m:r>
                    <m:r>
                      <m:rPr>
                        <m:sty m:val="p"/>
                      </m:rPr>
                      <a:rPr lang="en-US" altLang="zh-CN" sz="1400" kern="100">
                        <a:solidFill>
                          <a:srgbClr val="FF0000"/>
                        </a:solidFill>
                      </a:rPr>
                      <m:t>sign</m:t>
                    </m:r>
                    <m:r>
                      <a:rPr lang="en-US" altLang="zh-CN" sz="1400" kern="100">
                        <a:solidFill>
                          <a:srgbClr val="FF0000"/>
                        </a:solidFill>
                      </a:rPr>
                      <m:t>(1.5−</m:t>
                    </m:r>
                    <m:r>
                      <m:rPr>
                        <m:sty m:val="p"/>
                      </m:rPr>
                      <a:rPr lang="en-US" altLang="zh-CN" sz="1400" kern="100">
                        <a:solidFill>
                          <a:srgbClr val="FF0000"/>
                        </a:solidFill>
                      </a:rPr>
                      <m:t>x</m:t>
                    </m:r>
                    <m:r>
                      <a:rPr lang="en-US" altLang="zh-CN" sz="1400" kern="100">
                        <a:solidFill>
                          <a:srgbClr val="FF0000"/>
                        </a:solidFill>
                      </a:rPr>
                      <m:t>))</m:t>
                    </m:r>
                  </m:oMath>
                </a14:m>
                <a:endParaRPr lang="zh-CN" altLang="zh-CN" sz="14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p:txBody>
          </p:sp>
        </mc:Choice>
        <mc:Fallback>
          <p:sp>
            <p:nvSpPr>
              <p:cNvPr id="3" name="矩形 2">
                <a:extLst>
                  <a:ext uri="{FF2B5EF4-FFF2-40B4-BE49-F238E27FC236}">
                    <a16:creationId xmlns:a16="http://schemas.microsoft.com/office/drawing/2014/main" id="{E749A78C-AC19-1C45-BAE9-85C4142C7FD0}"/>
                  </a:ext>
                </a:extLst>
              </p:cNvPr>
              <p:cNvSpPr>
                <a:spLocks noRot="1" noChangeAspect="1" noMove="1" noResize="1" noEditPoints="1" noAdjustHandles="1" noChangeArrowheads="1" noChangeShapeType="1" noTextEdit="1"/>
              </p:cNvSpPr>
              <p:nvPr/>
            </p:nvSpPr>
            <p:spPr>
              <a:xfrm>
                <a:off x="-120651" y="2413625"/>
                <a:ext cx="8616951" cy="3416769"/>
              </a:xfrm>
              <a:prstGeom prst="rect">
                <a:avLst/>
              </a:prstGeom>
              <a:blipFill>
                <a:blip r:embed="rId6"/>
                <a:stretch>
                  <a:fillRect t="-372" b="-1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E6D9FED6-237D-DA4B-A99F-21A94406E5C0}"/>
                  </a:ext>
                </a:extLst>
              </p:cNvPr>
              <p:cNvGraphicFramePr>
                <a:graphicFrameLocks noGrp="1"/>
              </p:cNvGraphicFramePr>
              <p:nvPr>
                <p:extLst>
                  <p:ext uri="{D42A27DB-BD31-4B8C-83A1-F6EECF244321}">
                    <p14:modId xmlns:p14="http://schemas.microsoft.com/office/powerpoint/2010/main" val="3044200551"/>
                  </p:ext>
                </p:extLst>
              </p:nvPr>
            </p:nvGraphicFramePr>
            <p:xfrm>
              <a:off x="7905750" y="2364750"/>
              <a:ext cx="3994151" cy="1534160"/>
            </p:xfrm>
            <a:graphic>
              <a:graphicData uri="http://schemas.openxmlformats.org/drawingml/2006/table">
                <a:tbl>
                  <a:tblPr firstRow="1" firstCol="1" bandRow="1">
                    <a:tableStyleId>{21E4AEA4-8DFA-4A89-87EB-49C32662AFE0}</a:tableStyleId>
                  </a:tblPr>
                  <a:tblGrid>
                    <a:gridCol w="443060">
                      <a:extLst>
                        <a:ext uri="{9D8B030D-6E8A-4147-A177-3AD203B41FA5}">
                          <a16:colId xmlns:a16="http://schemas.microsoft.com/office/drawing/2014/main" val="1694579041"/>
                        </a:ext>
                      </a:extLst>
                    </a:gridCol>
                    <a:gridCol w="1183697">
                      <a:extLst>
                        <a:ext uri="{9D8B030D-6E8A-4147-A177-3AD203B41FA5}">
                          <a16:colId xmlns:a16="http://schemas.microsoft.com/office/drawing/2014/main" val="1414713965"/>
                        </a:ext>
                      </a:extLst>
                    </a:gridCol>
                    <a:gridCol w="1183697">
                      <a:extLst>
                        <a:ext uri="{9D8B030D-6E8A-4147-A177-3AD203B41FA5}">
                          <a16:colId xmlns:a16="http://schemas.microsoft.com/office/drawing/2014/main" val="1857921102"/>
                        </a:ext>
                      </a:extLst>
                    </a:gridCol>
                    <a:gridCol w="1183697">
                      <a:extLst>
                        <a:ext uri="{9D8B030D-6E8A-4147-A177-3AD203B41FA5}">
                          <a16:colId xmlns:a16="http://schemas.microsoft.com/office/drawing/2014/main" val="4110000652"/>
                        </a:ext>
                      </a:extLst>
                    </a:gridCol>
                  </a:tblGrid>
                  <a:tr h="254000">
                    <a:tc>
                      <a:txBody>
                        <a:bodyPr/>
                        <a:lstStyle/>
                        <a:p>
                          <a:pPr marL="0" indent="0" algn="l" defTabSz="457128" rtl="0" eaLnBrk="1" latinLnBrk="0" hangingPunct="1"/>
                          <a14:m>
                            <m:oMathPara xmlns:m="http://schemas.openxmlformats.org/officeDocument/2006/math">
                              <m:oMathParaPr>
                                <m:jc m:val="centerGroup"/>
                              </m:oMathParaPr>
                              <m:oMath xmlns:m="http://schemas.openxmlformats.org/officeDocument/2006/math">
                                <m:r>
                                  <a:rPr lang="en-US" sz="1200" b="1" kern="0" smtClean="0">
                                    <a:solidFill>
                                      <a:schemeClr val="bg1"/>
                                    </a:solidFill>
                                    <a:effectLst/>
                                    <a:latin typeface="+mn-lt"/>
                                    <a:ea typeface="+mn-ea"/>
                                    <a:cs typeface="+mn-cs"/>
                                  </a:rPr>
                                  <m:t>𝒗</m:t>
                                </m:r>
                              </m:oMath>
                            </m:oMathPara>
                          </a14:m>
                          <a:endParaRPr lang="zh-CN" altLang="en-US" sz="1200" b="1" kern="0">
                            <a:solidFill>
                              <a:schemeClr val="bg1"/>
                            </a:solidFill>
                            <a:effectLst/>
                            <a:latin typeface="+mn-lt"/>
                            <a:ea typeface="+mn-ea"/>
                            <a:cs typeface="+mn-cs"/>
                          </a:endParaRPr>
                        </a:p>
                      </a:txBody>
                      <a:tcPr marL="68580" marR="68580" marT="0" marB="0"/>
                    </a:tc>
                    <a:tc>
                      <a:txBody>
                        <a:bodyPr/>
                        <a:lstStyle/>
                        <a:p>
                          <a:pPr indent="0" algn="l"/>
                          <a14:m>
                            <m:oMath xmlns:m="http://schemas.openxmlformats.org/officeDocument/2006/math">
                              <m:r>
                                <a:rPr lang="en-US" sz="1200" kern="0" smtClean="0">
                                  <a:solidFill>
                                    <a:schemeClr val="bg1"/>
                                  </a:solidFill>
                                  <a:effectLst/>
                                </a:rPr>
                                <m:t>𝒙</m:t>
                              </m:r>
                              <m:r>
                                <a:rPr lang="en-US" sz="1200" kern="0" smtClean="0">
                                  <a:solidFill>
                                    <a:schemeClr val="bg1"/>
                                  </a:solidFill>
                                  <a:effectLst/>
                                </a:rPr>
                                <m:t>&lt;</m:t>
                              </m:r>
                              <m:r>
                                <a:rPr lang="en-US" sz="1200" kern="0" smtClean="0">
                                  <a:solidFill>
                                    <a:schemeClr val="bg1"/>
                                  </a:solidFill>
                                  <a:effectLst/>
                                </a:rPr>
                                <m:t>𝒗</m:t>
                              </m:r>
                            </m:oMath>
                          </a14:m>
                          <a:r>
                            <a:rPr lang="zh-CN" sz="1200" kern="100" dirty="0">
                              <a:solidFill>
                                <a:schemeClr val="bg1"/>
                              </a:solidFill>
                              <a:effectLst/>
                            </a:rPr>
                            <a:t>错分样本</a:t>
                          </a:r>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l"/>
                          <a14:m>
                            <m:oMath xmlns:m="http://schemas.openxmlformats.org/officeDocument/2006/math">
                              <m:r>
                                <a:rPr lang="en-US" sz="1200" kern="0" smtClean="0">
                                  <a:solidFill>
                                    <a:schemeClr val="bg1"/>
                                  </a:solidFill>
                                  <a:effectLst/>
                                </a:rPr>
                                <m:t>𝒙</m:t>
                              </m:r>
                              <m:r>
                                <a:rPr lang="en-US" sz="1200" kern="0" smtClean="0">
                                  <a:solidFill>
                                    <a:schemeClr val="bg1"/>
                                  </a:solidFill>
                                  <a:effectLst/>
                                </a:rPr>
                                <m:t>&gt;</m:t>
                              </m:r>
                              <m:r>
                                <a:rPr lang="en-US" sz="1200" kern="0" smtClean="0">
                                  <a:solidFill>
                                    <a:schemeClr val="bg1"/>
                                  </a:solidFill>
                                  <a:effectLst/>
                                </a:rPr>
                                <m:t>𝒗</m:t>
                              </m:r>
                            </m:oMath>
                          </a14:m>
                          <a:r>
                            <a:rPr lang="zh-CN" sz="1200" kern="100" dirty="0">
                              <a:solidFill>
                                <a:schemeClr val="bg1"/>
                              </a:solidFill>
                              <a:effectLst/>
                            </a:rPr>
                            <a:t>错分样本</a:t>
                          </a:r>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l"/>
                          <a:r>
                            <a:rPr lang="zh-CN" sz="1200" kern="100" dirty="0">
                              <a:solidFill>
                                <a:schemeClr val="bg1"/>
                              </a:solidFill>
                              <a:effectLst/>
                            </a:rPr>
                            <a:t>最小分类误差</a:t>
                          </a:r>
                          <a14:m>
                            <m:oMath xmlns:m="http://schemas.openxmlformats.org/officeDocument/2006/math">
                              <m:r>
                                <a:rPr lang="en-US" sz="1200" kern="100">
                                  <a:solidFill>
                                    <a:schemeClr val="bg1"/>
                                  </a:solidFill>
                                  <a:effectLst/>
                                </a:rPr>
                                <m:t>𝒆</m:t>
                              </m:r>
                            </m:oMath>
                          </a14:m>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2277350"/>
                      </a:ext>
                    </a:extLst>
                  </a:tr>
                  <a:tr h="127000">
                    <a:tc>
                      <a:txBody>
                        <a:bodyPr/>
                        <a:lstStyle/>
                        <a:p>
                          <a:pPr marL="0" indent="0" algn="l" defTabSz="457128" rtl="0" eaLnBrk="1" latinLnBrk="0" hangingPunct="1"/>
                          <a:r>
                            <a:rPr lang="en-US" sz="1200" b="1" kern="0">
                              <a:solidFill>
                                <a:schemeClr val="bg1"/>
                              </a:solidFill>
                              <a:effectLst/>
                              <a:latin typeface="+mn-lt"/>
                              <a:ea typeface="+mn-ea"/>
                              <a:cs typeface="+mn-cs"/>
                            </a:rPr>
                            <a:t>-0.5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5751838"/>
                      </a:ext>
                    </a:extLst>
                  </a:tr>
                  <a:tr h="127000">
                    <a:tc>
                      <a:txBody>
                        <a:bodyPr/>
                        <a:lstStyle/>
                        <a:p>
                          <a:pPr marL="0" indent="0" algn="l" defTabSz="457128" rtl="0" eaLnBrk="1" latinLnBrk="0" hangingPunct="1"/>
                          <a:r>
                            <a:rPr lang="en-US" sz="1200" b="1" kern="0" dirty="0">
                              <a:solidFill>
                                <a:schemeClr val="bg1"/>
                              </a:solidFill>
                              <a:effectLst/>
                              <a:latin typeface="+mn-lt"/>
                              <a:ea typeface="+mn-ea"/>
                              <a:cs typeface="+mn-cs"/>
                            </a:rPr>
                            <a:t>0.5</a:t>
                          </a:r>
                          <a:endParaRPr lang="zh-CN" altLang="en-US" sz="1200" b="1" kern="0" dirty="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3/8</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7516439"/>
                      </a:ext>
                    </a:extLst>
                  </a:tr>
                  <a:tr h="127000">
                    <a:tc>
                      <a:txBody>
                        <a:bodyPr/>
                        <a:lstStyle/>
                        <a:p>
                          <a:pPr marL="0" indent="0" algn="l" defTabSz="457128" rtl="0" eaLnBrk="1" latinLnBrk="0" hangingPunct="1"/>
                          <a:r>
                            <a:rPr lang="en-US" sz="1200" b="1" kern="0">
                              <a:solidFill>
                                <a:schemeClr val="bg1"/>
                              </a:solidFill>
                              <a:effectLst/>
                              <a:latin typeface="+mn-lt"/>
                              <a:ea typeface="+mn-ea"/>
                              <a:cs typeface="+mn-cs"/>
                            </a:rPr>
                            <a:t>1.5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highlight>
                                <a:srgbClr val="FFFF00"/>
                              </a:highlight>
                              <a:latin typeface="楷体-简" panose="02010600040101010101" pitchFamily="2" charset="-122"/>
                              <a:ea typeface="DengXian" panose="02010600030101010101" pitchFamily="2" charset="-122"/>
                              <a:cs typeface="Times New Roman" panose="02020603050405020304" pitchFamily="18" charset="0"/>
                            </a:rPr>
                            <a:t>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highlight>
                                <a:srgbClr val="FFFF00"/>
                              </a:highlight>
                              <a:latin typeface="楷体-简" panose="02010600040101010101" pitchFamily="2" charset="-122"/>
                              <a:ea typeface="DengXian" panose="02010600030101010101" pitchFamily="2" charset="-122"/>
                              <a:cs typeface="Times New Roman" panose="02020603050405020304" pitchFamily="18" charset="0"/>
                            </a:rPr>
                            <a:t>1/4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135413"/>
                      </a:ext>
                    </a:extLst>
                  </a:tr>
                  <a:tr h="127000">
                    <a:tc>
                      <a:txBody>
                        <a:bodyPr/>
                        <a:lstStyle/>
                        <a:p>
                          <a:pPr marL="0" indent="0" algn="l" defTabSz="457128" rtl="0" eaLnBrk="1" latinLnBrk="0" hangingPunct="1"/>
                          <a:r>
                            <a:rPr lang="en-US" sz="1200" b="1" kern="0">
                              <a:solidFill>
                                <a:schemeClr val="bg1"/>
                              </a:solidFill>
                              <a:effectLst/>
                              <a:latin typeface="+mn-lt"/>
                              <a:ea typeface="+mn-ea"/>
                              <a:cs typeface="+mn-cs"/>
                            </a:rPr>
                            <a:t>2.5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3/8</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3473753"/>
                      </a:ext>
                    </a:extLst>
                  </a:tr>
                  <a:tr h="127000">
                    <a:tc>
                      <a:txBody>
                        <a:bodyPr/>
                        <a:lstStyle/>
                        <a:p>
                          <a:pPr marL="0" indent="0" algn="l" defTabSz="457128" rtl="0" eaLnBrk="1" latinLnBrk="0" hangingPunct="1"/>
                          <a:r>
                            <a:rPr lang="en-US" sz="1200" b="1" kern="0">
                              <a:solidFill>
                                <a:schemeClr val="bg1"/>
                              </a:solidFill>
                              <a:effectLst/>
                              <a:latin typeface="+mn-lt"/>
                              <a:ea typeface="+mn-ea"/>
                              <a:cs typeface="+mn-cs"/>
                            </a:rPr>
                            <a:t>3.5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3,4,5,6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1945628"/>
                      </a:ext>
                    </a:extLst>
                  </a:tr>
                  <a:tr h="127000">
                    <a:tc>
                      <a:txBody>
                        <a:bodyPr/>
                        <a:lstStyle/>
                        <a:p>
                          <a:pPr marL="0" indent="0" algn="l" defTabSz="457128" rtl="0" eaLnBrk="1" latinLnBrk="0" hangingPunct="1"/>
                          <a:r>
                            <a:rPr lang="en-US" sz="1200" b="1" kern="0">
                              <a:solidFill>
                                <a:schemeClr val="bg1"/>
                              </a:solidFill>
                              <a:effectLst/>
                              <a:latin typeface="+mn-lt"/>
                              <a:ea typeface="+mn-ea"/>
                              <a:cs typeface="+mn-cs"/>
                            </a:rPr>
                            <a:t>4.5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3,4,6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1,2,5</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3/8</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398288"/>
                      </a:ext>
                    </a:extLst>
                  </a:tr>
                  <a:tr h="127000">
                    <a:tc>
                      <a:txBody>
                        <a:bodyPr/>
                        <a:lstStyle/>
                        <a:p>
                          <a:pPr marL="0" indent="0" algn="l" defTabSz="457128" rtl="0" eaLnBrk="1" latinLnBrk="0" hangingPunct="1"/>
                          <a:r>
                            <a:rPr lang="en-US" sz="1200" b="1" kern="0" dirty="0">
                              <a:solidFill>
                                <a:schemeClr val="bg1"/>
                              </a:solidFill>
                              <a:effectLst/>
                              <a:latin typeface="+mn-lt"/>
                              <a:ea typeface="+mn-ea"/>
                              <a:cs typeface="+mn-cs"/>
                            </a:rPr>
                            <a:t>5.5</a:t>
                          </a:r>
                          <a:endParaRPr lang="zh-CN" altLang="en-US" sz="1200" b="1" kern="0" dirty="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dirty="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a:t>
                          </a:r>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4072731"/>
                      </a:ext>
                    </a:extLst>
                  </a:tr>
                </a:tbl>
              </a:graphicData>
            </a:graphic>
          </p:graphicFrame>
        </mc:Choice>
        <mc:Fallback>
          <p:graphicFrame>
            <p:nvGraphicFramePr>
              <p:cNvPr id="4" name="表格 3">
                <a:extLst>
                  <a:ext uri="{FF2B5EF4-FFF2-40B4-BE49-F238E27FC236}">
                    <a16:creationId xmlns:a16="http://schemas.microsoft.com/office/drawing/2014/main" id="{E6D9FED6-237D-DA4B-A99F-21A94406E5C0}"/>
                  </a:ext>
                </a:extLst>
              </p:cNvPr>
              <p:cNvGraphicFramePr>
                <a:graphicFrameLocks noGrp="1"/>
              </p:cNvGraphicFramePr>
              <p:nvPr>
                <p:extLst>
                  <p:ext uri="{D42A27DB-BD31-4B8C-83A1-F6EECF244321}">
                    <p14:modId xmlns:p14="http://schemas.microsoft.com/office/powerpoint/2010/main" val="3044200551"/>
                  </p:ext>
                </p:extLst>
              </p:nvPr>
            </p:nvGraphicFramePr>
            <p:xfrm>
              <a:off x="7905750" y="2364750"/>
              <a:ext cx="3994151" cy="1534160"/>
            </p:xfrm>
            <a:graphic>
              <a:graphicData uri="http://schemas.openxmlformats.org/drawingml/2006/table">
                <a:tbl>
                  <a:tblPr firstRow="1" firstCol="1" bandRow="1">
                    <a:tableStyleId>{21E4AEA4-8DFA-4A89-87EB-49C32662AFE0}</a:tableStyleId>
                  </a:tblPr>
                  <a:tblGrid>
                    <a:gridCol w="443060">
                      <a:extLst>
                        <a:ext uri="{9D8B030D-6E8A-4147-A177-3AD203B41FA5}">
                          <a16:colId xmlns:a16="http://schemas.microsoft.com/office/drawing/2014/main" val="1694579041"/>
                        </a:ext>
                      </a:extLst>
                    </a:gridCol>
                    <a:gridCol w="1183697">
                      <a:extLst>
                        <a:ext uri="{9D8B030D-6E8A-4147-A177-3AD203B41FA5}">
                          <a16:colId xmlns:a16="http://schemas.microsoft.com/office/drawing/2014/main" val="1414713965"/>
                        </a:ext>
                      </a:extLst>
                    </a:gridCol>
                    <a:gridCol w="1183697">
                      <a:extLst>
                        <a:ext uri="{9D8B030D-6E8A-4147-A177-3AD203B41FA5}">
                          <a16:colId xmlns:a16="http://schemas.microsoft.com/office/drawing/2014/main" val="1857921102"/>
                        </a:ext>
                      </a:extLst>
                    </a:gridCol>
                    <a:gridCol w="1183697">
                      <a:extLst>
                        <a:ext uri="{9D8B030D-6E8A-4147-A177-3AD203B41FA5}">
                          <a16:colId xmlns:a16="http://schemas.microsoft.com/office/drawing/2014/main" val="4110000652"/>
                        </a:ext>
                      </a:extLst>
                    </a:gridCol>
                  </a:tblGrid>
                  <a:tr h="254000">
                    <a:tc>
                      <a:txBody>
                        <a:bodyPr/>
                        <a:lstStyle/>
                        <a:p>
                          <a:endParaRPr lang="zh-CN"/>
                        </a:p>
                      </a:txBody>
                      <a:tcPr marL="68580" marR="68580" marT="0" marB="0">
                        <a:blipFill>
                          <a:blip r:embed="rId7"/>
                          <a:stretch>
                            <a:fillRect l="-2857" t="-30000" r="-808571" b="-545000"/>
                          </a:stretch>
                        </a:blipFill>
                      </a:tcPr>
                    </a:tc>
                    <a:tc>
                      <a:txBody>
                        <a:bodyPr/>
                        <a:lstStyle/>
                        <a:p>
                          <a:endParaRPr lang="zh-CN"/>
                        </a:p>
                      </a:txBody>
                      <a:tcPr marL="68580" marR="68580" marT="0" marB="0">
                        <a:blipFill>
                          <a:blip r:embed="rId7"/>
                          <a:stretch>
                            <a:fillRect l="-38298" t="-30000" r="-201064" b="-545000"/>
                          </a:stretch>
                        </a:blipFill>
                      </a:tcPr>
                    </a:tc>
                    <a:tc>
                      <a:txBody>
                        <a:bodyPr/>
                        <a:lstStyle/>
                        <a:p>
                          <a:endParaRPr lang="zh-CN"/>
                        </a:p>
                      </a:txBody>
                      <a:tcPr marL="68580" marR="68580" marT="0" marB="0">
                        <a:blipFill>
                          <a:blip r:embed="rId7"/>
                          <a:stretch>
                            <a:fillRect l="-139785" t="-30000" r="-103226" b="-545000"/>
                          </a:stretch>
                        </a:blipFill>
                      </a:tcPr>
                    </a:tc>
                    <a:tc>
                      <a:txBody>
                        <a:bodyPr/>
                        <a:lstStyle/>
                        <a:p>
                          <a:endParaRPr lang="zh-CN"/>
                        </a:p>
                      </a:txBody>
                      <a:tcPr marL="68580" marR="68580" marT="0" marB="0">
                        <a:blipFill>
                          <a:blip r:embed="rId7"/>
                          <a:stretch>
                            <a:fillRect l="-237234" t="-30000" r="-2128" b="-545000"/>
                          </a:stretch>
                        </a:blipFill>
                      </a:tcPr>
                    </a:tc>
                    <a:extLst>
                      <a:ext uri="{0D108BD9-81ED-4DB2-BD59-A6C34878D82A}">
                        <a16:rowId xmlns:a16="http://schemas.microsoft.com/office/drawing/2014/main" val="1852277350"/>
                      </a:ext>
                    </a:extLst>
                  </a:tr>
                  <a:tr h="182880">
                    <a:tc>
                      <a:txBody>
                        <a:bodyPr/>
                        <a:lstStyle/>
                        <a:p>
                          <a:pPr marL="0" indent="0" algn="l" defTabSz="457128" rtl="0" eaLnBrk="1" latinLnBrk="0" hangingPunct="1"/>
                          <a:r>
                            <a:rPr lang="en-US" sz="1200" b="1" kern="0">
                              <a:solidFill>
                                <a:schemeClr val="bg1"/>
                              </a:solidFill>
                              <a:effectLst/>
                              <a:latin typeface="+mn-lt"/>
                              <a:ea typeface="+mn-ea"/>
                              <a:cs typeface="+mn-cs"/>
                            </a:rPr>
                            <a:t>-0.5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5751838"/>
                      </a:ext>
                    </a:extLst>
                  </a:tr>
                  <a:tr h="182880">
                    <a:tc>
                      <a:txBody>
                        <a:bodyPr/>
                        <a:lstStyle/>
                        <a:p>
                          <a:pPr marL="0" indent="0" algn="l" defTabSz="457128" rtl="0" eaLnBrk="1" latinLnBrk="0" hangingPunct="1"/>
                          <a:r>
                            <a:rPr lang="en-US" sz="1200" b="1" kern="0" dirty="0">
                              <a:solidFill>
                                <a:schemeClr val="bg1"/>
                              </a:solidFill>
                              <a:effectLst/>
                              <a:latin typeface="+mn-lt"/>
                              <a:ea typeface="+mn-ea"/>
                              <a:cs typeface="+mn-cs"/>
                            </a:rPr>
                            <a:t>0.5</a:t>
                          </a:r>
                          <a:endParaRPr lang="zh-CN" altLang="en-US" sz="1200" b="1" kern="0" dirty="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3/8</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7516439"/>
                      </a:ext>
                    </a:extLst>
                  </a:tr>
                  <a:tr h="182880">
                    <a:tc>
                      <a:txBody>
                        <a:bodyPr/>
                        <a:lstStyle/>
                        <a:p>
                          <a:pPr marL="0" indent="0" algn="l" defTabSz="457128" rtl="0" eaLnBrk="1" latinLnBrk="0" hangingPunct="1"/>
                          <a:r>
                            <a:rPr lang="en-US" sz="1200" b="1" kern="0">
                              <a:solidFill>
                                <a:schemeClr val="bg1"/>
                              </a:solidFill>
                              <a:effectLst/>
                              <a:latin typeface="+mn-lt"/>
                              <a:ea typeface="+mn-ea"/>
                              <a:cs typeface="+mn-cs"/>
                            </a:rPr>
                            <a:t>1.5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highlight>
                                <a:srgbClr val="FFFF00"/>
                              </a:highlight>
                              <a:latin typeface="楷体-简" panose="02010600040101010101" pitchFamily="2" charset="-122"/>
                              <a:ea typeface="DengXian" panose="02010600030101010101" pitchFamily="2" charset="-122"/>
                              <a:cs typeface="Times New Roman" panose="02020603050405020304" pitchFamily="18" charset="0"/>
                            </a:rPr>
                            <a:t>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highlight>
                                <a:srgbClr val="FFFF00"/>
                              </a:highlight>
                              <a:latin typeface="楷体-简" panose="02010600040101010101" pitchFamily="2" charset="-122"/>
                              <a:ea typeface="DengXian" panose="02010600030101010101" pitchFamily="2" charset="-122"/>
                              <a:cs typeface="Times New Roman" panose="02020603050405020304" pitchFamily="18" charset="0"/>
                            </a:rPr>
                            <a:t>1/4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12135413"/>
                      </a:ext>
                    </a:extLst>
                  </a:tr>
                  <a:tr h="182880">
                    <a:tc>
                      <a:txBody>
                        <a:bodyPr/>
                        <a:lstStyle/>
                        <a:p>
                          <a:pPr marL="0" indent="0" algn="l" defTabSz="457128" rtl="0" eaLnBrk="1" latinLnBrk="0" hangingPunct="1"/>
                          <a:r>
                            <a:rPr lang="en-US" sz="1200" b="1" kern="0">
                              <a:solidFill>
                                <a:schemeClr val="bg1"/>
                              </a:solidFill>
                              <a:effectLst/>
                              <a:latin typeface="+mn-lt"/>
                              <a:ea typeface="+mn-ea"/>
                              <a:cs typeface="+mn-cs"/>
                            </a:rPr>
                            <a:t>2.5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3/8</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3473753"/>
                      </a:ext>
                    </a:extLst>
                  </a:tr>
                  <a:tr h="182880">
                    <a:tc>
                      <a:txBody>
                        <a:bodyPr/>
                        <a:lstStyle/>
                        <a:p>
                          <a:pPr marL="0" indent="0" algn="l" defTabSz="457128" rtl="0" eaLnBrk="1" latinLnBrk="0" hangingPunct="1"/>
                          <a:r>
                            <a:rPr lang="en-US" sz="1200" b="1" kern="0">
                              <a:solidFill>
                                <a:schemeClr val="bg1"/>
                              </a:solidFill>
                              <a:effectLst/>
                              <a:latin typeface="+mn-lt"/>
                              <a:ea typeface="+mn-ea"/>
                              <a:cs typeface="+mn-cs"/>
                            </a:rPr>
                            <a:t>3.5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3,4,5,6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1945628"/>
                      </a:ext>
                    </a:extLst>
                  </a:tr>
                  <a:tr h="182880">
                    <a:tc>
                      <a:txBody>
                        <a:bodyPr/>
                        <a:lstStyle/>
                        <a:p>
                          <a:pPr marL="0" indent="0" algn="l" defTabSz="457128" rtl="0" eaLnBrk="1" latinLnBrk="0" hangingPunct="1"/>
                          <a:r>
                            <a:rPr lang="en-US" sz="1200" b="1" kern="0">
                              <a:solidFill>
                                <a:schemeClr val="bg1"/>
                              </a:solidFill>
                              <a:effectLst/>
                              <a:latin typeface="+mn-lt"/>
                              <a:ea typeface="+mn-ea"/>
                              <a:cs typeface="+mn-cs"/>
                            </a:rPr>
                            <a:t>4.5</a:t>
                          </a:r>
                          <a:endParaRPr lang="zh-CN" altLang="en-US" sz="1200" b="1" kern="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3,4,6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1,2,5</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3/8</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4398288"/>
                      </a:ext>
                    </a:extLst>
                  </a:tr>
                  <a:tr h="182880">
                    <a:tc>
                      <a:txBody>
                        <a:bodyPr/>
                        <a:lstStyle/>
                        <a:p>
                          <a:pPr marL="0" indent="0" algn="l" defTabSz="457128" rtl="0" eaLnBrk="1" latinLnBrk="0" hangingPunct="1"/>
                          <a:r>
                            <a:rPr lang="en-US" sz="1200" b="1" kern="0" dirty="0">
                              <a:solidFill>
                                <a:schemeClr val="bg1"/>
                              </a:solidFill>
                              <a:effectLst/>
                              <a:latin typeface="+mn-lt"/>
                              <a:ea typeface="+mn-ea"/>
                              <a:cs typeface="+mn-cs"/>
                            </a:rPr>
                            <a:t>5.5</a:t>
                          </a:r>
                          <a:endParaRPr lang="zh-CN" altLang="en-US" sz="1200" b="1" kern="0" dirty="0">
                            <a:solidFill>
                              <a:schemeClr val="bg1"/>
                            </a:solidFill>
                            <a:effectLst/>
                            <a:latin typeface="+mn-lt"/>
                            <a:ea typeface="+mn-ea"/>
                            <a:cs typeface="+mn-cs"/>
                          </a:endParaRPr>
                        </a:p>
                      </a:txBody>
                      <a:tcPr marL="68580" marR="68580" marT="0" marB="0"/>
                    </a:tc>
                    <a:tc>
                      <a:txBody>
                        <a:bodyPr/>
                        <a:lstStyle/>
                        <a:p>
                          <a:pPr indent="266700" algn="l"/>
                          <a:r>
                            <a:rPr lang="en-US" sz="1200" kern="10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3,4</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1,2,5,6</a:t>
                          </a:r>
                          <a:endParaRPr lang="zh-CN" sz="105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266700" algn="l"/>
                          <a:r>
                            <a:rPr lang="en-US" sz="1200" kern="100" dirty="0">
                              <a:solidFill>
                                <a:schemeClr val="bg1"/>
                              </a:solidFill>
                              <a:effectLst/>
                              <a:latin typeface="楷体-简" panose="02010600040101010101" pitchFamily="2" charset="-122"/>
                              <a:ea typeface="DengXian" panose="02010600030101010101" pitchFamily="2" charset="-122"/>
                              <a:cs typeface="Times New Roman" panose="02020603050405020304" pitchFamily="18" charset="0"/>
                            </a:rPr>
                            <a:t>1/2</a:t>
                          </a:r>
                          <a:endParaRPr lang="zh-CN" sz="105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4072731"/>
                      </a:ext>
                    </a:extLst>
                  </a:tr>
                </a:tbl>
              </a:graphicData>
            </a:graphic>
          </p:graphicFrame>
        </mc:Fallback>
      </mc:AlternateContent>
      <p:pic>
        <p:nvPicPr>
          <p:cNvPr id="5" name="音频 4">
            <a:hlinkClick r:id="" action="ppaction://media"/>
            <a:extLst>
              <a:ext uri="{FF2B5EF4-FFF2-40B4-BE49-F238E27FC236}">
                <a16:creationId xmlns:a16="http://schemas.microsoft.com/office/drawing/2014/main" id="{98297CF2-2AF0-014A-99D0-78236C99930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98429773"/>
      </p:ext>
    </p:extLst>
  </p:cSld>
  <p:clrMapOvr>
    <a:masterClrMapping/>
  </p:clrMapOvr>
  <mc:AlternateContent xmlns:mc="http://schemas.openxmlformats.org/markup-compatibility/2006">
    <mc:Choice xmlns:p14="http://schemas.microsoft.com/office/powerpoint/2010/main" Requires="p14">
      <p:transition p14:dur="0" advTm="63991"/>
    </mc:Choice>
    <mc:Fallback>
      <p:transition advTm="63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46707" y="2041243"/>
            <a:ext cx="4856911" cy="646331"/>
          </a:xfrm>
          <a:prstGeom prst="rect">
            <a:avLst/>
          </a:prstGeom>
          <a:noFill/>
        </p:spPr>
        <p:txBody>
          <a:bodyPr wrap="square" rtlCol="0">
            <a:spAutoFit/>
          </a:bodyPr>
          <a:lstStyle/>
          <a:p>
            <a:pPr algn="ctr"/>
            <a:r>
              <a:rPr kumimoji="1" lang="en-US" altLang="zh-CN" sz="3600" b="1" dirty="0">
                <a:solidFill>
                  <a:srgbClr val="104E87"/>
                </a:solidFill>
              </a:rPr>
              <a:t>CHAPTER</a:t>
            </a:r>
            <a:r>
              <a:rPr kumimoji="1" lang="zh-CN" altLang="en-US" sz="3600" b="1" dirty="0">
                <a:solidFill>
                  <a:srgbClr val="104E87"/>
                </a:solidFill>
              </a:rPr>
              <a:t> </a:t>
            </a:r>
            <a:r>
              <a:rPr kumimoji="1" lang="en-US" altLang="zh-CN" sz="3600" b="1" dirty="0">
                <a:solidFill>
                  <a:srgbClr val="104E87"/>
                </a:solidFill>
              </a:rPr>
              <a:t>SEVEN</a:t>
            </a:r>
            <a:endParaRPr kumimoji="1" lang="zh-CN" altLang="en-US" sz="3600" b="1" dirty="0">
              <a:solidFill>
                <a:srgbClr val="104E87"/>
              </a:solidFill>
            </a:endParaRPr>
          </a:p>
        </p:txBody>
      </p:sp>
      <p:sp>
        <p:nvSpPr>
          <p:cNvPr id="4" name="文本框 3"/>
          <p:cNvSpPr txBox="1"/>
          <p:nvPr/>
        </p:nvSpPr>
        <p:spPr>
          <a:xfrm>
            <a:off x="300597" y="2895646"/>
            <a:ext cx="8349130" cy="923201"/>
          </a:xfrm>
          <a:prstGeom prst="rect">
            <a:avLst/>
          </a:prstGeom>
          <a:noFill/>
        </p:spPr>
        <p:txBody>
          <a:bodyPr wrap="square" rtlCol="0">
            <a:spAutoFit/>
          </a:bodyPr>
          <a:lstStyle/>
          <a:p>
            <a:pPr algn="ctr">
              <a:lnSpc>
                <a:spcPct val="90000"/>
              </a:lnSpc>
            </a:pPr>
            <a:r>
              <a:rPr kumimoji="1" lang="zh-CN" altLang="en-US" sz="5999" spc="600" dirty="0">
                <a:solidFill>
                  <a:srgbClr val="104E87"/>
                </a:solidFill>
                <a:latin typeface="+mj-ea"/>
                <a:ea typeface="+mj-ea"/>
              </a:rPr>
              <a:t>第七章 模型评估</a:t>
            </a:r>
          </a:p>
        </p:txBody>
      </p:sp>
      <p:sp>
        <p:nvSpPr>
          <p:cNvPr id="5" name="文本框 4"/>
          <p:cNvSpPr txBox="1"/>
          <p:nvPr/>
        </p:nvSpPr>
        <p:spPr>
          <a:xfrm>
            <a:off x="1962652" y="3818847"/>
            <a:ext cx="5025019" cy="553998"/>
          </a:xfrm>
          <a:prstGeom prst="rect">
            <a:avLst/>
          </a:prstGeom>
          <a:noFill/>
        </p:spPr>
        <p:txBody>
          <a:bodyPr wrap="square" rtlCol="0">
            <a:spAutoFit/>
          </a:bodyPr>
          <a:lstStyle/>
          <a:p>
            <a:pPr algn="ctr"/>
            <a:r>
              <a:rPr kumimoji="1" lang="en-US" altLang="zh-Hans" sz="3000" dirty="0">
                <a:solidFill>
                  <a:srgbClr val="104E87"/>
                </a:solidFill>
              </a:rPr>
              <a:t>Section</a:t>
            </a:r>
            <a:r>
              <a:rPr kumimoji="1" lang="zh-CN" altLang="en-US" sz="3000" dirty="0">
                <a:solidFill>
                  <a:srgbClr val="104E87"/>
                </a:solidFill>
              </a:rPr>
              <a:t> </a:t>
            </a:r>
            <a:r>
              <a:rPr kumimoji="1" lang="en-US" altLang="zh-CN" sz="3000" dirty="0">
                <a:solidFill>
                  <a:srgbClr val="104E87"/>
                </a:solidFill>
              </a:rPr>
              <a:t>7,</a:t>
            </a:r>
            <a:r>
              <a:rPr kumimoji="1" lang="zh-CN" altLang="en-US" sz="3000" dirty="0">
                <a:solidFill>
                  <a:srgbClr val="104E87"/>
                </a:solidFill>
              </a:rPr>
              <a:t> </a:t>
            </a:r>
            <a:r>
              <a:rPr kumimoji="1" lang="en-US" altLang="zh-CN" sz="3000" dirty="0">
                <a:solidFill>
                  <a:srgbClr val="104E87"/>
                </a:solidFill>
              </a:rPr>
              <a:t>Model</a:t>
            </a:r>
            <a:r>
              <a:rPr kumimoji="1" lang="zh-CN" altLang="en-US" sz="3000" dirty="0">
                <a:solidFill>
                  <a:srgbClr val="104E87"/>
                </a:solidFill>
              </a:rPr>
              <a:t> </a:t>
            </a:r>
            <a:r>
              <a:rPr kumimoji="1" lang="en-US" altLang="zh-CN" sz="3000" dirty="0">
                <a:solidFill>
                  <a:srgbClr val="104E87"/>
                </a:solidFill>
              </a:rPr>
              <a:t>Evaluation</a:t>
            </a:r>
            <a:endParaRPr kumimoji="1" lang="en-US" altLang="zh-Hans" sz="3000" dirty="0">
              <a:solidFill>
                <a:srgbClr val="104E87"/>
              </a:solidFill>
            </a:endParaRPr>
          </a:p>
        </p:txBody>
      </p:sp>
      <p:pic>
        <p:nvPicPr>
          <p:cNvPr id="2" name="音频 1">
            <a:hlinkClick r:id="" action="ppaction://media"/>
            <a:extLst>
              <a:ext uri="{FF2B5EF4-FFF2-40B4-BE49-F238E27FC236}">
                <a16:creationId xmlns:a16="http://schemas.microsoft.com/office/drawing/2014/main" id="{F8FE61CB-57F1-C74B-AEA5-7A2C816CE0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56003314"/>
      </p:ext>
    </p:extLst>
  </p:cSld>
  <p:clrMapOvr>
    <a:masterClrMapping/>
  </p:clrMapOvr>
  <mc:AlternateContent xmlns:mc="http://schemas.openxmlformats.org/markup-compatibility/2006">
    <mc:Choice xmlns:p14="http://schemas.microsoft.com/office/powerpoint/2010/main" Requires="p14">
      <p:transition p14:dur="0" advTm="4647"/>
    </mc:Choice>
    <mc:Fallback>
      <p:transition advTm="4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16" presetClass="entr" presetSubtype="37"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
                </p:tgtEl>
              </p:cMediaNode>
            </p:audio>
          </p:childTnLst>
        </p:cTn>
      </p:par>
    </p:tnLst>
    <p:bldLst>
      <p:bldP spid="3" grpId="0"/>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第七章 模型评估</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11142714" cy="2673489"/>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当两个假设在训练集上具有完全相同的经验误差时，应依据（</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归纳偏好</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）来进行假设选择。</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函数</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h</m:t>
                    </m:r>
                    <m:d>
                      <m:d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𝑥</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𝑎</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𝑏</m:t>
                        </m:r>
                      </m:e>
                    </m:d>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m:rPr>
                        <m:sty m:val="p"/>
                      </m:rP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sign</m:t>
                    </m:r>
                    <m:d>
                      <m:d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m:rPr>
                            <m:sty m:val="p"/>
                          </m:rP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a</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𝑥</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𝑏</m:t>
                        </m:r>
                      </m:e>
                    </m:d>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m:rPr>
                        <m:sty m:val="p"/>
                      </m:rP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a</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m:rPr>
                        <m:sty m:val="p"/>
                      </m:rP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b</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ℜ</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支撑的假设空间为</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ℋ</m:t>
                    </m:r>
                  </m:oMath>
                </a14:m>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则增长函数</a:t>
                </a:r>
                <a14:m>
                  <m:oMath xmlns:m="http://schemas.openxmlformats.org/officeDocument/2006/math">
                    <m:sSub>
                      <m:sSub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bPr>
                      <m:e>
                        <m:r>
                          <a:rPr lang="el-GR"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𝛱</m:t>
                        </m:r>
                      </m:e>
                      <m:sub>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ℋ</m:t>
                        </m:r>
                      </m:sub>
                    </m:sSub>
                    <m:d>
                      <m:d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3</m:t>
                        </m:r>
                      </m:e>
                    </m:d>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b="0" i="0" smtClean="0">
                        <a:solidFill>
                          <a:srgbClr val="FF0000"/>
                        </a:solidFill>
                        <a:latin typeface="Cambria Math" panose="02040503050406030204" pitchFamily="18" charset="0"/>
                        <a:ea typeface="思源黑体 CN Normal" panose="020B0400000000000000" pitchFamily="34" charset="-122"/>
                        <a:cs typeface="Times New Roman" panose="02020603050405020304" pitchFamily="18" charset="0"/>
                      </a:rPr>
                      <m:t>6</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oMath>
                </a14:m>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解析：等价于双向阈值函数</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使用</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10-</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折交叉验证法处理</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Iris</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数据集，则每一次验证时训练集中的</a:t>
                </a:r>
                <a:r>
                  <a:rPr lang="en-US" altLang="zh-CN" sz="2000" dirty="0" err="1">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setosa</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类样本数量是（</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45</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验证集</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的样本数量是（</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15</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126900" lvl="1" fontAlgn="base">
                  <a:lnSpc>
                    <a:spcPct val="130000"/>
                  </a:lnSpc>
                  <a:spcBef>
                    <a:spcPts val="500"/>
                  </a:spcBef>
                  <a:spcAft>
                    <a:spcPct val="0"/>
                  </a:spcAft>
                  <a:buClr>
                    <a:srgbClr val="0070C0"/>
                  </a:buClr>
                  <a:buSzPct val="90000"/>
                </a:pPr>
                <a:endParaRPr lang="en-US" altLang="zh-CN" sz="18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11142714" cy="2673489"/>
              </a:xfrm>
              <a:prstGeom prst="rect">
                <a:avLst/>
              </a:prstGeom>
              <a:blipFill>
                <a:blip r:embed="rId5"/>
                <a:stretch>
                  <a:fillRect t="-474"/>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填空题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2D32C1BF-A4B9-EC41-B4B9-BC31410B2F00}"/>
              </a:ext>
            </a:extLst>
          </p:cNvPr>
          <p:cNvGrpSpPr/>
          <p:nvPr/>
        </p:nvGrpSpPr>
        <p:grpSpPr>
          <a:xfrm>
            <a:off x="337175" y="3903365"/>
            <a:ext cx="3772576" cy="552139"/>
            <a:chOff x="337175" y="1658838"/>
            <a:chExt cx="3772576" cy="552139"/>
          </a:xfrm>
        </p:grpSpPr>
        <p:sp>
          <p:nvSpPr>
            <p:cNvPr id="12" name="文本框 11">
              <a:extLst>
                <a:ext uri="{FF2B5EF4-FFF2-40B4-BE49-F238E27FC236}">
                  <a16:creationId xmlns:a16="http://schemas.microsoft.com/office/drawing/2014/main" id="{FCBE3E31-A2D0-8348-A19A-1C2B48D033BB}"/>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判断题</a:t>
              </a:r>
            </a:p>
          </p:txBody>
        </p:sp>
        <p:sp>
          <p:nvSpPr>
            <p:cNvPr id="13" name="等腰三角形 54">
              <a:extLst>
                <a:ext uri="{FF2B5EF4-FFF2-40B4-BE49-F238E27FC236}">
                  <a16:creationId xmlns:a16="http://schemas.microsoft.com/office/drawing/2014/main" id="{5D12FCCC-711E-4B4F-AEAC-DC6D64369766}"/>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4" name="文本框 13">
            <a:extLst>
              <a:ext uri="{FF2B5EF4-FFF2-40B4-BE49-F238E27FC236}">
                <a16:creationId xmlns:a16="http://schemas.microsoft.com/office/drawing/2014/main" id="{1E110A99-4F57-284C-B89B-B90749491E2F}"/>
              </a:ext>
            </a:extLst>
          </p:cNvPr>
          <p:cNvSpPr txBox="1"/>
          <p:nvPr/>
        </p:nvSpPr>
        <p:spPr>
          <a:xfrm>
            <a:off x="198386" y="4462725"/>
            <a:ext cx="10939514" cy="178106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一个高效</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PAC</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可学问题一定是</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PAC</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可学问题 。 </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模型在独立同分布训练集上的经验误差总是小于该模型在该分布上的泛化误差。</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解析：虽然泛化误差上界大于经验误差，但真实的泛化误差不一定大于经验误差，当训练集加好都是一些难样本时，泛化误差可能会小于经验误差</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4" name="音频 3">
            <a:hlinkClick r:id="" action="ppaction://media"/>
            <a:extLst>
              <a:ext uri="{FF2B5EF4-FFF2-40B4-BE49-F238E27FC236}">
                <a16:creationId xmlns:a16="http://schemas.microsoft.com/office/drawing/2014/main" id="{248F31AA-44C7-EB47-AC5D-8BF9985061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51978618"/>
      </p:ext>
    </p:extLst>
  </p:cSld>
  <p:clrMapOvr>
    <a:masterClrMapping/>
  </p:clrMapOvr>
  <mc:AlternateContent xmlns:mc="http://schemas.openxmlformats.org/markup-compatibility/2006">
    <mc:Choice xmlns:p14="http://schemas.microsoft.com/office/powerpoint/2010/main" Requires="p14">
      <p:transition p14:dur="0" advTm="218141"/>
    </mc:Choice>
    <mc:Fallback>
      <p:transition advTm="218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第七章 模型评估</a:t>
              </a:r>
            </a:p>
          </p:txBody>
        </p:sp>
      </p:grpSp>
      <p:sp>
        <p:nvSpPr>
          <p:cNvPr id="11" name="文本框 10">
            <a:extLst>
              <a:ext uri="{FF2B5EF4-FFF2-40B4-BE49-F238E27FC236}">
                <a16:creationId xmlns:a16="http://schemas.microsoft.com/office/drawing/2014/main" id="{957BEC7D-F111-E149-B3BE-7E2B3D7E4AF3}"/>
              </a:ext>
            </a:extLst>
          </p:cNvPr>
          <p:cNvSpPr txBox="1"/>
          <p:nvPr/>
        </p:nvSpPr>
        <p:spPr>
          <a:xfrm>
            <a:off x="179336" y="1887634"/>
            <a:ext cx="11618964" cy="1840953"/>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请简要阐述经验误差与泛化误差之间的关系。 </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答：</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当训练样本数量</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趋近于无穷大时，泛化误差等于经验误差；</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经验误差的数学期望等于泛化误差</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126900" lvl="1" fontAlgn="base">
              <a:lnSpc>
                <a:spcPct val="13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利用经验误差与模型参数可以描述泛化误差的边界。</a:t>
            </a:r>
          </a:p>
        </p:txBody>
      </p:sp>
      <p:grpSp>
        <p:nvGrpSpPr>
          <p:cNvPr id="14" name="组合 13">
            <a:extLst>
              <a:ext uri="{FF2B5EF4-FFF2-40B4-BE49-F238E27FC236}">
                <a16:creationId xmlns:a16="http://schemas.microsoft.com/office/drawing/2014/main" id="{31AC8DD2-A8FB-2846-8896-9605F28CC0A8}"/>
              </a:ext>
            </a:extLst>
          </p:cNvPr>
          <p:cNvGrpSpPr/>
          <p:nvPr/>
        </p:nvGrpSpPr>
        <p:grpSpPr>
          <a:xfrm>
            <a:off x="299075" y="1272119"/>
            <a:ext cx="3772576" cy="552139"/>
            <a:chOff x="337175" y="1658838"/>
            <a:chExt cx="3772576" cy="552139"/>
          </a:xfrm>
        </p:grpSpPr>
        <p:sp>
          <p:nvSpPr>
            <p:cNvPr id="16" name="文本框 15">
              <a:extLst>
                <a:ext uri="{FF2B5EF4-FFF2-40B4-BE49-F238E27FC236}">
                  <a16:creationId xmlns:a16="http://schemas.microsoft.com/office/drawing/2014/main" id="{7CD77432-210D-A341-99F1-B11909E57F34}"/>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简答题</a:t>
              </a:r>
            </a:p>
          </p:txBody>
        </p:sp>
        <p:sp>
          <p:nvSpPr>
            <p:cNvPr id="17" name="等腰三角形 54">
              <a:extLst>
                <a:ext uri="{FF2B5EF4-FFF2-40B4-BE49-F238E27FC236}">
                  <a16:creationId xmlns:a16="http://schemas.microsoft.com/office/drawing/2014/main" id="{A437E2DF-30C2-D043-99A6-E9A34F1F6375}"/>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A7122B3E-A830-964F-8DCB-22E419169904}"/>
                  </a:ext>
                </a:extLst>
              </p:cNvPr>
              <p:cNvSpPr txBox="1"/>
              <p:nvPr/>
            </p:nvSpPr>
            <p:spPr>
              <a:xfrm>
                <a:off x="179336" y="3970434"/>
                <a:ext cx="11618964" cy="1850058"/>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请结合本课程讲授的分类算法，说明三种具体的正则化方法 。 </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答：</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线性回归，在损失函数中加入正则化项</a:t>
                </a:r>
                <a14:m>
                  <m:oMath xmlns:m="http://schemas.openxmlformats.org/officeDocument/2006/math">
                    <m:sSup>
                      <m:sSupPr>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d>
                          <m:dPr>
                            <m:begChr m:val="‖"/>
                            <m:endChr m:val="‖"/>
                            <m:ctrlPr>
                              <a:rPr lang="zh-CN"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d>
                      </m:e>
                      <m:sup>
                        <m:r>
                          <a:rPr lang="en-US" altLang="zh-CN" sz="20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oMath>
                </a14:m>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得到岭回归封闭解</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，在线性</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基础上加入松弛</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变量</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，构建软间隔</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SVM</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，形成结构风险项</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决策树，加入剪枝操作，降低决策树的复杂度。</a:t>
                </a:r>
              </a:p>
            </p:txBody>
          </p:sp>
        </mc:Choice>
        <mc:Fallback>
          <p:sp>
            <p:nvSpPr>
              <p:cNvPr id="18" name="文本框 17">
                <a:extLst>
                  <a:ext uri="{FF2B5EF4-FFF2-40B4-BE49-F238E27FC236}">
                    <a16:creationId xmlns:a16="http://schemas.microsoft.com/office/drawing/2014/main" id="{A7122B3E-A830-964F-8DCB-22E419169904}"/>
                  </a:ext>
                </a:extLst>
              </p:cNvPr>
              <p:cNvSpPr txBox="1">
                <a:spLocks noRot="1" noChangeAspect="1" noMove="1" noResize="1" noEditPoints="1" noAdjustHandles="1" noChangeArrowheads="1" noChangeShapeType="1" noTextEdit="1"/>
              </p:cNvSpPr>
              <p:nvPr/>
            </p:nvSpPr>
            <p:spPr>
              <a:xfrm>
                <a:off x="179336" y="3970434"/>
                <a:ext cx="11618964" cy="1850058"/>
              </a:xfrm>
              <a:prstGeom prst="rect">
                <a:avLst/>
              </a:prstGeom>
              <a:blipFill>
                <a:blip r:embed="rId5"/>
                <a:stretch>
                  <a:fillRect b="-5442"/>
                </a:stretch>
              </a:blipFill>
            </p:spPr>
            <p:txBody>
              <a:bodyPr/>
              <a:lstStyle/>
              <a:p>
                <a:r>
                  <a:rPr lang="zh-CN" altLang="en-US">
                    <a:noFill/>
                  </a:rPr>
                  <a:t> </a:t>
                </a:r>
              </a:p>
            </p:txBody>
          </p:sp>
        </mc:Fallback>
      </mc:AlternateContent>
      <p:pic>
        <p:nvPicPr>
          <p:cNvPr id="3" name="音频 2">
            <a:hlinkClick r:id="" action="ppaction://media"/>
            <a:extLst>
              <a:ext uri="{FF2B5EF4-FFF2-40B4-BE49-F238E27FC236}">
                <a16:creationId xmlns:a16="http://schemas.microsoft.com/office/drawing/2014/main" id="{7C751BB7-924B-104F-A725-CB483BE343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82012992"/>
      </p:ext>
    </p:extLst>
  </p:cSld>
  <p:clrMapOvr>
    <a:masterClrMapping/>
  </p:clrMapOvr>
  <mc:AlternateContent xmlns:mc="http://schemas.openxmlformats.org/markup-compatibility/2006">
    <mc:Choice xmlns:p14="http://schemas.microsoft.com/office/powerpoint/2010/main" Requires="p14">
      <p:transition p14:dur="0" advTm="113865"/>
    </mc:Choice>
    <mc:Fallback>
      <p:transition advTm="113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第七章 模型评估</a:t>
              </a:r>
            </a:p>
          </p:txBody>
        </p:sp>
      </p:gr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957BEC7D-F111-E149-B3BE-7E2B3D7E4AF3}"/>
                  </a:ext>
                </a:extLst>
              </p:cNvPr>
              <p:cNvSpPr txBox="1"/>
              <p:nvPr/>
            </p:nvSpPr>
            <p:spPr>
              <a:xfrm>
                <a:off x="179336" y="1703484"/>
                <a:ext cx="11833328" cy="1351460"/>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考虑一个二分类问题，</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𝑥</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ℜ</m:t>
                        </m:r>
                      </m:e>
                      <m: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2</m:t>
                        </m:r>
                      </m:sup>
                    </m:s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𝑦</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∈{+1,−1}</m:t>
                    </m:r>
                  </m:oMath>
                </a14:m>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给定一个假设空间如下：</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ℋ</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h</m:t>
                        </m:r>
                        <m:d>
                          <m:d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𝑥</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𝑎</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𝑏</m:t>
                            </m:r>
                          </m:e>
                        </m:d>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m:rPr>
                            <m:sty m:val="p"/>
                          </m:rP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sign</m:t>
                        </m:r>
                        <m:d>
                          <m:dPr>
                            <m:begChr m:val="["/>
                            <m:end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𝑎</m:t>
                            </m:r>
                            <m:d>
                              <m:d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sSup>
                                  <m:sSupPr>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𝑥</m:t>
                                    </m:r>
                                  </m:e>
                                  <m: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𝑻</m:t>
                                    </m:r>
                                  </m:sup>
                                </m:sSup>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𝑥</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𝑏</m:t>
                                </m:r>
                              </m:e>
                            </m:d>
                          </m:e>
                        </m:d>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𝑎</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+1,−1</m:t>
                            </m:r>
                          </m:e>
                        </m:d>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𝑏</m:t>
                        </m:r>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m:t>
                        </m:r>
                      </m:e>
                    </m:d>
                  </m:oMath>
                </a14:m>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请通过画图法找出假设空间</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ℋ</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VC</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维</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的具体取值（提示：画出</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ℋ</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打散</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个样本但无法打散</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d+1</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个样本的情况） </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11" name="文本框 10">
                <a:extLst>
                  <a:ext uri="{FF2B5EF4-FFF2-40B4-BE49-F238E27FC236}">
                    <a16:creationId xmlns:a16="http://schemas.microsoft.com/office/drawing/2014/main" id="{957BEC7D-F111-E149-B3BE-7E2B3D7E4AF3}"/>
                  </a:ext>
                </a:extLst>
              </p:cNvPr>
              <p:cNvSpPr txBox="1">
                <a:spLocks noRot="1" noChangeAspect="1" noMove="1" noResize="1" noEditPoints="1" noAdjustHandles="1" noChangeArrowheads="1" noChangeShapeType="1" noTextEdit="1"/>
              </p:cNvSpPr>
              <p:nvPr/>
            </p:nvSpPr>
            <p:spPr>
              <a:xfrm>
                <a:off x="179336" y="1703484"/>
                <a:ext cx="11833328" cy="1351460"/>
              </a:xfrm>
              <a:prstGeom prst="rect">
                <a:avLst/>
              </a:prstGeom>
              <a:blipFill>
                <a:blip r:embed="rId5"/>
                <a:stretch>
                  <a:fillRect l="-214" t="-44444" b="-45370"/>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31AC8DD2-A8FB-2846-8896-9605F28CC0A8}"/>
              </a:ext>
            </a:extLst>
          </p:cNvPr>
          <p:cNvGrpSpPr/>
          <p:nvPr/>
        </p:nvGrpSpPr>
        <p:grpSpPr>
          <a:xfrm>
            <a:off x="299075" y="1087969"/>
            <a:ext cx="3772576" cy="552139"/>
            <a:chOff x="337175" y="1658838"/>
            <a:chExt cx="3772576" cy="552139"/>
          </a:xfrm>
        </p:grpSpPr>
        <p:sp>
          <p:nvSpPr>
            <p:cNvPr id="16" name="文本框 15">
              <a:extLst>
                <a:ext uri="{FF2B5EF4-FFF2-40B4-BE49-F238E27FC236}">
                  <a16:creationId xmlns:a16="http://schemas.microsoft.com/office/drawing/2014/main" id="{7CD77432-210D-A341-99F1-B11909E57F34}"/>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画图题</a:t>
              </a:r>
            </a:p>
          </p:txBody>
        </p:sp>
        <p:sp>
          <p:nvSpPr>
            <p:cNvPr id="17" name="等腰三角形 54">
              <a:extLst>
                <a:ext uri="{FF2B5EF4-FFF2-40B4-BE49-F238E27FC236}">
                  <a16:creationId xmlns:a16="http://schemas.microsoft.com/office/drawing/2014/main" id="{A437E2DF-30C2-D043-99A6-E9A34F1F6375}"/>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7809D2B4-B98B-474E-84EC-725A0B735D4A}"/>
                  </a:ext>
                </a:extLst>
              </p:cNvPr>
              <p:cNvSpPr/>
              <p:nvPr/>
            </p:nvSpPr>
            <p:spPr>
              <a:xfrm>
                <a:off x="628650" y="3244850"/>
                <a:ext cx="6096000" cy="3203826"/>
              </a:xfrm>
              <a:prstGeom prst="rect">
                <a:avLst/>
              </a:prstGeom>
            </p:spPr>
            <p:txBody>
              <a:bodyPr>
                <a:spAutoFit/>
              </a:bodyPr>
              <a:lstStyle/>
              <a:p>
                <a:pPr indent="266700" algn="just"/>
                <a:r>
                  <a:rPr lang="zh-CN" altLang="en-US"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答：</a:t>
                </a:r>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映射函数</a:t>
                </a:r>
                <a14:m>
                  <m:oMath xmlns:m="http://schemas.openxmlformats.org/officeDocument/2006/math">
                    <m:r>
                      <m:rPr>
                        <m:sty m:val="p"/>
                      </m:rPr>
                      <a:rPr lang="en-US" altLang="zh-CN" sz="1800" kern="100">
                        <a:solidFill>
                          <a:srgbClr val="FF0000"/>
                        </a:solidFill>
                        <a:latin typeface="Cambria Math" panose="02040503050406030204" pitchFamily="18" charset="0"/>
                        <a:ea typeface="黑体" panose="02010609060101010101" pitchFamily="49" charset="-122"/>
                        <a:cs typeface="Times New Roman" panose="02020603050405020304" pitchFamily="18" charset="0"/>
                      </a:rPr>
                      <m:t>sign</m:t>
                    </m:r>
                    <m:d>
                      <m:dPr>
                        <m:begChr m:val="["/>
                        <m:endChr m:val="]"/>
                        <m:ctrlPr>
                          <a:rPr lang="zh-CN" altLang="zh-CN" sz="18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𝑎</m:t>
                        </m:r>
                        <m:d>
                          <m:dPr>
                            <m:ctrlPr>
                              <a:rPr lang="zh-CN" altLang="zh-CN" sz="18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𝑥</m:t>
                                </m:r>
                              </m:e>
                              <m:sup>
                                <m:r>
                                  <a:rPr lang="en-US" altLang="zh-CN" sz="1800" b="1" i="1" kern="10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𝑻</m:t>
                                </m:r>
                              </m:sup>
                            </m:sSup>
                            <m:r>
                              <a:rPr lang="en-US" altLang="zh-CN" sz="1800" i="1" kern="10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𝑥</m:t>
                            </m:r>
                            <m:r>
                              <a:rPr lang="en-US" altLang="zh-CN" sz="1800" i="1" kern="100">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kern="10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𝑏</m:t>
                            </m:r>
                          </m:e>
                        </m:d>
                      </m:e>
                    </m:d>
                  </m:oMath>
                </a14:m>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的判别效果相当于在利用一个以圆点为中心，半径为</a:t>
                </a:r>
                <a14:m>
                  <m:oMath xmlns:m="http://schemas.openxmlformats.org/officeDocument/2006/math">
                    <m:rad>
                      <m:radPr>
                        <m:degHide m:val="on"/>
                        <m:ctrlPr>
                          <a:rPr lang="zh-CN" altLang="zh-CN" sz="1800"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𝑏</m:t>
                        </m:r>
                      </m:e>
                    </m:rad>
                  </m:oMath>
                </a14:m>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的圆将样本空间</a:t>
                </a:r>
                <a14:m>
                  <m:oMath xmlns:m="http://schemas.openxmlformats.org/officeDocument/2006/math">
                    <m:r>
                      <a:rPr lang="en-US" altLang="zh-CN" sz="1800" i="1" kern="1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𝒳</m:t>
                    </m:r>
                  </m:oMath>
                </a14:m>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分为两个区域，并根据</a:t>
                </a:r>
                <a:r>
                  <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a:t>
                </a:r>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的数值决定区域的类别标签。当</a:t>
                </a:r>
                <a:r>
                  <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d=2</a:t>
                </a:r>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时，有四种情况如下，（红圈表示圈内为正类，蓝圈表示圈内为负类）显然能被</a:t>
                </a:r>
                <a14:m>
                  <m:oMath xmlns:m="http://schemas.openxmlformats.org/officeDocument/2006/math">
                    <m:r>
                      <a:rPr lang="en-US" altLang="zh-CN" sz="1800" i="1" kern="100">
                        <a:solidFill>
                          <a:srgbClr val="FF0000"/>
                        </a:solidFill>
                        <a:latin typeface="Cambria Math" panose="02040503050406030204" pitchFamily="18" charset="0"/>
                        <a:ea typeface="黑体" panose="02010609060101010101" pitchFamily="49" charset="-122"/>
                        <a:cs typeface="Times New Roman" panose="02020603050405020304" pitchFamily="18" charset="0"/>
                      </a:rPr>
                      <m:t>ℋ</m:t>
                    </m:r>
                  </m:oMath>
                </a14:m>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打散</a:t>
                </a:r>
                <a:endPar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endPar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当</a:t>
                </a:r>
                <a14:m>
                  <m:oMath xmlns:m="http://schemas.openxmlformats.org/officeDocument/2006/math">
                    <m:r>
                      <a:rPr lang="en-US" altLang="zh-CN" sz="18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𝑑</m:t>
                    </m:r>
                    <m:r>
                      <a:rPr lang="en-US" altLang="zh-CN" sz="18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oMath>
                </a14:m>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时，有四种情况如下，以下样本分布无法被任意</a:t>
                </a:r>
                <a14:m>
                  <m:oMath xmlns:m="http://schemas.openxmlformats.org/officeDocument/2006/math">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h</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ℋ</m:t>
                    </m:r>
                  </m:oMath>
                </a14:m>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正确分类，因此，</a:t>
                </a:r>
                <a14:m>
                  <m:oMath xmlns:m="http://schemas.openxmlformats.org/officeDocument/2006/math">
                    <m:r>
                      <a:rPr lang="en-US" altLang="zh-CN" sz="18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𝑑</m:t>
                    </m:r>
                    <m:r>
                      <a:rPr lang="en-US" altLang="zh-CN" sz="18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oMath>
                </a14:m>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时样本集无法被假设空间</a:t>
                </a:r>
                <a14:m>
                  <m:oMath xmlns:m="http://schemas.openxmlformats.org/officeDocument/2006/math">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ℋ</m:t>
                    </m:r>
                  </m:oMath>
                </a14:m>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打散</a:t>
                </a:r>
                <a:endPar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endPar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结论：假设空间</a:t>
                </a:r>
                <a14:m>
                  <m:oMath xmlns:m="http://schemas.openxmlformats.org/officeDocument/2006/math">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ℋ</m:t>
                    </m:r>
                  </m:oMath>
                </a14:m>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的</a:t>
                </a:r>
                <a:r>
                  <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VC</a:t>
                </a:r>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维</a:t>
                </a:r>
                <a14:m>
                  <m:oMath xmlns:m="http://schemas.openxmlformats.org/officeDocument/2006/math">
                    <m:r>
                      <a:rPr lang="en-US" altLang="zh-CN" sz="18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𝑑</m:t>
                    </m:r>
                    <m:r>
                      <a:rPr lang="en-US" altLang="zh-CN" sz="18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oMath>
                </a14:m>
                <a:r>
                  <a:rPr lang="zh-CN" altLang="en-US"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endPar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7809D2B4-B98B-474E-84EC-725A0B735D4A}"/>
                  </a:ext>
                </a:extLst>
              </p:cNvPr>
              <p:cNvSpPr>
                <a:spLocks noRot="1" noChangeAspect="1" noMove="1" noResize="1" noEditPoints="1" noAdjustHandles="1" noChangeArrowheads="1" noChangeShapeType="1" noTextEdit="1"/>
              </p:cNvSpPr>
              <p:nvPr/>
            </p:nvSpPr>
            <p:spPr>
              <a:xfrm>
                <a:off x="628650" y="3244850"/>
                <a:ext cx="6096000" cy="3203826"/>
              </a:xfrm>
              <a:prstGeom prst="rect">
                <a:avLst/>
              </a:prstGeom>
              <a:blipFill>
                <a:blip r:embed="rId6"/>
                <a:stretch>
                  <a:fillRect l="-832" r="-832" b="-2372"/>
                </a:stretch>
              </a:blipFill>
            </p:spPr>
            <p:txBody>
              <a:bodyPr/>
              <a:lstStyle/>
              <a:p>
                <a:r>
                  <a:rPr lang="zh-CN" altLang="en-US">
                    <a:noFill/>
                  </a:rPr>
                  <a:t> </a:t>
                </a:r>
              </a:p>
            </p:txBody>
          </p:sp>
        </mc:Fallback>
      </mc:AlternateContent>
      <p:pic>
        <p:nvPicPr>
          <p:cNvPr id="12" name="图片 11" descr="图片包含 球拍, 男人, 站, 人们&#10;&#10;描述已自动生成">
            <a:extLst>
              <a:ext uri="{FF2B5EF4-FFF2-40B4-BE49-F238E27FC236}">
                <a16:creationId xmlns:a16="http://schemas.microsoft.com/office/drawing/2014/main" id="{FBD9D985-D3BA-504A-8E22-48C47AB9FAD1}"/>
              </a:ext>
            </a:extLst>
          </p:cNvPr>
          <p:cNvPicPr/>
          <p:nvPr/>
        </p:nvPicPr>
        <p:blipFill>
          <a:blip r:embed="rId7">
            <a:clrChange>
              <a:clrFrom>
                <a:srgbClr val="FFFFFF"/>
              </a:clrFrom>
              <a:clrTo>
                <a:srgbClr val="FFFFFF">
                  <a:alpha val="0"/>
                </a:srgbClr>
              </a:clrTo>
            </a:clrChange>
          </a:blip>
          <a:stretch>
            <a:fillRect/>
          </a:stretch>
        </p:blipFill>
        <p:spPr>
          <a:xfrm>
            <a:off x="6971665" y="3222163"/>
            <a:ext cx="2775585" cy="2396490"/>
          </a:xfrm>
          <a:prstGeom prst="rect">
            <a:avLst/>
          </a:prstGeom>
          <a:ln>
            <a:solidFill>
              <a:srgbClr val="C00000"/>
            </a:solidFill>
          </a:ln>
        </p:spPr>
      </p:pic>
      <p:pic>
        <p:nvPicPr>
          <p:cNvPr id="13" name="图片 12" descr="图表&#10;&#10;低可信度描述已自动生成">
            <a:extLst>
              <a:ext uri="{FF2B5EF4-FFF2-40B4-BE49-F238E27FC236}">
                <a16:creationId xmlns:a16="http://schemas.microsoft.com/office/drawing/2014/main" id="{DD8605C1-20CF-DD43-96FC-70BB62391CC1}"/>
              </a:ext>
            </a:extLst>
          </p:cNvPr>
          <p:cNvPicPr/>
          <p:nvPr/>
        </p:nvPicPr>
        <p:blipFill>
          <a:blip r:embed="rId8">
            <a:clrChange>
              <a:clrFrom>
                <a:srgbClr val="FFFFFF"/>
              </a:clrFrom>
              <a:clrTo>
                <a:srgbClr val="FFFFFF">
                  <a:alpha val="0"/>
                </a:srgbClr>
              </a:clrTo>
            </a:clrChange>
          </a:blip>
          <a:stretch>
            <a:fillRect/>
          </a:stretch>
        </p:blipFill>
        <p:spPr>
          <a:xfrm>
            <a:off x="10179233" y="4111163"/>
            <a:ext cx="1549217" cy="1507490"/>
          </a:xfrm>
          <a:prstGeom prst="rect">
            <a:avLst/>
          </a:prstGeom>
          <a:ln>
            <a:solidFill>
              <a:srgbClr val="C00000"/>
            </a:solidFill>
          </a:ln>
        </p:spPr>
      </p:pic>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3FF9BF9B-8494-9A42-8B91-53E198B90D43}"/>
                  </a:ext>
                </a:extLst>
              </p:cNvPr>
              <p:cNvSpPr/>
              <p:nvPr/>
            </p:nvSpPr>
            <p:spPr>
              <a:xfrm>
                <a:off x="7988041" y="5647790"/>
                <a:ext cx="742832"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600" i="1"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𝑑</m:t>
                      </m:r>
                      <m:r>
                        <a:rPr lang="en-US" altLang="zh-CN" sz="1600" i="1" kern="100" dirty="0">
                          <a:solidFill>
                            <a:srgbClr val="FF0000"/>
                          </a:solidFill>
                          <a:latin typeface="Cambria Math" panose="02040503050406030204" pitchFamily="18" charset="0"/>
                          <a:ea typeface="楷体-简" panose="02010600040101010101" pitchFamily="2" charset="-122"/>
                          <a:cs typeface="Times New Roman" panose="02020603050405020304" pitchFamily="18" charset="0"/>
                        </a:rPr>
                        <m:t>=2</m:t>
                      </m:r>
                    </m:oMath>
                  </m:oMathPara>
                </a14:m>
                <a:endParaRPr lang="zh-CN" altLang="en-US" sz="1600" dirty="0"/>
              </a:p>
            </p:txBody>
          </p:sp>
        </mc:Choice>
        <mc:Fallback>
          <p:sp>
            <p:nvSpPr>
              <p:cNvPr id="3" name="矩形 2">
                <a:extLst>
                  <a:ext uri="{FF2B5EF4-FFF2-40B4-BE49-F238E27FC236}">
                    <a16:creationId xmlns:a16="http://schemas.microsoft.com/office/drawing/2014/main" id="{3FF9BF9B-8494-9A42-8B91-53E198B90D43}"/>
                  </a:ext>
                </a:extLst>
              </p:cNvPr>
              <p:cNvSpPr>
                <a:spLocks noRot="1" noChangeAspect="1" noMove="1" noResize="1" noEditPoints="1" noAdjustHandles="1" noChangeArrowheads="1" noChangeShapeType="1" noTextEdit="1"/>
              </p:cNvSpPr>
              <p:nvPr/>
            </p:nvSpPr>
            <p:spPr>
              <a:xfrm>
                <a:off x="7988041" y="5647790"/>
                <a:ext cx="742832"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77854516-5130-804A-BBF6-754ED9ED4B4B}"/>
                  </a:ext>
                </a:extLst>
              </p:cNvPr>
              <p:cNvSpPr/>
              <p:nvPr/>
            </p:nvSpPr>
            <p:spPr>
              <a:xfrm>
                <a:off x="10582425" y="5647790"/>
                <a:ext cx="742832"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6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𝑑</m:t>
                      </m:r>
                      <m:r>
                        <a:rPr lang="en-US" altLang="zh-CN" sz="1600" i="1" kern="100" dirty="0" smtClean="0">
                          <a:solidFill>
                            <a:srgbClr val="FF0000"/>
                          </a:solidFill>
                          <a:latin typeface="Cambria Math" panose="02040503050406030204" pitchFamily="18" charset="0"/>
                          <a:ea typeface="楷体-简" panose="02010600040101010101" pitchFamily="2" charset="-122"/>
                          <a:cs typeface="Times New Roman" panose="02020603050405020304" pitchFamily="18" charset="0"/>
                        </a:rPr>
                        <m:t>=3</m:t>
                      </m:r>
                    </m:oMath>
                  </m:oMathPara>
                </a14:m>
                <a:endParaRPr lang="zh-CN" altLang="en-US" sz="1600" dirty="0"/>
              </a:p>
            </p:txBody>
          </p:sp>
        </mc:Choice>
        <mc:Fallback>
          <p:sp>
            <p:nvSpPr>
              <p:cNvPr id="15" name="矩形 14">
                <a:extLst>
                  <a:ext uri="{FF2B5EF4-FFF2-40B4-BE49-F238E27FC236}">
                    <a16:creationId xmlns:a16="http://schemas.microsoft.com/office/drawing/2014/main" id="{77854516-5130-804A-BBF6-754ED9ED4B4B}"/>
                  </a:ext>
                </a:extLst>
              </p:cNvPr>
              <p:cNvSpPr>
                <a:spLocks noRot="1" noChangeAspect="1" noMove="1" noResize="1" noEditPoints="1" noAdjustHandles="1" noChangeArrowheads="1" noChangeShapeType="1" noTextEdit="1"/>
              </p:cNvSpPr>
              <p:nvPr/>
            </p:nvSpPr>
            <p:spPr>
              <a:xfrm>
                <a:off x="10582425" y="5647790"/>
                <a:ext cx="742832" cy="338554"/>
              </a:xfrm>
              <a:prstGeom prst="rect">
                <a:avLst/>
              </a:prstGeom>
              <a:blipFill>
                <a:blip r:embed="rId10"/>
                <a:stretch>
                  <a:fillRect/>
                </a:stretch>
              </a:blipFill>
            </p:spPr>
            <p:txBody>
              <a:bodyPr/>
              <a:lstStyle/>
              <a:p>
                <a:r>
                  <a:rPr lang="zh-CN" altLang="en-US">
                    <a:noFill/>
                  </a:rPr>
                  <a:t> </a:t>
                </a:r>
              </a:p>
            </p:txBody>
          </p:sp>
        </mc:Fallback>
      </mc:AlternateContent>
      <p:pic>
        <p:nvPicPr>
          <p:cNvPr id="4" name="音频 3">
            <a:hlinkClick r:id="" action="ppaction://media"/>
            <a:extLst>
              <a:ext uri="{FF2B5EF4-FFF2-40B4-BE49-F238E27FC236}">
                <a16:creationId xmlns:a16="http://schemas.microsoft.com/office/drawing/2014/main" id="{43A6EC55-0EFD-9A4A-BB84-05FDA7575BF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66693927"/>
      </p:ext>
    </p:extLst>
  </p:cSld>
  <p:clrMapOvr>
    <a:masterClrMapping/>
  </p:clrMapOvr>
  <mc:AlternateContent xmlns:mc="http://schemas.openxmlformats.org/markup-compatibility/2006">
    <mc:Choice xmlns:p14="http://schemas.microsoft.com/office/powerpoint/2010/main" Requires="p14">
      <p:transition p14:dur="0" advTm="156610"/>
    </mc:Choice>
    <mc:Fallback>
      <p:transition advTm="156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第七章 模型评估</a:t>
              </a:r>
            </a:p>
          </p:txBody>
        </p:sp>
      </p:grpSp>
      <p:sp>
        <p:nvSpPr>
          <p:cNvPr id="11" name="文本框 10">
            <a:extLst>
              <a:ext uri="{FF2B5EF4-FFF2-40B4-BE49-F238E27FC236}">
                <a16:creationId xmlns:a16="http://schemas.microsoft.com/office/drawing/2014/main" id="{957BEC7D-F111-E149-B3BE-7E2B3D7E4AF3}"/>
              </a:ext>
            </a:extLst>
          </p:cNvPr>
          <p:cNvSpPr txBox="1"/>
          <p:nvPr/>
        </p:nvSpPr>
        <p:spPr>
          <a:xfrm>
            <a:off x="179336" y="1703484"/>
            <a:ext cx="11833328" cy="912494"/>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已知测试集真实标签</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Y</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和分类器分类结果</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H</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如</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表所示，</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请计算以下性能指标，并给出计算方法。</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真阳率</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假阳率</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查准率</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查全率</a:t>
            </a:r>
            <a:r>
              <a:rPr lang="zh-CN" altLang="en-US"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F1</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度量</a:t>
            </a:r>
          </a:p>
        </p:txBody>
      </p:sp>
      <p:grpSp>
        <p:nvGrpSpPr>
          <p:cNvPr id="14" name="组合 13">
            <a:extLst>
              <a:ext uri="{FF2B5EF4-FFF2-40B4-BE49-F238E27FC236}">
                <a16:creationId xmlns:a16="http://schemas.microsoft.com/office/drawing/2014/main" id="{31AC8DD2-A8FB-2846-8896-9605F28CC0A8}"/>
              </a:ext>
            </a:extLst>
          </p:cNvPr>
          <p:cNvGrpSpPr/>
          <p:nvPr/>
        </p:nvGrpSpPr>
        <p:grpSpPr>
          <a:xfrm>
            <a:off x="299075" y="1087969"/>
            <a:ext cx="3772576" cy="552139"/>
            <a:chOff x="337175" y="1658838"/>
            <a:chExt cx="3772576" cy="552139"/>
          </a:xfrm>
        </p:grpSpPr>
        <p:sp>
          <p:nvSpPr>
            <p:cNvPr id="16" name="文本框 15">
              <a:extLst>
                <a:ext uri="{FF2B5EF4-FFF2-40B4-BE49-F238E27FC236}">
                  <a16:creationId xmlns:a16="http://schemas.microsoft.com/office/drawing/2014/main" id="{7CD77432-210D-A341-99F1-B11909E57F34}"/>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17" name="等腰三角形 54">
              <a:extLst>
                <a:ext uri="{FF2B5EF4-FFF2-40B4-BE49-F238E27FC236}">
                  <a16:creationId xmlns:a16="http://schemas.microsoft.com/office/drawing/2014/main" id="{A437E2DF-30C2-D043-99A6-E9A34F1F6375}"/>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7809D2B4-B98B-474E-84EC-725A0B735D4A}"/>
                  </a:ext>
                </a:extLst>
              </p:cNvPr>
              <p:cNvSpPr/>
              <p:nvPr/>
            </p:nvSpPr>
            <p:spPr>
              <a:xfrm>
                <a:off x="384537" y="2890888"/>
                <a:ext cx="6096000" cy="3319820"/>
              </a:xfrm>
              <a:prstGeom prst="rect">
                <a:avLst/>
              </a:prstGeom>
            </p:spPr>
            <p:txBody>
              <a:bodyPr>
                <a:spAutoFit/>
              </a:bodyPr>
              <a:lstStyle/>
              <a:p>
                <a:pPr indent="266700" algn="just"/>
                <a:r>
                  <a:rPr lang="zh-CN" altLang="en-US"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答：</a:t>
                </a:r>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首先统计</a:t>
                </a:r>
                <a:r>
                  <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TP</a:t>
                </a:r>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FP</a:t>
                </a:r>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TN</a:t>
                </a:r>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a:t>
                </a:r>
                <a:r>
                  <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FN</a:t>
                </a:r>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的样本数量，如</a:t>
                </a:r>
                <a:r>
                  <a:rPr lang="zh-CN" altLang="en-US"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右表</a:t>
                </a:r>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 </a:t>
                </a:r>
                <a:endPar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r>
                  <a:rPr lang="zh-CN" altLang="en-US"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既</a:t>
                </a:r>
                <a:r>
                  <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 </a:t>
                </a:r>
                <a14:m>
                  <m:oMath xmlns:m="http://schemas.openxmlformats.org/officeDocument/2006/math">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𝑇𝑃</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=4,</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𝐹𝑃</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𝑇𝑁</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𝐹𝑁</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oMath>
                </a14:m>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 </a:t>
                </a:r>
                <a:endPar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endPar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r>
                  <a:rPr lang="zh-CN" altLang="en-US"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相应指标计算如下：</a:t>
                </a:r>
                <a:endPar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真阳率：</a:t>
                </a:r>
                <a14:m>
                  <m:oMath xmlns:m="http://schemas.openxmlformats.org/officeDocument/2006/math">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𝑇𝑃𝑅</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𝑇𝑃</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𝑇𝑃</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𝐹𝑃</m:t>
                        </m:r>
                      </m:den>
                    </m:f>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4</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4+2</m:t>
                        </m:r>
                      </m:den>
                    </m:f>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≈0.67</m:t>
                    </m:r>
                  </m:oMath>
                </a14:m>
                <a:endPar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假阳率：</a:t>
                </a:r>
                <a14:m>
                  <m:oMath xmlns:m="http://schemas.openxmlformats.org/officeDocument/2006/math">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𝐹𝑃𝑅</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𝐹𝑃</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𝐹𝑃</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𝑇𝑁</m:t>
                        </m:r>
                      </m:den>
                    </m:f>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2+2</m:t>
                        </m:r>
                      </m:den>
                    </m:f>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≈0.5</m:t>
                    </m:r>
                  </m:oMath>
                </a14:m>
                <a:endPar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查准率：</a:t>
                </a:r>
                <a:r>
                  <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Precision</a:t>
                </a:r>
                <a14:m>
                  <m:oMath xmlns:m="http://schemas.openxmlformats.org/officeDocument/2006/math">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𝑇𝑃</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𝑇𝑃</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𝐹𝑃</m:t>
                        </m:r>
                      </m:den>
                    </m:f>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4</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4+2</m:t>
                        </m:r>
                      </m:den>
                    </m:f>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≈0.67</m:t>
                    </m:r>
                  </m:oMath>
                </a14:m>
                <a:endPar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查全率：</a:t>
                </a:r>
                <a:r>
                  <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Recall</a:t>
                </a:r>
                <a14:m>
                  <m:oMath xmlns:m="http://schemas.openxmlformats.org/officeDocument/2006/math">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𝑇𝑃𝑅</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≈0.67</m:t>
                    </m:r>
                  </m:oMath>
                </a14:m>
                <a:endPar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a:p>
                <a:pPr indent="266700" algn="just"/>
                <a:r>
                  <a:rPr lang="en-US"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F1</a:t>
                </a:r>
                <a:r>
                  <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rPr>
                  <a:t>度量：</a:t>
                </a:r>
                <a14:m>
                  <m:oMath xmlns:m="http://schemas.openxmlformats.org/officeDocument/2006/math">
                    <m:sSub>
                      <m:sSub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sSubPr>
                      <m:e>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𝐹</m:t>
                        </m:r>
                      </m:e>
                      <m:sub>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1</m:t>
                        </m:r>
                      </m:sub>
                    </m:sSub>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𝑃𝑟𝑒𝑐𝑖𝑠𝑖𝑜𝑛</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𝑅𝑒𝑐𝑎𝑙𝑙</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𝑃𝑟𝑒𝑐𝑖𝑠𝑖𝑜𝑛</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𝑅𝑒𝑐𝑎𝑙𝑙</m:t>
                        </m:r>
                      </m:den>
                    </m:f>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3</m:t>
                            </m:r>
                          </m:den>
                        </m:f>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3</m:t>
                            </m:r>
                          </m:den>
                        </m:f>
                      </m:num>
                      <m:den>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3</m:t>
                            </m:r>
                          </m:den>
                        </m:f>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3</m:t>
                            </m:r>
                          </m:den>
                        </m:f>
                      </m:den>
                    </m:f>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m:t>
                    </m:r>
                    <m:f>
                      <m:fPr>
                        <m:ctrlPr>
                          <a:rPr lang="zh-CN"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ctrlPr>
                      </m:fPr>
                      <m:num>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2</m:t>
                        </m:r>
                      </m:num>
                      <m:den>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3</m:t>
                        </m:r>
                      </m:den>
                    </m:f>
                    <m:r>
                      <a:rPr lang="en-US" altLang="zh-CN" sz="1800" kern="100">
                        <a:solidFill>
                          <a:srgbClr val="FF0000"/>
                        </a:solidFill>
                        <a:latin typeface="DengXian" panose="02010600030101010101" pitchFamily="2" charset="-122"/>
                        <a:ea typeface="楷体-简" panose="02010600040101010101" pitchFamily="2" charset="-122"/>
                        <a:cs typeface="Times New Roman" panose="02020603050405020304" pitchFamily="18" charset="0"/>
                      </a:rPr>
                      <m:t>≈0.67</m:t>
                    </m:r>
                  </m:oMath>
                </a14:m>
                <a:endParaRPr lang="zh-CN" altLang="zh-CN" sz="1800" kern="100" dirty="0">
                  <a:solidFill>
                    <a:srgbClr val="FF0000"/>
                  </a:solidFill>
                  <a:latin typeface="DengXian" panose="02010600030101010101" pitchFamily="2" charset="-122"/>
                  <a:ea typeface="楷体-简" panose="02010600040101010101" pitchFamily="2"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7809D2B4-B98B-474E-84EC-725A0B735D4A}"/>
                  </a:ext>
                </a:extLst>
              </p:cNvPr>
              <p:cNvSpPr>
                <a:spLocks noRot="1" noChangeAspect="1" noMove="1" noResize="1" noEditPoints="1" noAdjustHandles="1" noChangeArrowheads="1" noChangeShapeType="1" noTextEdit="1"/>
              </p:cNvSpPr>
              <p:nvPr/>
            </p:nvSpPr>
            <p:spPr>
              <a:xfrm>
                <a:off x="384537" y="2890888"/>
                <a:ext cx="6096000" cy="3319820"/>
              </a:xfrm>
              <a:prstGeom prst="rect">
                <a:avLst/>
              </a:prstGeom>
              <a:blipFill>
                <a:blip r:embed="rId5"/>
                <a:stretch>
                  <a:fillRect t="-1141"/>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ECF3716A-63F3-5847-9F9D-5508C2A3ABB3}"/>
              </a:ext>
            </a:extLst>
          </p:cNvPr>
          <p:cNvGraphicFramePr>
            <a:graphicFrameLocks noGrp="1"/>
          </p:cNvGraphicFramePr>
          <p:nvPr>
            <p:extLst>
              <p:ext uri="{D42A27DB-BD31-4B8C-83A1-F6EECF244321}">
                <p14:modId xmlns:p14="http://schemas.microsoft.com/office/powerpoint/2010/main" val="2776542814"/>
              </p:ext>
            </p:extLst>
          </p:nvPr>
        </p:nvGraphicFramePr>
        <p:xfrm>
          <a:off x="6363219" y="574516"/>
          <a:ext cx="5581329" cy="731520"/>
        </p:xfrm>
        <a:graphic>
          <a:graphicData uri="http://schemas.openxmlformats.org/drawingml/2006/table">
            <a:tbl>
              <a:tblPr firstRow="1" firstCol="1" bandRow="1">
                <a:tableStyleId>{5C22544A-7EE6-4342-B048-85BDC9FD1C3A}</a:tableStyleId>
              </a:tblPr>
              <a:tblGrid>
                <a:gridCol w="1191949">
                  <a:extLst>
                    <a:ext uri="{9D8B030D-6E8A-4147-A177-3AD203B41FA5}">
                      <a16:colId xmlns:a16="http://schemas.microsoft.com/office/drawing/2014/main" val="538418648"/>
                    </a:ext>
                  </a:extLst>
                </a:gridCol>
                <a:gridCol w="438938">
                  <a:extLst>
                    <a:ext uri="{9D8B030D-6E8A-4147-A177-3AD203B41FA5}">
                      <a16:colId xmlns:a16="http://schemas.microsoft.com/office/drawing/2014/main" val="2322130921"/>
                    </a:ext>
                  </a:extLst>
                </a:gridCol>
                <a:gridCol w="438938">
                  <a:extLst>
                    <a:ext uri="{9D8B030D-6E8A-4147-A177-3AD203B41FA5}">
                      <a16:colId xmlns:a16="http://schemas.microsoft.com/office/drawing/2014/main" val="2681743654"/>
                    </a:ext>
                  </a:extLst>
                </a:gridCol>
                <a:gridCol w="438938">
                  <a:extLst>
                    <a:ext uri="{9D8B030D-6E8A-4147-A177-3AD203B41FA5}">
                      <a16:colId xmlns:a16="http://schemas.microsoft.com/office/drawing/2014/main" val="562366185"/>
                    </a:ext>
                  </a:extLst>
                </a:gridCol>
                <a:gridCol w="438938">
                  <a:extLst>
                    <a:ext uri="{9D8B030D-6E8A-4147-A177-3AD203B41FA5}">
                      <a16:colId xmlns:a16="http://schemas.microsoft.com/office/drawing/2014/main" val="3796185145"/>
                    </a:ext>
                  </a:extLst>
                </a:gridCol>
                <a:gridCol w="438938">
                  <a:extLst>
                    <a:ext uri="{9D8B030D-6E8A-4147-A177-3AD203B41FA5}">
                      <a16:colId xmlns:a16="http://schemas.microsoft.com/office/drawing/2014/main" val="1307335463"/>
                    </a:ext>
                  </a:extLst>
                </a:gridCol>
                <a:gridCol w="438938">
                  <a:extLst>
                    <a:ext uri="{9D8B030D-6E8A-4147-A177-3AD203B41FA5}">
                      <a16:colId xmlns:a16="http://schemas.microsoft.com/office/drawing/2014/main" val="1581778471"/>
                    </a:ext>
                  </a:extLst>
                </a:gridCol>
                <a:gridCol w="438938">
                  <a:extLst>
                    <a:ext uri="{9D8B030D-6E8A-4147-A177-3AD203B41FA5}">
                      <a16:colId xmlns:a16="http://schemas.microsoft.com/office/drawing/2014/main" val="3087177546"/>
                    </a:ext>
                  </a:extLst>
                </a:gridCol>
                <a:gridCol w="438938">
                  <a:extLst>
                    <a:ext uri="{9D8B030D-6E8A-4147-A177-3AD203B41FA5}">
                      <a16:colId xmlns:a16="http://schemas.microsoft.com/office/drawing/2014/main" val="2256213709"/>
                    </a:ext>
                  </a:extLst>
                </a:gridCol>
                <a:gridCol w="438938">
                  <a:extLst>
                    <a:ext uri="{9D8B030D-6E8A-4147-A177-3AD203B41FA5}">
                      <a16:colId xmlns:a16="http://schemas.microsoft.com/office/drawing/2014/main" val="1155029123"/>
                    </a:ext>
                  </a:extLst>
                </a:gridCol>
                <a:gridCol w="438938">
                  <a:extLst>
                    <a:ext uri="{9D8B030D-6E8A-4147-A177-3AD203B41FA5}">
                      <a16:colId xmlns:a16="http://schemas.microsoft.com/office/drawing/2014/main" val="1710385486"/>
                    </a:ext>
                  </a:extLst>
                </a:gridCol>
              </a:tblGrid>
              <a:tr h="0">
                <a:tc>
                  <a:txBody>
                    <a:bodyPr/>
                    <a:lstStyle/>
                    <a:p>
                      <a:pPr indent="0" algn="just"/>
                      <a:r>
                        <a:rPr lang="zh-CN" sz="1600" kern="0">
                          <a:effectLst/>
                        </a:rPr>
                        <a:t>样本序号</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1</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2</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3</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4</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5</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6</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7</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8</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9</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10</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1936056"/>
                  </a:ext>
                </a:extLst>
              </a:tr>
              <a:tr h="0">
                <a:tc>
                  <a:txBody>
                    <a:bodyPr/>
                    <a:lstStyle/>
                    <a:p>
                      <a:pPr indent="0" algn="just"/>
                      <a:r>
                        <a:rPr lang="en-US" sz="1600" kern="0">
                          <a:effectLst/>
                        </a:rPr>
                        <a:t>Y</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N</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N</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N</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N</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0501393"/>
                  </a:ext>
                </a:extLst>
              </a:tr>
              <a:tr h="0">
                <a:tc>
                  <a:txBody>
                    <a:bodyPr/>
                    <a:lstStyle/>
                    <a:p>
                      <a:pPr indent="0" algn="just"/>
                      <a:r>
                        <a:rPr lang="en-US" sz="1600" kern="0">
                          <a:effectLst/>
                        </a:rPr>
                        <a:t>H</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N</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N</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a:effectLst/>
                        </a:rPr>
                        <a:t>N</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0" algn="just"/>
                      <a:r>
                        <a:rPr lang="en-US" sz="1600" kern="0" dirty="0">
                          <a:effectLst/>
                        </a:rPr>
                        <a:t>N</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3942880"/>
                  </a:ext>
                </a:extLst>
              </a:tr>
            </a:tbl>
          </a:graphicData>
        </a:graphic>
      </p:graphicFrame>
      <p:graphicFrame>
        <p:nvGraphicFramePr>
          <p:cNvPr id="5" name="表格 4">
            <a:extLst>
              <a:ext uri="{FF2B5EF4-FFF2-40B4-BE49-F238E27FC236}">
                <a16:creationId xmlns:a16="http://schemas.microsoft.com/office/drawing/2014/main" id="{A9D0FF08-9968-C24A-B3D0-453ABBCE8B58}"/>
              </a:ext>
            </a:extLst>
          </p:cNvPr>
          <p:cNvGraphicFramePr>
            <a:graphicFrameLocks noGrp="1"/>
          </p:cNvGraphicFramePr>
          <p:nvPr>
            <p:extLst>
              <p:ext uri="{D42A27DB-BD31-4B8C-83A1-F6EECF244321}">
                <p14:modId xmlns:p14="http://schemas.microsoft.com/office/powerpoint/2010/main" val="2764249771"/>
              </p:ext>
            </p:extLst>
          </p:nvPr>
        </p:nvGraphicFramePr>
        <p:xfrm>
          <a:off x="7513688" y="2880360"/>
          <a:ext cx="3771900" cy="731520"/>
        </p:xfrm>
        <a:graphic>
          <a:graphicData uri="http://schemas.openxmlformats.org/drawingml/2006/table">
            <a:tbl>
              <a:tblPr firstRow="1" firstCol="1" bandRow="1">
                <a:tableStyleId>{21E4AEA4-8DFA-4A89-87EB-49C32662AFE0}</a:tableStyleId>
              </a:tblPr>
              <a:tblGrid>
                <a:gridCol w="1263650">
                  <a:extLst>
                    <a:ext uri="{9D8B030D-6E8A-4147-A177-3AD203B41FA5}">
                      <a16:colId xmlns:a16="http://schemas.microsoft.com/office/drawing/2014/main" val="4098402463"/>
                    </a:ext>
                  </a:extLst>
                </a:gridCol>
                <a:gridCol w="1254760">
                  <a:extLst>
                    <a:ext uri="{9D8B030D-6E8A-4147-A177-3AD203B41FA5}">
                      <a16:colId xmlns:a16="http://schemas.microsoft.com/office/drawing/2014/main" val="930401291"/>
                    </a:ext>
                  </a:extLst>
                </a:gridCol>
                <a:gridCol w="1253490">
                  <a:extLst>
                    <a:ext uri="{9D8B030D-6E8A-4147-A177-3AD203B41FA5}">
                      <a16:colId xmlns:a16="http://schemas.microsoft.com/office/drawing/2014/main" val="1503721905"/>
                    </a:ext>
                  </a:extLst>
                </a:gridCol>
              </a:tblGrid>
              <a:tr h="0">
                <a:tc>
                  <a:txBody>
                    <a:bodyPr/>
                    <a:lstStyle/>
                    <a:p>
                      <a:pPr algn="just"/>
                      <a:r>
                        <a:rPr lang="en-US" sz="1600" kern="0" dirty="0">
                          <a:effectLst/>
                        </a:rPr>
                        <a:t> </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r>
                        <a:rPr lang="en-US" sz="1600" kern="0">
                          <a:effectLst/>
                        </a:rPr>
                        <a:t>T</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r>
                        <a:rPr lang="en-US" sz="1600" kern="0">
                          <a:effectLst/>
                        </a:rPr>
                        <a:t>F</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0966538"/>
                  </a:ext>
                </a:extLst>
              </a:tr>
              <a:tr h="0">
                <a:tc>
                  <a:txBody>
                    <a:bodyPr/>
                    <a:lstStyle/>
                    <a:p>
                      <a:pPr algn="just"/>
                      <a:r>
                        <a:rPr lang="en-US" sz="1600" kern="0">
                          <a:effectLst/>
                        </a:rPr>
                        <a:t>P</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r>
                        <a:rPr lang="en-US" sz="1600" kern="0">
                          <a:effectLst/>
                        </a:rPr>
                        <a:t>4</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r>
                        <a:rPr lang="en-US" sz="1600" kern="0">
                          <a:effectLst/>
                        </a:rPr>
                        <a:t>2</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0723416"/>
                  </a:ext>
                </a:extLst>
              </a:tr>
              <a:tr h="0">
                <a:tc>
                  <a:txBody>
                    <a:bodyPr/>
                    <a:lstStyle/>
                    <a:p>
                      <a:pPr algn="just"/>
                      <a:r>
                        <a:rPr lang="en-US" sz="1600" kern="0">
                          <a:effectLst/>
                        </a:rPr>
                        <a:t>N</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r>
                        <a:rPr lang="en-US" sz="1600" kern="0">
                          <a:effectLst/>
                        </a:rPr>
                        <a:t>2</a:t>
                      </a:r>
                      <a:endParaRPr lang="zh-CN" sz="16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r>
                        <a:rPr lang="en-US" sz="1600" kern="0" dirty="0">
                          <a:effectLst/>
                        </a:rPr>
                        <a:t>2</a:t>
                      </a:r>
                      <a:endParaRPr lang="zh-CN" sz="16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7716608"/>
                  </a:ext>
                </a:extLst>
              </a:tr>
            </a:tbl>
          </a:graphicData>
        </a:graphic>
      </p:graphicFrame>
      <p:pic>
        <p:nvPicPr>
          <p:cNvPr id="6" name="音频 5">
            <a:hlinkClick r:id="" action="ppaction://media"/>
            <a:extLst>
              <a:ext uri="{FF2B5EF4-FFF2-40B4-BE49-F238E27FC236}">
                <a16:creationId xmlns:a16="http://schemas.microsoft.com/office/drawing/2014/main" id="{B0C04DC4-70EB-6843-99ED-77EDF7F0E4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32101840"/>
      </p:ext>
    </p:extLst>
  </p:cSld>
  <p:clrMapOvr>
    <a:masterClrMapping/>
  </p:clrMapOvr>
  <mc:AlternateContent xmlns:mc="http://schemas.openxmlformats.org/markup-compatibility/2006">
    <mc:Choice xmlns:p14="http://schemas.microsoft.com/office/powerpoint/2010/main" Requires="p14">
      <p:transition p14:dur="0" advTm="67818"/>
    </mc:Choice>
    <mc:Fallback>
      <p:transition advTm="67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52836" y="2018482"/>
            <a:ext cx="4856911" cy="646331"/>
          </a:xfrm>
          <a:prstGeom prst="rect">
            <a:avLst/>
          </a:prstGeom>
          <a:noFill/>
        </p:spPr>
        <p:txBody>
          <a:bodyPr wrap="square" rtlCol="0">
            <a:spAutoFit/>
          </a:bodyPr>
          <a:lstStyle/>
          <a:p>
            <a:pPr algn="ctr"/>
            <a:r>
              <a:rPr kumimoji="1" lang="en-US" altLang="zh-CN" sz="3600" b="1" dirty="0">
                <a:solidFill>
                  <a:srgbClr val="104E87"/>
                </a:solidFill>
              </a:rPr>
              <a:t>CHAPTER</a:t>
            </a:r>
            <a:r>
              <a:rPr kumimoji="1" lang="zh-CN" altLang="en-US" sz="3600" b="1" dirty="0">
                <a:solidFill>
                  <a:srgbClr val="104E87"/>
                </a:solidFill>
              </a:rPr>
              <a:t> </a:t>
            </a:r>
            <a:r>
              <a:rPr kumimoji="1" lang="en-US" altLang="zh-CN" sz="3600" b="1" dirty="0">
                <a:solidFill>
                  <a:srgbClr val="104E87"/>
                </a:solidFill>
              </a:rPr>
              <a:t>EIGHT</a:t>
            </a:r>
            <a:endParaRPr kumimoji="1" lang="zh-CN" altLang="en-US" sz="3600" b="1" dirty="0">
              <a:solidFill>
                <a:srgbClr val="104E87"/>
              </a:solidFill>
            </a:endParaRPr>
          </a:p>
        </p:txBody>
      </p:sp>
      <p:sp>
        <p:nvSpPr>
          <p:cNvPr id="4" name="文本框 3"/>
          <p:cNvSpPr txBox="1"/>
          <p:nvPr/>
        </p:nvSpPr>
        <p:spPr>
          <a:xfrm>
            <a:off x="300597" y="2895646"/>
            <a:ext cx="8961390" cy="923201"/>
          </a:xfrm>
          <a:prstGeom prst="rect">
            <a:avLst/>
          </a:prstGeom>
          <a:noFill/>
        </p:spPr>
        <p:txBody>
          <a:bodyPr wrap="square" rtlCol="0">
            <a:spAutoFit/>
          </a:bodyPr>
          <a:lstStyle/>
          <a:p>
            <a:pPr algn="ctr">
              <a:lnSpc>
                <a:spcPct val="90000"/>
              </a:lnSpc>
            </a:pPr>
            <a:r>
              <a:rPr kumimoji="1" lang="zh-CN" altLang="en-US" sz="5999" spc="600" dirty="0">
                <a:solidFill>
                  <a:srgbClr val="104E87"/>
                </a:solidFill>
                <a:latin typeface="+mj-ea"/>
                <a:ea typeface="+mj-ea"/>
              </a:rPr>
              <a:t>第八章 特征选择与学习</a:t>
            </a:r>
          </a:p>
        </p:txBody>
      </p:sp>
      <p:sp>
        <p:nvSpPr>
          <p:cNvPr id="5" name="文本框 4"/>
          <p:cNvSpPr txBox="1"/>
          <p:nvPr/>
        </p:nvSpPr>
        <p:spPr>
          <a:xfrm>
            <a:off x="1237992" y="3818847"/>
            <a:ext cx="7086600" cy="553998"/>
          </a:xfrm>
          <a:prstGeom prst="rect">
            <a:avLst/>
          </a:prstGeom>
          <a:noFill/>
        </p:spPr>
        <p:txBody>
          <a:bodyPr wrap="square" rtlCol="0">
            <a:spAutoFit/>
          </a:bodyPr>
          <a:lstStyle/>
          <a:p>
            <a:pPr algn="ctr"/>
            <a:r>
              <a:rPr kumimoji="1" lang="en-US" altLang="zh-Hans" sz="3000" dirty="0">
                <a:solidFill>
                  <a:srgbClr val="104E87"/>
                </a:solidFill>
              </a:rPr>
              <a:t>Section</a:t>
            </a:r>
            <a:r>
              <a:rPr kumimoji="1" lang="zh-CN" altLang="en-US" sz="3000" dirty="0">
                <a:solidFill>
                  <a:srgbClr val="104E87"/>
                </a:solidFill>
              </a:rPr>
              <a:t> </a:t>
            </a:r>
            <a:r>
              <a:rPr kumimoji="1" lang="en-US" altLang="zh-CN" sz="3000" dirty="0">
                <a:solidFill>
                  <a:srgbClr val="104E87"/>
                </a:solidFill>
              </a:rPr>
              <a:t>8,</a:t>
            </a:r>
            <a:r>
              <a:rPr kumimoji="1" lang="zh-CN" altLang="en-US" sz="3000" dirty="0">
                <a:solidFill>
                  <a:srgbClr val="104E87"/>
                </a:solidFill>
              </a:rPr>
              <a:t> </a:t>
            </a:r>
            <a:r>
              <a:rPr kumimoji="1" lang="en-US" altLang="zh-CN" sz="3000" dirty="0">
                <a:solidFill>
                  <a:srgbClr val="104E87"/>
                </a:solidFill>
              </a:rPr>
              <a:t>Feature</a:t>
            </a:r>
            <a:r>
              <a:rPr kumimoji="1" lang="zh-CN" altLang="en-US" sz="3000" dirty="0">
                <a:solidFill>
                  <a:srgbClr val="104E87"/>
                </a:solidFill>
              </a:rPr>
              <a:t> </a:t>
            </a:r>
            <a:r>
              <a:rPr kumimoji="1" lang="en-US" altLang="zh-CN" sz="3000" dirty="0">
                <a:solidFill>
                  <a:srgbClr val="104E87"/>
                </a:solidFill>
              </a:rPr>
              <a:t>Selection</a:t>
            </a:r>
            <a:r>
              <a:rPr kumimoji="1" lang="zh-CN" altLang="en-US" sz="3000" dirty="0">
                <a:solidFill>
                  <a:srgbClr val="104E87"/>
                </a:solidFill>
              </a:rPr>
              <a:t> </a:t>
            </a:r>
            <a:r>
              <a:rPr kumimoji="1" lang="en-US" altLang="zh-CN" sz="3000" dirty="0">
                <a:solidFill>
                  <a:srgbClr val="104E87"/>
                </a:solidFill>
              </a:rPr>
              <a:t>and</a:t>
            </a:r>
            <a:r>
              <a:rPr kumimoji="1" lang="zh-CN" altLang="en-US" sz="3000" dirty="0">
                <a:solidFill>
                  <a:srgbClr val="104E87"/>
                </a:solidFill>
              </a:rPr>
              <a:t> </a:t>
            </a:r>
            <a:r>
              <a:rPr kumimoji="1" lang="en-US" altLang="zh-CN" sz="3000" dirty="0">
                <a:solidFill>
                  <a:srgbClr val="104E87"/>
                </a:solidFill>
              </a:rPr>
              <a:t>Learning</a:t>
            </a:r>
            <a:endParaRPr kumimoji="1" lang="en-US" altLang="zh-Hans" sz="3000" dirty="0">
              <a:solidFill>
                <a:srgbClr val="104E87"/>
              </a:solidFill>
            </a:endParaRPr>
          </a:p>
        </p:txBody>
      </p:sp>
      <p:pic>
        <p:nvPicPr>
          <p:cNvPr id="2" name="音频 1">
            <a:hlinkClick r:id="" action="ppaction://media"/>
            <a:extLst>
              <a:ext uri="{FF2B5EF4-FFF2-40B4-BE49-F238E27FC236}">
                <a16:creationId xmlns:a16="http://schemas.microsoft.com/office/drawing/2014/main" id="{48947B4D-DF19-6C4A-99DB-AE496644C8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71755385"/>
      </p:ext>
    </p:extLst>
  </p:cSld>
  <p:clrMapOvr>
    <a:masterClrMapping/>
  </p:clrMapOvr>
  <mc:AlternateContent xmlns:mc="http://schemas.openxmlformats.org/markup-compatibility/2006">
    <mc:Choice xmlns:p14="http://schemas.microsoft.com/office/powerpoint/2010/main" Requires="p14">
      <p:transition p14:dur="0" advTm="6197"/>
    </mc:Choice>
    <mc:Fallback>
      <p:transition advTm="6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16" presetClass="entr" presetSubtype="37"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
                </p:tgtEl>
              </p:cMediaNode>
            </p:audio>
          </p:childTnLst>
        </p:cTn>
      </p:par>
    </p:tnLst>
    <p:bldLst>
      <p:bldP spid="3" grpId="0"/>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857146"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第八章 特征选择与学习</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11142714" cy="178106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MDS</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lang="en-US" altLang="zh-CN" sz="2000" dirty="0" err="1">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IsoMap</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的相同之处是（</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降维前后样本间距离保持不变</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），不同之处是前者使用（欧式）距离，后者使用（</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测地线</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）距离</a:t>
            </a:r>
            <a:endParaRPr lang="en-US" altLang="zh-CN" sz="18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10</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维空间中的</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个样本，最多需要（</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4</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）维的子空间可以保证投影损失为</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解析：三维空间中的</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个样本，可以嵌入到一条直线上（</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维）。</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填空题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2D32C1BF-A4B9-EC41-B4B9-BC31410B2F00}"/>
              </a:ext>
            </a:extLst>
          </p:cNvPr>
          <p:cNvGrpSpPr/>
          <p:nvPr/>
        </p:nvGrpSpPr>
        <p:grpSpPr>
          <a:xfrm>
            <a:off x="337175" y="3903365"/>
            <a:ext cx="3772576" cy="552139"/>
            <a:chOff x="337175" y="1658838"/>
            <a:chExt cx="3772576" cy="552139"/>
          </a:xfrm>
        </p:grpSpPr>
        <p:sp>
          <p:nvSpPr>
            <p:cNvPr id="12" name="文本框 11">
              <a:extLst>
                <a:ext uri="{FF2B5EF4-FFF2-40B4-BE49-F238E27FC236}">
                  <a16:creationId xmlns:a16="http://schemas.microsoft.com/office/drawing/2014/main" id="{FCBE3E31-A2D0-8348-A19A-1C2B48D033BB}"/>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判断题</a:t>
              </a:r>
            </a:p>
          </p:txBody>
        </p:sp>
        <p:sp>
          <p:nvSpPr>
            <p:cNvPr id="13" name="等腰三角形 54">
              <a:extLst>
                <a:ext uri="{FF2B5EF4-FFF2-40B4-BE49-F238E27FC236}">
                  <a16:creationId xmlns:a16="http://schemas.microsoft.com/office/drawing/2014/main" id="{5D12FCCC-711E-4B4F-AEAC-DC6D64369766}"/>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4" name="文本框 13">
            <a:extLst>
              <a:ext uri="{FF2B5EF4-FFF2-40B4-BE49-F238E27FC236}">
                <a16:creationId xmlns:a16="http://schemas.microsoft.com/office/drawing/2014/main" id="{1E110A99-4F57-284C-B89B-B90749491E2F}"/>
              </a:ext>
            </a:extLst>
          </p:cNvPr>
          <p:cNvSpPr txBox="1"/>
          <p:nvPr/>
        </p:nvSpPr>
        <p:spPr>
          <a:xfrm>
            <a:off x="198386" y="4462725"/>
            <a:ext cx="10939514" cy="1840953"/>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2000" dirty="0" err="1">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IsoMap</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流形学习算法无法直接实现训练集以外的新样本的特征提取。 </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a:t>
            </a:r>
            <a:r>
              <a:rPr lang="en-US" altLang="zh-CN" sz="2000" dirty="0" err="1">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IsoMap</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的测地线距离和距离矩阵都是针对训练数据的。</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稀疏编码算法的字典中的特征向量必须正交。</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解析：一般不能正交，因为满足正交性的基向量很少，无法满足编码的稀疏性</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 name="音频 1">
            <a:hlinkClick r:id="" action="ppaction://media"/>
            <a:extLst>
              <a:ext uri="{FF2B5EF4-FFF2-40B4-BE49-F238E27FC236}">
                <a16:creationId xmlns:a16="http://schemas.microsoft.com/office/drawing/2014/main" id="{9346F57B-C0DA-A747-B9B9-8FDD7DB4E8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16202118"/>
      </p:ext>
    </p:extLst>
  </p:cSld>
  <p:clrMapOvr>
    <a:masterClrMapping/>
  </p:clrMapOvr>
  <mc:AlternateContent xmlns:mc="http://schemas.openxmlformats.org/markup-compatibility/2006">
    <mc:Choice xmlns:p14="http://schemas.microsoft.com/office/powerpoint/2010/main" Requires="p14">
      <p:transition p14:dur="0" advTm="168317"/>
    </mc:Choice>
    <mc:Fallback>
      <p:transition advTm="168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857146"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第八章 特征选择与学习</a:t>
              </a:r>
            </a:p>
          </p:txBody>
        </p:sp>
      </p:grpSp>
      <p:sp>
        <p:nvSpPr>
          <p:cNvPr id="11" name="文本框 10">
            <a:extLst>
              <a:ext uri="{FF2B5EF4-FFF2-40B4-BE49-F238E27FC236}">
                <a16:creationId xmlns:a16="http://schemas.microsoft.com/office/drawing/2014/main" id="{957BEC7D-F111-E149-B3BE-7E2B3D7E4AF3}"/>
              </a:ext>
            </a:extLst>
          </p:cNvPr>
          <p:cNvSpPr txBox="1"/>
          <p:nvPr/>
        </p:nvSpPr>
        <p:spPr>
          <a:xfrm>
            <a:off x="179336" y="1824258"/>
            <a:ext cx="11618964" cy="1840953"/>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请简要列举</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种可以用于身份识别的生物特征，并分析其特点</a:t>
            </a: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答：</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指纹特征：准确性高、识别成本低、采集成本中等</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人脸特征：准确性较高、识别成本中等、采集成本低</a:t>
            </a:r>
          </a:p>
          <a:p>
            <a:pPr marL="126900" lvl="1" fontAlgn="base">
              <a:lnSpc>
                <a:spcPct val="130000"/>
              </a:lnSpc>
              <a:spcBef>
                <a:spcPts val="500"/>
              </a:spcBef>
              <a:spcAft>
                <a:spcPct val="0"/>
              </a:spcAft>
              <a:buClr>
                <a:srgbClr val="0070C0"/>
              </a:buClr>
              <a:buSzPct val="90000"/>
            </a:pP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基因特征：准确性极高、识别成本高、采集成本高</a:t>
            </a:r>
          </a:p>
        </p:txBody>
      </p:sp>
      <p:grpSp>
        <p:nvGrpSpPr>
          <p:cNvPr id="14" name="组合 13">
            <a:extLst>
              <a:ext uri="{FF2B5EF4-FFF2-40B4-BE49-F238E27FC236}">
                <a16:creationId xmlns:a16="http://schemas.microsoft.com/office/drawing/2014/main" id="{31AC8DD2-A8FB-2846-8896-9605F28CC0A8}"/>
              </a:ext>
            </a:extLst>
          </p:cNvPr>
          <p:cNvGrpSpPr/>
          <p:nvPr/>
        </p:nvGrpSpPr>
        <p:grpSpPr>
          <a:xfrm>
            <a:off x="299075" y="1272119"/>
            <a:ext cx="3772576" cy="552139"/>
            <a:chOff x="337175" y="1658838"/>
            <a:chExt cx="3772576" cy="552139"/>
          </a:xfrm>
        </p:grpSpPr>
        <p:sp>
          <p:nvSpPr>
            <p:cNvPr id="16" name="文本框 15">
              <a:extLst>
                <a:ext uri="{FF2B5EF4-FFF2-40B4-BE49-F238E27FC236}">
                  <a16:creationId xmlns:a16="http://schemas.microsoft.com/office/drawing/2014/main" id="{7CD77432-210D-A341-99F1-B11909E57F34}"/>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简答题</a:t>
              </a:r>
            </a:p>
          </p:txBody>
        </p:sp>
        <p:sp>
          <p:nvSpPr>
            <p:cNvPr id="17" name="等腰三角形 54">
              <a:extLst>
                <a:ext uri="{FF2B5EF4-FFF2-40B4-BE49-F238E27FC236}">
                  <a16:creationId xmlns:a16="http://schemas.microsoft.com/office/drawing/2014/main" id="{A437E2DF-30C2-D043-99A6-E9A34F1F6375}"/>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A7122B3E-A830-964F-8DCB-22E419169904}"/>
              </a:ext>
            </a:extLst>
          </p:cNvPr>
          <p:cNvSpPr txBox="1"/>
          <p:nvPr/>
        </p:nvSpPr>
        <p:spPr>
          <a:xfrm>
            <a:off x="179336" y="3769054"/>
            <a:ext cx="11618964" cy="448264"/>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给出</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PCA</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中方差最大化和投影损失最大化两种思路在第一个基向量上求取最优解的等价性证明。</a:t>
            </a: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2FCD09EC-5C40-B34A-925E-1E6A6EA63FFA}"/>
                  </a:ext>
                </a:extLst>
              </p:cNvPr>
              <p:cNvSpPr/>
              <p:nvPr/>
            </p:nvSpPr>
            <p:spPr>
              <a:xfrm>
                <a:off x="441945" y="4321161"/>
                <a:ext cx="11356355" cy="2140009"/>
              </a:xfrm>
              <a:prstGeom prst="rect">
                <a:avLst/>
              </a:prstGeom>
            </p:spPr>
            <p:txBody>
              <a:bodyPr wrap="square">
                <a:spAutoFit/>
              </a:bodyPr>
              <a:lstStyle/>
              <a:p>
                <a:pPr marL="266700" algn="just">
                  <a:lnSpc>
                    <a:spcPct val="150000"/>
                  </a:lnSpc>
                </a:pPr>
                <a:r>
                  <a:rPr lang="zh-CN" altLang="en-US" sz="1600" kern="100" dirty="0">
                    <a:solidFill>
                      <a:srgbClr val="FF0000"/>
                    </a:solidFill>
                    <a:latin typeface="Times New Roman" panose="02020603050405020304" pitchFamily="18" charset="0"/>
                    <a:ea typeface="楷体-简" panose="02010600040101010101" pitchFamily="2" charset="-122"/>
                  </a:rPr>
                  <a:t>答：</a:t>
                </a:r>
                <a:r>
                  <a:rPr lang="zh-CN" altLang="zh-CN" sz="1600" kern="100" dirty="0">
                    <a:solidFill>
                      <a:srgbClr val="FF0000"/>
                    </a:solidFill>
                    <a:latin typeface="Times New Roman" panose="02020603050405020304" pitchFamily="18" charset="0"/>
                    <a:ea typeface="楷体-简" panose="02010600040101010101" pitchFamily="2" charset="-122"/>
                  </a:rPr>
                  <a:t>投影方差的目标函数</a:t>
                </a:r>
                <a:r>
                  <a:rPr lang="zh-CN" altLang="en-US" sz="1600" kern="100" dirty="0">
                    <a:solidFill>
                      <a:srgbClr val="FF0000"/>
                    </a:solidFill>
                    <a:ea typeface="Cambria Math" panose="02040503050406030204" pitchFamily="18" charset="0"/>
                  </a:rPr>
                  <a:t>：</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rPr>
                          <m:t>𝐽</m:t>
                        </m:r>
                      </m:e>
                      <m:sub>
                        <m:r>
                          <a:rPr lang="en-US" altLang="zh-CN" sz="1600" kern="100">
                            <a:solidFill>
                              <a:srgbClr val="FF0000"/>
                            </a:solidFill>
                            <a:latin typeface="Cambria Math" panose="02040503050406030204" pitchFamily="18" charset="0"/>
                            <a:ea typeface="楷体-简" panose="02010600040101010101" pitchFamily="2" charset="-122"/>
                          </a:rPr>
                          <m:t>1</m:t>
                        </m:r>
                      </m:sub>
                    </m:sSub>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e>
                    </m:d>
                    <m:r>
                      <a:rPr lang="en-US" altLang="zh-CN" sz="1600" kern="100">
                        <a:solidFill>
                          <a:srgbClr val="FF0000"/>
                        </a:solidFill>
                        <a:latin typeface="Cambria Math" panose="02040503050406030204" pitchFamily="18" charset="0"/>
                        <a:ea typeface="楷体-简" panose="02010600040101010101" pitchFamily="2" charset="-122"/>
                      </a:rPr>
                      <m:t>=</m:t>
                    </m:r>
                    <m:r>
                      <a:rPr lang="en-US" altLang="zh-CN" sz="1600" i="1" kern="100">
                        <a:solidFill>
                          <a:srgbClr val="FF0000"/>
                        </a:solidFill>
                        <a:latin typeface="Cambria Math" panose="02040503050406030204" pitchFamily="18" charset="0"/>
                        <a:ea typeface="楷体-简" panose="02010600040101010101" pitchFamily="2" charset="-122"/>
                      </a:rPr>
                      <m:t>𝐸</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i="1" kern="100">
                                <a:solidFill>
                                  <a:srgbClr val="FF0000"/>
                                </a:solidFill>
                                <a:latin typeface="Cambria Math" panose="02040503050406030204" pitchFamily="18" charset="0"/>
                                <a:ea typeface="楷体-简" panose="02010600040101010101" pitchFamily="2" charset="-122"/>
                              </a:rPr>
                              <m:t>𝑦</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kern="100">
                                <a:solidFill>
                                  <a:srgbClr val="FF0000"/>
                                </a:solidFill>
                                <a:latin typeface="Cambria Math" panose="02040503050406030204" pitchFamily="18" charset="0"/>
                                <a:ea typeface="楷体-简" panose="02010600040101010101" pitchFamily="2" charset="-122"/>
                              </a:rPr>
                              <m:t>2</m:t>
                            </m:r>
                          </m:sup>
                        </m:sSubSup>
                      </m:e>
                    </m:d>
                    <m:r>
                      <a:rPr lang="en-US" altLang="zh-CN" sz="1600" kern="100">
                        <a:solidFill>
                          <a:srgbClr val="FF0000"/>
                        </a:solidFill>
                        <a:latin typeface="Cambria Math" panose="02040503050406030204" pitchFamily="18" charset="0"/>
                        <a:ea typeface="楷体-简" panose="02010600040101010101" pitchFamily="2" charset="-122"/>
                      </a:rPr>
                      <m:t>=</m:t>
                    </m:r>
                    <m:r>
                      <a:rPr lang="en-US" altLang="zh-CN" sz="1600" i="1" kern="100">
                        <a:solidFill>
                          <a:srgbClr val="FF0000"/>
                        </a:solidFill>
                        <a:latin typeface="Cambria Math" panose="02040503050406030204" pitchFamily="18" charset="0"/>
                        <a:ea typeface="楷体-简" panose="02010600040101010101" pitchFamily="2" charset="-122"/>
                      </a:rPr>
                      <m:t>𝐸</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sSup>
                          <m:sSupPr>
                            <m:ctrlPr>
                              <a:rPr lang="zh-CN" altLang="zh-CN" sz="1600" i="1" kern="100">
                                <a:solidFill>
                                  <a:srgbClr val="FF0000"/>
                                </a:solidFill>
                                <a:latin typeface="Cambria Math" panose="02040503050406030204" pitchFamily="18" charset="0"/>
                                <a:ea typeface="Cambria Math" panose="02040503050406030204" pitchFamily="18" charset="0"/>
                              </a:rPr>
                            </m:ctrlPr>
                          </m:sSupPr>
                          <m:e>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r>
                                  <a:rPr lang="en-US" altLang="zh-CN" sz="1600" b="1" i="1" kern="100">
                                    <a:solidFill>
                                      <a:srgbClr val="FF0000"/>
                                    </a:solidFill>
                                    <a:latin typeface="Cambria Math" panose="02040503050406030204" pitchFamily="18" charset="0"/>
                                    <a:ea typeface="楷体-简" panose="02010600040101010101" pitchFamily="2" charset="-122"/>
                                  </a:rPr>
                                  <m:t>𝒙</m:t>
                                </m:r>
                              </m:e>
                            </m:d>
                          </m:e>
                          <m:sup>
                            <m:r>
                              <a:rPr lang="en-US" altLang="zh-CN" sz="1600" kern="100">
                                <a:solidFill>
                                  <a:srgbClr val="FF0000"/>
                                </a:solidFill>
                                <a:latin typeface="Cambria Math" panose="02040503050406030204" pitchFamily="18" charset="0"/>
                                <a:ea typeface="楷体-简" panose="02010600040101010101" pitchFamily="2" charset="-122"/>
                              </a:rPr>
                              <m:t>2</m:t>
                            </m:r>
                          </m:sup>
                        </m:sSup>
                      </m:e>
                    </m:d>
                    <m:r>
                      <a:rPr lang="en-US" altLang="zh-CN" sz="1600" kern="100">
                        <a:solidFill>
                          <a:srgbClr val="FF0000"/>
                        </a:solidFill>
                        <a:latin typeface="Cambria Math" panose="02040503050406030204" pitchFamily="18" charset="0"/>
                        <a:ea typeface="楷体-简" panose="02010600040101010101" pitchFamily="2" charset="-122"/>
                      </a:rPr>
                      <m:t>=</m:t>
                    </m:r>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r>
                      <a:rPr lang="en-US" altLang="zh-CN" sz="1600" i="1" kern="100">
                        <a:solidFill>
                          <a:srgbClr val="FF0000"/>
                        </a:solidFill>
                        <a:latin typeface="Cambria Math" panose="02040503050406030204" pitchFamily="18" charset="0"/>
                        <a:ea typeface="楷体-简" panose="02010600040101010101" pitchFamily="2" charset="-122"/>
                      </a:rPr>
                      <m:t>𝐸</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r>
                          <a:rPr lang="en-US" altLang="zh-CN" sz="1600" b="1" i="1" kern="100">
                            <a:solidFill>
                              <a:srgbClr val="FF0000"/>
                            </a:solidFill>
                            <a:latin typeface="Cambria Math" panose="02040503050406030204" pitchFamily="18" charset="0"/>
                            <a:ea typeface="楷体-简" panose="02010600040101010101" pitchFamily="2" charset="-122"/>
                          </a:rPr>
                          <m:t>𝒙</m:t>
                        </m:r>
                        <m:sSup>
                          <m:sSupPr>
                            <m:ctrlPr>
                              <a:rPr lang="zh-CN" altLang="zh-CN" sz="1600" i="1" kern="100">
                                <a:solidFill>
                                  <a:srgbClr val="FF0000"/>
                                </a:solidFill>
                                <a:latin typeface="Cambria Math" panose="02040503050406030204" pitchFamily="18" charset="0"/>
                                <a:ea typeface="Cambria Math" panose="02040503050406030204" pitchFamily="18" charset="0"/>
                              </a:rPr>
                            </m:ctrlPr>
                          </m:sSupPr>
                          <m:e>
                            <m:r>
                              <a:rPr lang="en-US" altLang="zh-CN" sz="1600" b="1" i="1" kern="100">
                                <a:solidFill>
                                  <a:srgbClr val="FF0000"/>
                                </a:solidFill>
                                <a:latin typeface="Cambria Math" panose="02040503050406030204" pitchFamily="18" charset="0"/>
                                <a:ea typeface="楷体-简" panose="02010600040101010101" pitchFamily="2" charset="-122"/>
                              </a:rPr>
                              <m:t>𝒙</m:t>
                            </m:r>
                          </m:e>
                          <m:sup>
                            <m:r>
                              <a:rPr lang="en-US" altLang="zh-CN" sz="1600" i="1" kern="100">
                                <a:solidFill>
                                  <a:srgbClr val="FF0000"/>
                                </a:solidFill>
                                <a:latin typeface="Cambria Math" panose="02040503050406030204" pitchFamily="18" charset="0"/>
                                <a:ea typeface="楷体-简" panose="02010600040101010101" pitchFamily="2" charset="-122"/>
                              </a:rPr>
                              <m:t>𝑇</m:t>
                            </m:r>
                          </m:sup>
                        </m:sSup>
                      </m:e>
                    </m:d>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r>
                      <a:rPr lang="en-US" altLang="zh-CN" sz="1600" kern="100">
                        <a:solidFill>
                          <a:srgbClr val="FF0000"/>
                        </a:solidFill>
                        <a:latin typeface="Cambria Math" panose="02040503050406030204" pitchFamily="18" charset="0"/>
                        <a:ea typeface="楷体-简" panose="02010600040101010101" pitchFamily="2" charset="-122"/>
                      </a:rPr>
                      <m:t>≈</m:t>
                    </m:r>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rPr>
                          <m:t>𝐶</m:t>
                        </m:r>
                      </m:e>
                      <m:sub>
                        <m:r>
                          <a:rPr lang="en-US" altLang="zh-CN" sz="1600" i="1" kern="100">
                            <a:solidFill>
                              <a:srgbClr val="FF0000"/>
                            </a:solidFill>
                            <a:latin typeface="Cambria Math" panose="02040503050406030204" pitchFamily="18" charset="0"/>
                            <a:ea typeface="楷体-简" panose="02010600040101010101" pitchFamily="2" charset="-122"/>
                          </a:rPr>
                          <m:t>𝑋</m:t>
                        </m:r>
                      </m:sub>
                    </m:sSub>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oMath>
                </a14:m>
                <a:endParaRPr lang="zh-CN" altLang="zh-CN" sz="1600" kern="100" dirty="0">
                  <a:effectLst/>
                  <a:latin typeface="Times New Roman" panose="02020603050405020304" pitchFamily="18" charset="0"/>
                  <a:ea typeface="宋体" panose="02010600030101010101" pitchFamily="2" charset="-122"/>
                </a:endParaRPr>
              </a:p>
              <a:p>
                <a:pPr marL="266700" algn="just">
                  <a:lnSpc>
                    <a:spcPct val="150000"/>
                  </a:lnSpc>
                </a:pPr>
                <a:r>
                  <a:rPr lang="zh-CN" altLang="zh-CN" sz="1600" kern="100" dirty="0">
                    <a:solidFill>
                      <a:srgbClr val="FF0000"/>
                    </a:solidFill>
                    <a:latin typeface="Times New Roman" panose="02020603050405020304" pitchFamily="18" charset="0"/>
                    <a:ea typeface="楷体-简" panose="02010600040101010101" pitchFamily="2" charset="-122"/>
                  </a:rPr>
                  <a:t>投影损失的目标函数</a:t>
                </a:r>
                <a:r>
                  <a:rPr lang="zh-CN" altLang="en-US" sz="1600" kern="100" dirty="0">
                    <a:solidFill>
                      <a:srgbClr val="FF0000"/>
                    </a:solidFill>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rPr>
                          <m:t>𝐽</m:t>
                        </m:r>
                      </m:e>
                      <m:sub>
                        <m:r>
                          <a:rPr lang="en-US" altLang="zh-CN" sz="1600" kern="100">
                            <a:solidFill>
                              <a:srgbClr val="FF0000"/>
                            </a:solidFill>
                            <a:latin typeface="Cambria Math" panose="02040503050406030204" pitchFamily="18" charset="0"/>
                            <a:ea typeface="楷体-简" panose="02010600040101010101" pitchFamily="2" charset="-122"/>
                          </a:rPr>
                          <m:t>2</m:t>
                        </m:r>
                      </m:sub>
                    </m:sSub>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e>
                    </m:d>
                    <m:r>
                      <a:rPr lang="en-US" altLang="zh-CN" sz="1600" kern="100">
                        <a:solidFill>
                          <a:srgbClr val="FF0000"/>
                        </a:solidFill>
                        <a:latin typeface="Cambria Math" panose="02040503050406030204" pitchFamily="18" charset="0"/>
                        <a:ea typeface="楷体-简" panose="02010600040101010101" pitchFamily="2" charset="-122"/>
                      </a:rPr>
                      <m:t>=</m:t>
                    </m:r>
                    <m:r>
                      <a:rPr lang="en-US" altLang="zh-CN" sz="1600" i="1" kern="100">
                        <a:solidFill>
                          <a:srgbClr val="FF0000"/>
                        </a:solidFill>
                        <a:latin typeface="Cambria Math" panose="02040503050406030204" pitchFamily="18" charset="0"/>
                        <a:ea typeface="楷体-简" panose="02010600040101010101" pitchFamily="2" charset="-122"/>
                      </a:rPr>
                      <m:t>𝐸</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sSup>
                          <m:sSupPr>
                            <m:ctrlPr>
                              <a:rPr lang="zh-CN" altLang="zh-CN" sz="1600" i="1" kern="100">
                                <a:solidFill>
                                  <a:srgbClr val="FF0000"/>
                                </a:solidFill>
                                <a:latin typeface="Cambria Math" panose="02040503050406030204" pitchFamily="18" charset="0"/>
                                <a:ea typeface="Cambria Math" panose="02040503050406030204" pitchFamily="18" charset="0"/>
                              </a:rPr>
                            </m:ctrlPr>
                          </m:sSupPr>
                          <m:e>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r>
                                  <a:rPr lang="en-US" altLang="zh-CN" sz="1600" b="1" i="1" kern="100">
                                    <a:solidFill>
                                      <a:srgbClr val="FF0000"/>
                                    </a:solidFill>
                                    <a:latin typeface="Cambria Math" panose="02040503050406030204" pitchFamily="18" charset="0"/>
                                    <a:ea typeface="楷体-简" panose="02010600040101010101" pitchFamily="2" charset="-122"/>
                                  </a:rPr>
                                  <m:t>𝒙</m:t>
                                </m:r>
                                <m:r>
                                  <a:rPr lang="en-US" altLang="zh-CN" sz="1600" i="1" kern="100">
                                    <a:solidFill>
                                      <a:srgbClr val="FF0000"/>
                                    </a:solidFill>
                                    <a:latin typeface="Cambria Math" panose="02040503050406030204" pitchFamily="18" charset="0"/>
                                    <a:ea typeface="楷体-简" panose="02010600040101010101" pitchFamily="2" charset="-122"/>
                                  </a:rPr>
                                  <m:t>−</m:t>
                                </m:r>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rPr>
                                      <m:t>𝑦</m:t>
                                    </m:r>
                                  </m:e>
                                  <m:sub>
                                    <m:r>
                                      <a:rPr lang="en-US" altLang="zh-CN" sz="1600" kern="100">
                                        <a:solidFill>
                                          <a:srgbClr val="FF0000"/>
                                        </a:solidFill>
                                        <a:latin typeface="Cambria Math" panose="02040503050406030204" pitchFamily="18" charset="0"/>
                                        <a:ea typeface="楷体-简" panose="02010600040101010101" pitchFamily="2" charset="-122"/>
                                      </a:rPr>
                                      <m:t>1</m:t>
                                    </m:r>
                                  </m:sub>
                                </m:sSub>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e>
                            </m:d>
                          </m:e>
                          <m:sup>
                            <m:r>
                              <a:rPr lang="en-US" altLang="zh-CN" sz="1600" kern="100">
                                <a:solidFill>
                                  <a:srgbClr val="FF0000"/>
                                </a:solidFill>
                                <a:latin typeface="Cambria Math" panose="02040503050406030204" pitchFamily="18" charset="0"/>
                                <a:ea typeface="楷体-简" panose="02010600040101010101" pitchFamily="2" charset="-122"/>
                              </a:rPr>
                              <m:t>2</m:t>
                            </m:r>
                          </m:sup>
                        </m:sSup>
                      </m:e>
                    </m:d>
                    <m:r>
                      <a:rPr lang="en-US" altLang="zh-CN" sz="1600" kern="100">
                        <a:solidFill>
                          <a:srgbClr val="FF0000"/>
                        </a:solidFill>
                        <a:latin typeface="Cambria Math" panose="02040503050406030204" pitchFamily="18" charset="0"/>
                        <a:ea typeface="楷体-简" panose="02010600040101010101" pitchFamily="2" charset="-122"/>
                      </a:rPr>
                      <m:t>=</m:t>
                    </m:r>
                    <m:r>
                      <a:rPr lang="en-US" altLang="zh-CN" sz="1600" i="1" kern="100">
                        <a:solidFill>
                          <a:srgbClr val="FF0000"/>
                        </a:solidFill>
                        <a:latin typeface="Cambria Math" panose="02040503050406030204" pitchFamily="18" charset="0"/>
                        <a:ea typeface="楷体-简" panose="02010600040101010101" pitchFamily="2" charset="-122"/>
                      </a:rPr>
                      <m:t>𝐸</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sSup>
                          <m:sSupPr>
                            <m:ctrlPr>
                              <a:rPr lang="zh-CN" altLang="zh-CN" sz="1600" i="1" kern="100">
                                <a:solidFill>
                                  <a:srgbClr val="FF0000"/>
                                </a:solidFill>
                                <a:latin typeface="Cambria Math" panose="02040503050406030204" pitchFamily="18" charset="0"/>
                                <a:ea typeface="Cambria Math" panose="02040503050406030204" pitchFamily="18" charset="0"/>
                              </a:rPr>
                            </m:ctrlPr>
                          </m:sSupPr>
                          <m:e>
                            <m:d>
                              <m:dPr>
                                <m:ctrlPr>
                                  <a:rPr lang="zh-CN" altLang="zh-CN" sz="1600" i="1" kern="100">
                                    <a:solidFill>
                                      <a:srgbClr val="FF0000"/>
                                    </a:solidFill>
                                    <a:latin typeface="Cambria Math" panose="02040503050406030204" pitchFamily="18" charset="0"/>
                                    <a:ea typeface="Cambria Math" panose="02040503050406030204" pitchFamily="18" charset="0"/>
                                  </a:rPr>
                                </m:ctrlPr>
                              </m:dPr>
                              <m:e>
                                <m:r>
                                  <a:rPr lang="en-US" altLang="zh-CN" sz="1600" b="1" i="1" kern="100">
                                    <a:solidFill>
                                      <a:srgbClr val="FF0000"/>
                                    </a:solidFill>
                                    <a:latin typeface="Cambria Math" panose="02040503050406030204" pitchFamily="18" charset="0"/>
                                    <a:ea typeface="楷体-简" panose="02010600040101010101" pitchFamily="2" charset="-122"/>
                                  </a:rPr>
                                  <m:t>𝒙</m:t>
                                </m:r>
                                <m:r>
                                  <a:rPr lang="en-US" altLang="zh-CN" sz="1600" i="1" kern="100">
                                    <a:solidFill>
                                      <a:srgbClr val="FF0000"/>
                                    </a:solidFill>
                                    <a:latin typeface="Cambria Math" panose="02040503050406030204" pitchFamily="18" charset="0"/>
                                    <a:ea typeface="楷体-简" panose="02010600040101010101" pitchFamily="2" charset="-122"/>
                                  </a:rPr>
                                  <m:t>−</m:t>
                                </m:r>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r>
                                      <a:rPr lang="en-US" altLang="zh-CN" sz="1600" b="1" i="1" kern="100">
                                        <a:solidFill>
                                          <a:srgbClr val="FF0000"/>
                                        </a:solidFill>
                                        <a:latin typeface="Cambria Math" panose="02040503050406030204" pitchFamily="18" charset="0"/>
                                        <a:ea typeface="楷体-简" panose="02010600040101010101" pitchFamily="2" charset="-122"/>
                                      </a:rPr>
                                      <m:t>𝒙</m:t>
                                    </m:r>
                                  </m:e>
                                </m:d>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e>
                            </m:d>
                          </m:e>
                          <m:sup>
                            <m:r>
                              <a:rPr lang="en-US" altLang="zh-CN" sz="1600" i="1" kern="100">
                                <a:solidFill>
                                  <a:srgbClr val="FF0000"/>
                                </a:solidFill>
                                <a:latin typeface="Cambria Math" panose="02040503050406030204" pitchFamily="18" charset="0"/>
                                <a:ea typeface="楷体-简" panose="02010600040101010101" pitchFamily="2" charset="-122"/>
                              </a:rPr>
                              <m:t>𝑇</m:t>
                            </m:r>
                          </m:sup>
                        </m:sSup>
                        <m:d>
                          <m:dPr>
                            <m:ctrlPr>
                              <a:rPr lang="zh-CN" altLang="zh-CN" sz="1600" i="1" kern="100">
                                <a:solidFill>
                                  <a:srgbClr val="FF0000"/>
                                </a:solidFill>
                                <a:latin typeface="Cambria Math" panose="02040503050406030204" pitchFamily="18" charset="0"/>
                                <a:ea typeface="Cambria Math" panose="02040503050406030204" pitchFamily="18" charset="0"/>
                              </a:rPr>
                            </m:ctrlPr>
                          </m:dPr>
                          <m:e>
                            <m:r>
                              <a:rPr lang="en-US" altLang="zh-CN" sz="1600" b="1" i="1" kern="100">
                                <a:solidFill>
                                  <a:srgbClr val="FF0000"/>
                                </a:solidFill>
                                <a:latin typeface="Cambria Math" panose="02040503050406030204" pitchFamily="18" charset="0"/>
                                <a:ea typeface="楷体-简" panose="02010600040101010101" pitchFamily="2" charset="-122"/>
                              </a:rPr>
                              <m:t>𝒙</m:t>
                            </m:r>
                            <m:r>
                              <a:rPr lang="en-US" altLang="zh-CN" sz="1600" i="1" kern="100">
                                <a:solidFill>
                                  <a:srgbClr val="FF0000"/>
                                </a:solidFill>
                                <a:latin typeface="Cambria Math" panose="02040503050406030204" pitchFamily="18" charset="0"/>
                                <a:ea typeface="楷体-简" panose="02010600040101010101" pitchFamily="2" charset="-122"/>
                              </a:rPr>
                              <m:t>−</m:t>
                            </m:r>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r>
                                  <a:rPr lang="en-US" altLang="zh-CN" sz="1600" b="1" i="1" kern="100">
                                    <a:solidFill>
                                      <a:srgbClr val="FF0000"/>
                                    </a:solidFill>
                                    <a:latin typeface="Cambria Math" panose="02040503050406030204" pitchFamily="18" charset="0"/>
                                    <a:ea typeface="楷体-简" panose="02010600040101010101" pitchFamily="2" charset="-122"/>
                                  </a:rPr>
                                  <m:t>𝒙</m:t>
                                </m:r>
                              </m:e>
                            </m:d>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e>
                        </m:d>
                      </m:e>
                    </m:d>
                    <m:r>
                      <a:rPr lang="en-US" altLang="zh-CN" sz="1600" kern="100">
                        <a:solidFill>
                          <a:srgbClr val="FF0000"/>
                        </a:solidFill>
                        <a:latin typeface="Cambria Math" panose="02040503050406030204" pitchFamily="18" charset="0"/>
                        <a:ea typeface="楷体-简" panose="02010600040101010101" pitchFamily="2" charset="-122"/>
                      </a:rPr>
                      <m:t>=</m:t>
                    </m:r>
                    <m:r>
                      <a:rPr lang="en-US" altLang="zh-CN" sz="1600" i="1" kern="100">
                        <a:solidFill>
                          <a:srgbClr val="FF0000"/>
                        </a:solidFill>
                        <a:latin typeface="Cambria Math" panose="02040503050406030204" pitchFamily="18" charset="0"/>
                        <a:ea typeface="楷体-简" panose="02010600040101010101" pitchFamily="2" charset="-122"/>
                      </a:rPr>
                      <m:t>𝐸</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sSup>
                          <m:sSupPr>
                            <m:ctrlPr>
                              <a:rPr lang="zh-CN" altLang="zh-CN" sz="1600" i="1" kern="100">
                                <a:solidFill>
                                  <a:srgbClr val="FF0000"/>
                                </a:solidFill>
                                <a:latin typeface="Cambria Math" panose="02040503050406030204" pitchFamily="18" charset="0"/>
                                <a:ea typeface="Cambria Math" panose="02040503050406030204" pitchFamily="18" charset="0"/>
                              </a:rPr>
                            </m:ctrlPr>
                          </m:sSupPr>
                          <m:e>
                            <m:r>
                              <a:rPr lang="en-US" altLang="zh-CN" sz="1600" b="1" i="1" kern="100">
                                <a:solidFill>
                                  <a:srgbClr val="FF0000"/>
                                </a:solidFill>
                                <a:latin typeface="Cambria Math" panose="02040503050406030204" pitchFamily="18" charset="0"/>
                                <a:ea typeface="楷体-简" panose="02010600040101010101" pitchFamily="2" charset="-122"/>
                              </a:rPr>
                              <m:t>𝒙</m:t>
                            </m:r>
                          </m:e>
                          <m:sup>
                            <m:r>
                              <a:rPr lang="en-US" altLang="zh-CN" sz="1600" i="1" kern="100">
                                <a:solidFill>
                                  <a:srgbClr val="FF0000"/>
                                </a:solidFill>
                                <a:latin typeface="Cambria Math" panose="02040503050406030204" pitchFamily="18" charset="0"/>
                                <a:ea typeface="楷体-简" panose="02010600040101010101" pitchFamily="2" charset="-122"/>
                              </a:rPr>
                              <m:t>𝑇</m:t>
                            </m:r>
                          </m:sup>
                        </m:sSup>
                        <m:r>
                          <a:rPr lang="en-US" altLang="zh-CN" sz="1600" b="1" i="1" kern="100">
                            <a:solidFill>
                              <a:srgbClr val="FF0000"/>
                            </a:solidFill>
                            <a:latin typeface="Cambria Math" panose="02040503050406030204" pitchFamily="18" charset="0"/>
                            <a:ea typeface="楷体-简" panose="02010600040101010101" pitchFamily="2" charset="-122"/>
                          </a:rPr>
                          <m:t>𝒙</m:t>
                        </m:r>
                      </m:e>
                    </m:d>
                    <m:r>
                      <a:rPr lang="en-US" altLang="zh-CN" sz="1600" i="1" kern="100">
                        <a:solidFill>
                          <a:srgbClr val="FF0000"/>
                        </a:solidFill>
                        <a:latin typeface="Cambria Math" panose="02040503050406030204" pitchFamily="18" charset="0"/>
                        <a:ea typeface="楷体-简" panose="02010600040101010101" pitchFamily="2" charset="-122"/>
                      </a:rPr>
                      <m:t>−</m:t>
                    </m:r>
                    <m:r>
                      <a:rPr lang="en-US" altLang="zh-CN" sz="1600" i="1" kern="100">
                        <a:solidFill>
                          <a:srgbClr val="FF0000"/>
                        </a:solidFill>
                        <a:latin typeface="Cambria Math" panose="02040503050406030204" pitchFamily="18" charset="0"/>
                        <a:ea typeface="楷体-简" panose="02010600040101010101" pitchFamily="2" charset="-122"/>
                      </a:rPr>
                      <m:t>𝐸</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r>
                          <a:rPr lang="en-US" altLang="zh-CN" sz="1600" kern="100">
                            <a:solidFill>
                              <a:srgbClr val="FF0000"/>
                            </a:solidFill>
                            <a:latin typeface="Cambria Math" panose="02040503050406030204" pitchFamily="18" charset="0"/>
                            <a:ea typeface="楷体-简" panose="02010600040101010101" pitchFamily="2" charset="-122"/>
                          </a:rPr>
                          <m:t>2</m:t>
                        </m:r>
                        <m:sSup>
                          <m:sSupPr>
                            <m:ctrlPr>
                              <a:rPr lang="zh-CN" altLang="zh-CN" sz="1600" i="1" kern="100">
                                <a:solidFill>
                                  <a:srgbClr val="FF0000"/>
                                </a:solidFill>
                                <a:latin typeface="Cambria Math" panose="02040503050406030204" pitchFamily="18" charset="0"/>
                                <a:ea typeface="Cambria Math" panose="02040503050406030204" pitchFamily="18" charset="0"/>
                              </a:rPr>
                            </m:ctrlPr>
                          </m:sSupPr>
                          <m:e>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r>
                                  <a:rPr lang="en-US" altLang="zh-CN" sz="1600" b="1" i="1" kern="100">
                                    <a:solidFill>
                                      <a:srgbClr val="FF0000"/>
                                    </a:solidFill>
                                    <a:latin typeface="Cambria Math" panose="02040503050406030204" pitchFamily="18" charset="0"/>
                                    <a:ea typeface="楷体-简" panose="02010600040101010101" pitchFamily="2" charset="-122"/>
                                  </a:rPr>
                                  <m:t>𝒙</m:t>
                                </m:r>
                              </m:e>
                            </m:d>
                          </m:e>
                          <m:sup>
                            <m:r>
                              <a:rPr lang="en-US" altLang="zh-CN" sz="1600" i="1" kern="100">
                                <a:solidFill>
                                  <a:srgbClr val="FF0000"/>
                                </a:solidFill>
                                <a:latin typeface="Cambria Math" panose="02040503050406030204" pitchFamily="18" charset="0"/>
                                <a:ea typeface="楷体-简" panose="02010600040101010101" pitchFamily="2" charset="-122"/>
                              </a:rPr>
                              <m:t>𝑇</m:t>
                            </m:r>
                          </m:sup>
                        </m:sSup>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r>
                              <a:rPr lang="en-US" altLang="zh-CN" sz="1600" b="1" i="1" kern="100">
                                <a:solidFill>
                                  <a:srgbClr val="FF0000"/>
                                </a:solidFill>
                                <a:latin typeface="Cambria Math" panose="02040503050406030204" pitchFamily="18" charset="0"/>
                                <a:ea typeface="楷体-简" panose="02010600040101010101" pitchFamily="2" charset="-122"/>
                              </a:rPr>
                              <m:t>𝒙</m:t>
                            </m:r>
                          </m:e>
                        </m:d>
                      </m:e>
                    </m:d>
                    <m:r>
                      <a:rPr lang="en-US" altLang="zh-CN" sz="1600" kern="100">
                        <a:solidFill>
                          <a:srgbClr val="FF0000"/>
                        </a:solidFill>
                        <a:latin typeface="Cambria Math" panose="02040503050406030204" pitchFamily="18" charset="0"/>
                        <a:ea typeface="楷体-简" panose="02010600040101010101" pitchFamily="2" charset="-122"/>
                      </a:rPr>
                      <m:t>+</m:t>
                    </m:r>
                    <m:r>
                      <a:rPr lang="en-US" altLang="zh-CN" sz="1600" i="1" kern="100">
                        <a:solidFill>
                          <a:srgbClr val="FF0000"/>
                        </a:solidFill>
                        <a:latin typeface="Cambria Math" panose="02040503050406030204" pitchFamily="18" charset="0"/>
                        <a:ea typeface="楷体-简" panose="02010600040101010101" pitchFamily="2" charset="-122"/>
                      </a:rPr>
                      <m:t>𝐸</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sSup>
                          <m:sSupPr>
                            <m:ctrlPr>
                              <a:rPr lang="zh-CN" altLang="zh-CN" sz="1600" i="1" kern="100">
                                <a:solidFill>
                                  <a:srgbClr val="FF0000"/>
                                </a:solidFill>
                                <a:latin typeface="Cambria Math" panose="02040503050406030204" pitchFamily="18" charset="0"/>
                                <a:ea typeface="Cambria Math" panose="02040503050406030204" pitchFamily="18" charset="0"/>
                              </a:rPr>
                            </m:ctrlPr>
                          </m:sSupPr>
                          <m:e>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r>
                                  <a:rPr lang="en-US" altLang="zh-CN" sz="1600" b="1" i="1" kern="100">
                                    <a:solidFill>
                                      <a:srgbClr val="FF0000"/>
                                    </a:solidFill>
                                    <a:latin typeface="Cambria Math" panose="02040503050406030204" pitchFamily="18" charset="0"/>
                                    <a:ea typeface="楷体-简" panose="02010600040101010101" pitchFamily="2" charset="-122"/>
                                  </a:rPr>
                                  <m:t>𝒙</m:t>
                                </m:r>
                              </m:e>
                            </m:d>
                          </m:e>
                          <m:sup>
                            <m:r>
                              <a:rPr lang="en-US" altLang="zh-CN" sz="1600" i="1" kern="100">
                                <a:solidFill>
                                  <a:srgbClr val="FF0000"/>
                                </a:solidFill>
                                <a:latin typeface="Cambria Math" panose="02040503050406030204" pitchFamily="18" charset="0"/>
                                <a:ea typeface="楷体-简" panose="02010600040101010101" pitchFamily="2" charset="-122"/>
                              </a:rPr>
                              <m:t>𝑇</m:t>
                            </m:r>
                          </m:sup>
                        </m:sSup>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r>
                              <a:rPr lang="en-US" altLang="zh-CN" sz="1600" b="1" i="1" kern="100">
                                <a:solidFill>
                                  <a:srgbClr val="FF0000"/>
                                </a:solidFill>
                                <a:latin typeface="Cambria Math" panose="02040503050406030204" pitchFamily="18" charset="0"/>
                                <a:ea typeface="楷体-简" panose="02010600040101010101" pitchFamily="2" charset="-122"/>
                              </a:rPr>
                              <m:t>𝒙</m:t>
                            </m:r>
                          </m:e>
                        </m:d>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e>
                    </m:d>
                    <m:r>
                      <a:rPr lang="en-US" altLang="zh-CN" sz="1600" kern="100">
                        <a:solidFill>
                          <a:srgbClr val="FF0000"/>
                        </a:solidFill>
                        <a:latin typeface="Cambria Math" panose="02040503050406030204" pitchFamily="18" charset="0"/>
                        <a:ea typeface="楷体-简" panose="02010600040101010101" pitchFamily="2" charset="-122"/>
                      </a:rPr>
                      <m:t>=</m:t>
                    </m:r>
                    <m:r>
                      <a:rPr lang="en-US" altLang="zh-CN" sz="1600" i="1" kern="100">
                        <a:solidFill>
                          <a:srgbClr val="FF0000"/>
                        </a:solidFill>
                        <a:latin typeface="Cambria Math" panose="02040503050406030204" pitchFamily="18" charset="0"/>
                        <a:ea typeface="楷体-简" panose="02010600040101010101" pitchFamily="2" charset="-122"/>
                      </a:rPr>
                      <m:t>𝐸</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sSup>
                          <m:sSupPr>
                            <m:ctrlPr>
                              <a:rPr lang="zh-CN" altLang="zh-CN" sz="1600" i="1" kern="100">
                                <a:solidFill>
                                  <a:srgbClr val="FF0000"/>
                                </a:solidFill>
                                <a:latin typeface="Cambria Math" panose="02040503050406030204" pitchFamily="18" charset="0"/>
                                <a:ea typeface="Cambria Math" panose="02040503050406030204" pitchFamily="18" charset="0"/>
                              </a:rPr>
                            </m:ctrlPr>
                          </m:sSupPr>
                          <m:e>
                            <m:r>
                              <a:rPr lang="en-US" altLang="zh-CN" sz="1600" b="1" i="1" kern="100">
                                <a:solidFill>
                                  <a:srgbClr val="FF0000"/>
                                </a:solidFill>
                                <a:latin typeface="Cambria Math" panose="02040503050406030204" pitchFamily="18" charset="0"/>
                                <a:ea typeface="楷体-简" panose="02010600040101010101" pitchFamily="2" charset="-122"/>
                              </a:rPr>
                              <m:t>𝒙</m:t>
                            </m:r>
                          </m:e>
                          <m:sup>
                            <m:r>
                              <a:rPr lang="en-US" altLang="zh-CN" sz="1600" i="1" kern="100">
                                <a:solidFill>
                                  <a:srgbClr val="FF0000"/>
                                </a:solidFill>
                                <a:latin typeface="Cambria Math" panose="02040503050406030204" pitchFamily="18" charset="0"/>
                                <a:ea typeface="楷体-简" panose="02010600040101010101" pitchFamily="2" charset="-122"/>
                              </a:rPr>
                              <m:t>𝑇</m:t>
                            </m:r>
                          </m:sup>
                        </m:sSup>
                        <m:r>
                          <a:rPr lang="en-US" altLang="zh-CN" sz="1600" b="1" i="1" kern="100">
                            <a:solidFill>
                              <a:srgbClr val="FF0000"/>
                            </a:solidFill>
                            <a:latin typeface="Cambria Math" panose="02040503050406030204" pitchFamily="18" charset="0"/>
                            <a:ea typeface="楷体-简" panose="02010600040101010101" pitchFamily="2" charset="-122"/>
                          </a:rPr>
                          <m:t>𝒙</m:t>
                        </m:r>
                      </m:e>
                    </m:d>
                    <m:r>
                      <a:rPr lang="en-US" altLang="zh-CN" sz="1600" i="1" kern="100">
                        <a:solidFill>
                          <a:srgbClr val="FF0000"/>
                        </a:solidFill>
                        <a:latin typeface="Cambria Math" panose="02040503050406030204" pitchFamily="18" charset="0"/>
                        <a:ea typeface="楷体-简" panose="02010600040101010101" pitchFamily="2" charset="-122"/>
                      </a:rPr>
                      <m:t>−</m:t>
                    </m:r>
                    <m:r>
                      <a:rPr lang="en-US" altLang="zh-CN" sz="1600" i="1" kern="100">
                        <a:solidFill>
                          <a:srgbClr val="FF0000"/>
                        </a:solidFill>
                        <a:latin typeface="Cambria Math" panose="02040503050406030204" pitchFamily="18" charset="0"/>
                        <a:ea typeface="楷体-简" panose="02010600040101010101" pitchFamily="2" charset="-122"/>
                      </a:rPr>
                      <m:t>𝐸</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sSup>
                          <m:sSupPr>
                            <m:ctrlPr>
                              <a:rPr lang="zh-CN" altLang="zh-CN" sz="1600" i="1" kern="100">
                                <a:solidFill>
                                  <a:srgbClr val="FF0000"/>
                                </a:solidFill>
                                <a:latin typeface="Cambria Math" panose="02040503050406030204" pitchFamily="18" charset="0"/>
                                <a:ea typeface="Cambria Math" panose="02040503050406030204" pitchFamily="18" charset="0"/>
                              </a:rPr>
                            </m:ctrlPr>
                          </m:sSupPr>
                          <m:e>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r>
                                  <a:rPr lang="en-US" altLang="zh-CN" sz="1600" b="1" i="1" kern="100">
                                    <a:solidFill>
                                      <a:srgbClr val="FF0000"/>
                                    </a:solidFill>
                                    <a:latin typeface="Cambria Math" panose="02040503050406030204" pitchFamily="18" charset="0"/>
                                    <a:ea typeface="楷体-简" panose="02010600040101010101" pitchFamily="2" charset="-122"/>
                                  </a:rPr>
                                  <m:t>𝒙</m:t>
                                </m:r>
                              </m:e>
                            </m:d>
                          </m:e>
                          <m:sup>
                            <m:r>
                              <a:rPr lang="en-US" altLang="zh-CN" sz="1600" kern="100">
                                <a:solidFill>
                                  <a:srgbClr val="FF0000"/>
                                </a:solidFill>
                                <a:latin typeface="Cambria Math" panose="02040503050406030204" pitchFamily="18" charset="0"/>
                                <a:ea typeface="楷体-简" panose="02010600040101010101" pitchFamily="2" charset="-122"/>
                              </a:rPr>
                              <m:t>2</m:t>
                            </m:r>
                          </m:sup>
                        </m:sSup>
                      </m:e>
                    </m:d>
                    <m:r>
                      <a:rPr lang="en-US" altLang="zh-CN" sz="1600" kern="100">
                        <a:solidFill>
                          <a:srgbClr val="FF0000"/>
                        </a:solidFill>
                        <a:latin typeface="Cambria Math" panose="02040503050406030204" pitchFamily="18" charset="0"/>
                        <a:ea typeface="楷体-简" panose="02010600040101010101" pitchFamily="2" charset="-122"/>
                      </a:rPr>
                      <m:t>≈</m:t>
                    </m:r>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rPr>
                          <m:t>𝐶</m:t>
                        </m:r>
                      </m:e>
                      <m:sub>
                        <m:r>
                          <a:rPr lang="en-US" altLang="zh-CN" sz="1600" i="1" kern="100">
                            <a:solidFill>
                              <a:srgbClr val="FF0000"/>
                            </a:solidFill>
                            <a:latin typeface="Cambria Math" panose="02040503050406030204" pitchFamily="18" charset="0"/>
                            <a:ea typeface="楷体-简" panose="02010600040101010101" pitchFamily="2" charset="-122"/>
                          </a:rPr>
                          <m:t>𝑋</m:t>
                        </m:r>
                      </m:sub>
                    </m:sSub>
                    <m:r>
                      <a:rPr lang="en-US" altLang="zh-CN" sz="1600" i="1" kern="100">
                        <a:solidFill>
                          <a:srgbClr val="FF0000"/>
                        </a:solidFill>
                        <a:latin typeface="Cambria Math" panose="02040503050406030204" pitchFamily="18" charset="0"/>
                        <a:ea typeface="楷体-简" panose="02010600040101010101" pitchFamily="2" charset="-122"/>
                      </a:rPr>
                      <m:t>−</m:t>
                    </m:r>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𝑇</m:t>
                        </m:r>
                      </m:sup>
                    </m:sSubSup>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rPr>
                          <m:t>𝐶</m:t>
                        </m:r>
                      </m:e>
                      <m:sub>
                        <m:r>
                          <a:rPr lang="en-US" altLang="zh-CN" sz="1600" i="1" kern="100">
                            <a:solidFill>
                              <a:srgbClr val="FF0000"/>
                            </a:solidFill>
                            <a:latin typeface="Cambria Math" panose="02040503050406030204" pitchFamily="18" charset="0"/>
                            <a:ea typeface="楷体-简" panose="02010600040101010101" pitchFamily="2" charset="-122"/>
                          </a:rPr>
                          <m:t>𝑋</m:t>
                        </m:r>
                      </m:sub>
                    </m:sSub>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oMath>
                </a14:m>
                <a:endParaRPr lang="en-US" altLang="zh-CN" sz="1600" kern="100" dirty="0">
                  <a:solidFill>
                    <a:srgbClr val="FF0000"/>
                  </a:solidFill>
                  <a:latin typeface="Times New Roman" panose="02020603050405020304" pitchFamily="18" charset="0"/>
                  <a:ea typeface="楷体-简" panose="02010600040101010101" pitchFamily="2" charset="-122"/>
                </a:endParaRPr>
              </a:p>
              <a:p>
                <a:pPr marL="266700" algn="just">
                  <a:lnSpc>
                    <a:spcPct val="150000"/>
                  </a:lnSpc>
                </a:pPr>
                <a:r>
                  <a:rPr lang="zh-CN" altLang="zh-CN" sz="1600" kern="100" dirty="0">
                    <a:solidFill>
                      <a:srgbClr val="FF0000"/>
                    </a:solidFill>
                    <a:latin typeface="Times New Roman" panose="02020603050405020304" pitchFamily="18" charset="0"/>
                    <a:ea typeface="楷体-简" panose="02010600040101010101" pitchFamily="2" charset="-122"/>
                  </a:rPr>
                  <a:t>由于</a:t>
                </a:r>
                <a14:m>
                  <m:oMath xmlns:m="http://schemas.openxmlformats.org/officeDocument/2006/math">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rPr>
                          <m:t>𝐶</m:t>
                        </m:r>
                      </m:e>
                      <m:sub>
                        <m:r>
                          <a:rPr lang="en-US" altLang="zh-CN" sz="1600" i="1" kern="100">
                            <a:solidFill>
                              <a:srgbClr val="FF0000"/>
                            </a:solidFill>
                            <a:latin typeface="Cambria Math" panose="02040503050406030204" pitchFamily="18" charset="0"/>
                            <a:ea typeface="楷体-简" panose="02010600040101010101" pitchFamily="2" charset="-122"/>
                          </a:rPr>
                          <m:t>𝑋</m:t>
                        </m:r>
                      </m:sub>
                    </m:sSub>
                  </m:oMath>
                </a14:m>
                <a:r>
                  <a:rPr lang="zh-CN" altLang="zh-CN" sz="1600" kern="100" dirty="0">
                    <a:solidFill>
                      <a:srgbClr val="FF0000"/>
                    </a:solidFill>
                    <a:latin typeface="Times New Roman" panose="02020603050405020304" pitchFamily="18" charset="0"/>
                    <a:ea typeface="楷体-简" panose="02010600040101010101" pitchFamily="2" charset="-122"/>
                  </a:rPr>
                  <a:t>是一个常数，因此：</a:t>
                </a:r>
                <a14:m>
                  <m:oMath xmlns:m="http://schemas.openxmlformats.org/officeDocument/2006/math">
                    <m:sSubSup>
                      <m:sSubSupPr>
                        <m:ctrlPr>
                          <a:rPr lang="zh-CN" altLang="zh-CN" sz="1600" i="1" kern="100">
                            <a:solidFill>
                              <a:srgbClr val="FF0000"/>
                            </a:solidFill>
                            <a:latin typeface="Cambria Math" panose="02040503050406030204" pitchFamily="18" charset="0"/>
                            <a:ea typeface="Cambria Math" panose="02040503050406030204" pitchFamily="18" charset="0"/>
                          </a:rPr>
                        </m:ctrlPr>
                      </m:sSubSup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up>
                        <m:r>
                          <a:rPr lang="en-US" altLang="zh-CN" sz="1600" i="1" kern="100">
                            <a:solidFill>
                              <a:srgbClr val="FF0000"/>
                            </a:solidFill>
                            <a:latin typeface="Cambria Math" panose="02040503050406030204" pitchFamily="18" charset="0"/>
                            <a:ea typeface="楷体-简" panose="02010600040101010101" pitchFamily="2" charset="-122"/>
                          </a:rPr>
                          <m:t>∗</m:t>
                        </m:r>
                      </m:sup>
                    </m:sSubSup>
                    <m:r>
                      <a:rPr lang="en-US" altLang="zh-CN" sz="1600" kern="100">
                        <a:solidFill>
                          <a:srgbClr val="FF0000"/>
                        </a:solidFill>
                        <a:latin typeface="Cambria Math" panose="02040503050406030204" pitchFamily="18" charset="0"/>
                        <a:ea typeface="楷体-简" panose="02010600040101010101" pitchFamily="2" charset="-122"/>
                      </a:rPr>
                      <m:t>=</m:t>
                    </m:r>
                    <m:func>
                      <m:funcPr>
                        <m:ctrlPr>
                          <a:rPr lang="zh-CN" altLang="zh-CN" sz="1600" i="1" kern="100">
                            <a:solidFill>
                              <a:srgbClr val="FF0000"/>
                            </a:solidFill>
                            <a:latin typeface="Cambria Math" panose="02040503050406030204" pitchFamily="18" charset="0"/>
                            <a:ea typeface="Cambria Math" panose="02040503050406030204" pitchFamily="18" charset="0"/>
                          </a:rPr>
                        </m:ctrlPr>
                      </m:funcPr>
                      <m:fName>
                        <m:limLow>
                          <m:limLowPr>
                            <m:ctrlPr>
                              <a:rPr lang="zh-CN" altLang="zh-CN" sz="1600" i="1" kern="100">
                                <a:solidFill>
                                  <a:srgbClr val="FF0000"/>
                                </a:solidFill>
                                <a:latin typeface="Cambria Math" panose="02040503050406030204" pitchFamily="18" charset="0"/>
                                <a:ea typeface="Cambria Math" panose="02040503050406030204" pitchFamily="18" charset="0"/>
                              </a:rPr>
                            </m:ctrlPr>
                          </m:limLowPr>
                          <m:e>
                            <m:r>
                              <m:rPr>
                                <m:sty m:val="p"/>
                              </m:rPr>
                              <a:rPr lang="en-US" altLang="zh-CN" sz="1600" kern="100">
                                <a:solidFill>
                                  <a:srgbClr val="FF0000"/>
                                </a:solidFill>
                                <a:latin typeface="Cambria Math" panose="02040503050406030204" pitchFamily="18" charset="0"/>
                                <a:ea typeface="楷体-简" panose="02010600040101010101" pitchFamily="2" charset="-122"/>
                              </a:rPr>
                              <m:t>argmax</m:t>
                            </m:r>
                          </m:e>
                          <m:lim>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lim>
                        </m:limLow>
                      </m:fName>
                      <m:e>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rPr>
                              <m:t>𝐽</m:t>
                            </m:r>
                          </m:e>
                          <m:sub>
                            <m:r>
                              <a:rPr lang="en-US" altLang="zh-CN" sz="1600" kern="100">
                                <a:solidFill>
                                  <a:srgbClr val="FF0000"/>
                                </a:solidFill>
                                <a:latin typeface="Cambria Math" panose="02040503050406030204" pitchFamily="18" charset="0"/>
                                <a:ea typeface="楷体-简" panose="02010600040101010101" pitchFamily="2" charset="-122"/>
                              </a:rPr>
                              <m:t>1</m:t>
                            </m:r>
                          </m:sub>
                        </m:sSub>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e>
                        </m:d>
                      </m:e>
                    </m:func>
                    <m:r>
                      <a:rPr lang="en-US" altLang="zh-CN" sz="1600" kern="100">
                        <a:solidFill>
                          <a:srgbClr val="FF0000"/>
                        </a:solidFill>
                        <a:latin typeface="Cambria Math" panose="02040503050406030204" pitchFamily="18" charset="0"/>
                        <a:ea typeface="楷体-简" panose="02010600040101010101" pitchFamily="2" charset="-122"/>
                      </a:rPr>
                      <m:t>=</m:t>
                    </m:r>
                    <m:func>
                      <m:funcPr>
                        <m:ctrlPr>
                          <a:rPr lang="zh-CN" altLang="zh-CN" sz="1600" i="1" kern="100">
                            <a:solidFill>
                              <a:srgbClr val="FF0000"/>
                            </a:solidFill>
                            <a:latin typeface="Cambria Math" panose="02040503050406030204" pitchFamily="18" charset="0"/>
                            <a:ea typeface="Cambria Math" panose="02040503050406030204" pitchFamily="18" charset="0"/>
                          </a:rPr>
                        </m:ctrlPr>
                      </m:funcPr>
                      <m:fName>
                        <m:limLow>
                          <m:limLowPr>
                            <m:ctrlPr>
                              <a:rPr lang="zh-CN" altLang="zh-CN" sz="1600" i="1" kern="100">
                                <a:solidFill>
                                  <a:srgbClr val="FF0000"/>
                                </a:solidFill>
                                <a:latin typeface="Cambria Math" panose="02040503050406030204" pitchFamily="18" charset="0"/>
                                <a:ea typeface="Cambria Math" panose="02040503050406030204" pitchFamily="18" charset="0"/>
                              </a:rPr>
                            </m:ctrlPr>
                          </m:limLowPr>
                          <m:e>
                            <m:r>
                              <m:rPr>
                                <m:sty m:val="p"/>
                              </m:rPr>
                              <a:rPr lang="en-US" altLang="zh-CN" sz="1600" kern="100">
                                <a:solidFill>
                                  <a:srgbClr val="FF0000"/>
                                </a:solidFill>
                                <a:latin typeface="Cambria Math" panose="02040503050406030204" pitchFamily="18" charset="0"/>
                                <a:ea typeface="楷体-简" panose="02010600040101010101" pitchFamily="2" charset="-122"/>
                              </a:rPr>
                              <m:t>argmin</m:t>
                            </m:r>
                          </m:e>
                          <m:lim>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lim>
                        </m:limLow>
                      </m:fName>
                      <m:e>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i="1" kern="100">
                                <a:solidFill>
                                  <a:srgbClr val="FF0000"/>
                                </a:solidFill>
                                <a:latin typeface="Cambria Math" panose="02040503050406030204" pitchFamily="18" charset="0"/>
                                <a:ea typeface="楷体-简" panose="02010600040101010101" pitchFamily="2" charset="-122"/>
                              </a:rPr>
                              <m:t>𝐽</m:t>
                            </m:r>
                          </m:e>
                          <m:sub>
                            <m:r>
                              <a:rPr lang="en-US" altLang="zh-CN" sz="1600" kern="100">
                                <a:solidFill>
                                  <a:srgbClr val="FF0000"/>
                                </a:solidFill>
                                <a:latin typeface="Cambria Math" panose="02040503050406030204" pitchFamily="18" charset="0"/>
                                <a:ea typeface="楷体-简" panose="02010600040101010101" pitchFamily="2" charset="-122"/>
                              </a:rPr>
                              <m:t>2</m:t>
                            </m:r>
                          </m:sub>
                        </m:sSub>
                        <m:d>
                          <m:dPr>
                            <m:ctrlPr>
                              <a:rPr lang="zh-CN" altLang="zh-CN" sz="1600" i="1" kern="100">
                                <a:solidFill>
                                  <a:srgbClr val="FF0000"/>
                                </a:solidFill>
                                <a:latin typeface="Cambria Math" panose="02040503050406030204" pitchFamily="18" charset="0"/>
                                <a:ea typeface="Cambria Math" panose="02040503050406030204" pitchFamily="18" charset="0"/>
                              </a:rPr>
                            </m:ctrlPr>
                          </m:dPr>
                          <m:e>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e>
                        </m:d>
                      </m:e>
                    </m:func>
                    <m:r>
                      <a:rPr lang="en-US" altLang="zh-CN" sz="1600" i="1" kern="100">
                        <a:solidFill>
                          <a:srgbClr val="FF0000"/>
                        </a:solidFill>
                        <a:latin typeface="Cambria Math" panose="02040503050406030204" pitchFamily="18" charset="0"/>
                        <a:ea typeface="楷体-简" panose="02010600040101010101" pitchFamily="2" charset="-122"/>
                      </a:rPr>
                      <m:t>𝑠</m:t>
                    </m:r>
                    <m:r>
                      <a:rPr lang="en-US" altLang="zh-CN" sz="1600" kern="100">
                        <a:solidFill>
                          <a:srgbClr val="FF0000"/>
                        </a:solidFill>
                        <a:latin typeface="Cambria Math" panose="02040503050406030204" pitchFamily="18" charset="0"/>
                        <a:ea typeface="楷体-简" panose="02010600040101010101" pitchFamily="2" charset="-122"/>
                      </a:rPr>
                      <m:t>.</m:t>
                    </m:r>
                    <m:r>
                      <a:rPr lang="en-US" altLang="zh-CN" sz="1600" i="1" kern="100">
                        <a:solidFill>
                          <a:srgbClr val="FF0000"/>
                        </a:solidFill>
                        <a:latin typeface="Cambria Math" panose="02040503050406030204" pitchFamily="18" charset="0"/>
                        <a:ea typeface="楷体-简" panose="02010600040101010101" pitchFamily="2" charset="-122"/>
                      </a:rPr>
                      <m:t>𝑡</m:t>
                    </m:r>
                    <m:r>
                      <a:rPr lang="en-US" altLang="zh-CN" sz="1600" kern="100">
                        <a:solidFill>
                          <a:srgbClr val="FF0000"/>
                        </a:solidFill>
                        <a:latin typeface="Cambria Math" panose="02040503050406030204" pitchFamily="18" charset="0"/>
                        <a:ea typeface="楷体-简" panose="02010600040101010101" pitchFamily="2" charset="-122"/>
                      </a:rPr>
                      <m:t>.</m:t>
                    </m:r>
                    <m:r>
                      <a:rPr lang="en-US" altLang="zh-CN" sz="1600" i="1" kern="100">
                        <a:solidFill>
                          <a:srgbClr val="FF0000"/>
                        </a:solidFill>
                        <a:latin typeface="Cambria Math" panose="02040503050406030204" pitchFamily="18" charset="0"/>
                        <a:ea typeface="楷体-简" panose="02010600040101010101" pitchFamily="2" charset="-122"/>
                      </a:rPr>
                      <m:t> </m:t>
                    </m:r>
                    <m:d>
                      <m:dPr>
                        <m:begChr m:val="‖"/>
                        <m:endChr m:val="‖"/>
                        <m:ctrlPr>
                          <a:rPr lang="zh-CN" altLang="zh-CN" sz="1600" i="1" kern="100">
                            <a:solidFill>
                              <a:srgbClr val="FF0000"/>
                            </a:solidFill>
                            <a:latin typeface="Cambria Math" panose="02040503050406030204" pitchFamily="18" charset="0"/>
                            <a:ea typeface="Cambria Math" panose="02040503050406030204" pitchFamily="18" charset="0"/>
                          </a:rPr>
                        </m:ctrlPr>
                      </m:dPr>
                      <m:e>
                        <m:sSub>
                          <m:sSubPr>
                            <m:ctrlPr>
                              <a:rPr lang="zh-CN" altLang="zh-CN" sz="1600" i="1" kern="100">
                                <a:solidFill>
                                  <a:srgbClr val="FF0000"/>
                                </a:solidFill>
                                <a:latin typeface="Cambria Math" panose="02040503050406030204" pitchFamily="18" charset="0"/>
                                <a:ea typeface="Cambria Math" panose="02040503050406030204" pitchFamily="18" charset="0"/>
                              </a:rPr>
                            </m:ctrlPr>
                          </m:sSubPr>
                          <m:e>
                            <m:r>
                              <a:rPr lang="en-US" altLang="zh-CN" sz="1600" b="1" i="1" kern="100">
                                <a:solidFill>
                                  <a:srgbClr val="FF0000"/>
                                </a:solidFill>
                                <a:latin typeface="Cambria Math" panose="02040503050406030204" pitchFamily="18" charset="0"/>
                                <a:ea typeface="楷体-简" panose="02010600040101010101" pitchFamily="2" charset="-122"/>
                              </a:rPr>
                              <m:t>𝒃</m:t>
                            </m:r>
                          </m:e>
                          <m:sub>
                            <m:r>
                              <a:rPr lang="en-US" altLang="zh-CN" sz="1600" kern="100">
                                <a:solidFill>
                                  <a:srgbClr val="FF0000"/>
                                </a:solidFill>
                                <a:latin typeface="Cambria Math" panose="02040503050406030204" pitchFamily="18" charset="0"/>
                                <a:ea typeface="楷体-简" panose="02010600040101010101" pitchFamily="2" charset="-122"/>
                              </a:rPr>
                              <m:t>1</m:t>
                            </m:r>
                          </m:sub>
                        </m:sSub>
                      </m:e>
                    </m:d>
                    <m:r>
                      <a:rPr lang="en-US" altLang="zh-CN" sz="1600" kern="100">
                        <a:solidFill>
                          <a:srgbClr val="FF0000"/>
                        </a:solidFill>
                        <a:latin typeface="Cambria Math" panose="02040503050406030204" pitchFamily="18" charset="0"/>
                        <a:ea typeface="楷体-简" panose="02010600040101010101" pitchFamily="2" charset="-122"/>
                      </a:rPr>
                      <m:t>=1</m:t>
                    </m:r>
                  </m:oMath>
                </a14:m>
                <a:endParaRPr lang="en-US" altLang="zh-CN" sz="1600" kern="100" dirty="0">
                  <a:solidFill>
                    <a:srgbClr val="FF0000"/>
                  </a:solidFill>
                  <a:latin typeface="Times New Roman" panose="02020603050405020304" pitchFamily="18" charset="0"/>
                  <a:ea typeface="楷体-简" panose="02010600040101010101" pitchFamily="2" charset="-122"/>
                </a:endParaRPr>
              </a:p>
              <a:p>
                <a:pPr marL="266700" algn="just">
                  <a:lnSpc>
                    <a:spcPct val="150000"/>
                  </a:lnSpc>
                </a:pPr>
                <a:r>
                  <a:rPr lang="zh-CN" altLang="zh-CN" sz="1600" dirty="0">
                    <a:solidFill>
                      <a:srgbClr val="FF0000"/>
                    </a:solidFill>
                    <a:ea typeface="楷体-简" panose="02010600040101010101" pitchFamily="2" charset="-122"/>
                    <a:cs typeface="Times New Roman" panose="02020603050405020304" pitchFamily="18" charset="0"/>
                  </a:rPr>
                  <a:t>说明两者在具有完全相同的第一个基向量</a:t>
                </a:r>
                <a14:m>
                  <m:oMath xmlns:m="http://schemas.openxmlformats.org/officeDocument/2006/math">
                    <m:sSub>
                      <m:sSubPr>
                        <m:ctrlPr>
                          <a:rPr lang="zh-CN" altLang="zh-CN" sz="1600" i="1">
                            <a:solidFill>
                              <a:srgbClr val="FF0000"/>
                            </a:solidFill>
                            <a:latin typeface="Cambria Math" panose="02040503050406030204" pitchFamily="18" charset="0"/>
                            <a:ea typeface="Cambria Math" panose="02040503050406030204" pitchFamily="18" charset="0"/>
                          </a:rPr>
                        </m:ctrlPr>
                      </m:sSubPr>
                      <m:e>
                        <m:r>
                          <a:rPr lang="en-US" altLang="zh-CN" sz="1600" b="1" i="1">
                            <a:solidFill>
                              <a:srgbClr val="FF0000"/>
                            </a:solidFill>
                            <a:latin typeface="Cambria Math" panose="02040503050406030204" pitchFamily="18" charset="0"/>
                            <a:ea typeface="楷体-简" panose="02010600040101010101" pitchFamily="2" charset="-122"/>
                            <a:cs typeface="Times New Roman" panose="02020603050405020304" pitchFamily="18" charset="0"/>
                          </a:rPr>
                          <m:t>𝒃</m:t>
                        </m:r>
                      </m:e>
                      <m:sub>
                        <m:r>
                          <a:rPr lang="en-US" altLang="zh-CN" sz="1600">
                            <a:solidFill>
                              <a:srgbClr val="FF0000"/>
                            </a:solidFill>
                            <a:latin typeface="Cambria Math" panose="02040503050406030204" pitchFamily="18" charset="0"/>
                            <a:ea typeface="楷体-简" panose="02010600040101010101" pitchFamily="2" charset="-122"/>
                            <a:cs typeface="Times New Roman" panose="02020603050405020304" pitchFamily="18" charset="0"/>
                          </a:rPr>
                          <m:t>1</m:t>
                        </m:r>
                      </m:sub>
                    </m:sSub>
                  </m:oMath>
                </a14:m>
                <a:r>
                  <a:rPr lang="zh-CN" altLang="zh-CN" sz="1600" dirty="0">
                    <a:solidFill>
                      <a:srgbClr val="FF0000"/>
                    </a:solidFill>
                    <a:ea typeface="楷体-简" panose="02010600040101010101" pitchFamily="2" charset="-122"/>
                    <a:cs typeface="Times New Roman" panose="02020603050405020304" pitchFamily="18" charset="0"/>
                  </a:rPr>
                  <a:t>的最优解。</a:t>
                </a:r>
                <a:r>
                  <a:rPr lang="zh-CN" altLang="zh-CN" sz="1600" dirty="0">
                    <a:effectLst/>
                  </a:rPr>
                  <a:t> </a:t>
                </a:r>
                <a:endParaRPr lang="zh-CN" altLang="en-US" sz="1600" dirty="0"/>
              </a:p>
            </p:txBody>
          </p:sp>
        </mc:Choice>
        <mc:Fallback>
          <p:sp>
            <p:nvSpPr>
              <p:cNvPr id="2" name="矩形 1">
                <a:extLst>
                  <a:ext uri="{FF2B5EF4-FFF2-40B4-BE49-F238E27FC236}">
                    <a16:creationId xmlns:a16="http://schemas.microsoft.com/office/drawing/2014/main" id="{2FCD09EC-5C40-B34A-925E-1E6A6EA63FFA}"/>
                  </a:ext>
                </a:extLst>
              </p:cNvPr>
              <p:cNvSpPr>
                <a:spLocks noRot="1" noChangeAspect="1" noMove="1" noResize="1" noEditPoints="1" noAdjustHandles="1" noChangeArrowheads="1" noChangeShapeType="1" noTextEdit="1"/>
              </p:cNvSpPr>
              <p:nvPr/>
            </p:nvSpPr>
            <p:spPr>
              <a:xfrm>
                <a:off x="441945" y="4321161"/>
                <a:ext cx="11356355" cy="2140009"/>
              </a:xfrm>
              <a:prstGeom prst="rect">
                <a:avLst/>
              </a:prstGeom>
              <a:blipFill>
                <a:blip r:embed="rId5"/>
                <a:stretch>
                  <a:fillRect b="-2959"/>
                </a:stretch>
              </a:blipFill>
            </p:spPr>
            <p:txBody>
              <a:bodyPr/>
              <a:lstStyle/>
              <a:p>
                <a:r>
                  <a:rPr lang="zh-CN" altLang="en-US">
                    <a:noFill/>
                  </a:rPr>
                  <a:t> </a:t>
                </a:r>
              </a:p>
            </p:txBody>
          </p:sp>
        </mc:Fallback>
      </mc:AlternateContent>
      <p:pic>
        <p:nvPicPr>
          <p:cNvPr id="3" name="音频 2">
            <a:hlinkClick r:id="" action="ppaction://media"/>
            <a:extLst>
              <a:ext uri="{FF2B5EF4-FFF2-40B4-BE49-F238E27FC236}">
                <a16:creationId xmlns:a16="http://schemas.microsoft.com/office/drawing/2014/main" id="{560681C3-4CEB-F14A-921A-9530379A56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2208809"/>
      </p:ext>
    </p:extLst>
  </p:cSld>
  <p:clrMapOvr>
    <a:masterClrMapping/>
  </p:clrMapOvr>
  <mc:AlternateContent xmlns:mc="http://schemas.openxmlformats.org/markup-compatibility/2006">
    <mc:Choice xmlns:p14="http://schemas.microsoft.com/office/powerpoint/2010/main" Requires="p14">
      <p:transition p14:dur="0" advTm="128854"/>
    </mc:Choice>
    <mc:Fallback>
      <p:transition advTm="128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46707" y="2041243"/>
            <a:ext cx="4856911" cy="646331"/>
          </a:xfrm>
          <a:prstGeom prst="rect">
            <a:avLst/>
          </a:prstGeom>
          <a:noFill/>
        </p:spPr>
        <p:txBody>
          <a:bodyPr wrap="square" rtlCol="0">
            <a:spAutoFit/>
          </a:bodyPr>
          <a:lstStyle/>
          <a:p>
            <a:pPr algn="ctr"/>
            <a:r>
              <a:rPr kumimoji="1" lang="en-US" altLang="zh-CN" sz="3600" b="1" dirty="0">
                <a:solidFill>
                  <a:srgbClr val="104E87"/>
                </a:solidFill>
              </a:rPr>
              <a:t>CHAPTER</a:t>
            </a:r>
            <a:r>
              <a:rPr kumimoji="1" lang="zh-CN" altLang="en-US" sz="3600" b="1" dirty="0">
                <a:solidFill>
                  <a:srgbClr val="104E87"/>
                </a:solidFill>
              </a:rPr>
              <a:t> </a:t>
            </a:r>
            <a:r>
              <a:rPr kumimoji="1" lang="en-US" altLang="zh-CN" sz="3600" b="1" dirty="0">
                <a:solidFill>
                  <a:srgbClr val="104E87"/>
                </a:solidFill>
              </a:rPr>
              <a:t>NINE</a:t>
            </a:r>
            <a:endParaRPr kumimoji="1" lang="zh-CN" altLang="en-US" sz="3600" b="1" dirty="0">
              <a:solidFill>
                <a:srgbClr val="104E87"/>
              </a:solidFill>
            </a:endParaRPr>
          </a:p>
        </p:txBody>
      </p:sp>
      <p:sp>
        <p:nvSpPr>
          <p:cNvPr id="4" name="文本框 3"/>
          <p:cNvSpPr txBox="1"/>
          <p:nvPr/>
        </p:nvSpPr>
        <p:spPr>
          <a:xfrm>
            <a:off x="300597" y="2895646"/>
            <a:ext cx="8349130" cy="923201"/>
          </a:xfrm>
          <a:prstGeom prst="rect">
            <a:avLst/>
          </a:prstGeom>
          <a:noFill/>
        </p:spPr>
        <p:txBody>
          <a:bodyPr wrap="square" rtlCol="0">
            <a:spAutoFit/>
          </a:bodyPr>
          <a:lstStyle/>
          <a:p>
            <a:pPr algn="ctr">
              <a:lnSpc>
                <a:spcPct val="90000"/>
              </a:lnSpc>
            </a:pPr>
            <a:r>
              <a:rPr kumimoji="1" lang="zh-CN" altLang="en-US" sz="5999" spc="600" dirty="0">
                <a:solidFill>
                  <a:srgbClr val="104E87"/>
                </a:solidFill>
                <a:latin typeface="+mj-ea"/>
                <a:ea typeface="+mj-ea"/>
              </a:rPr>
              <a:t>第九章 神经网络</a:t>
            </a:r>
          </a:p>
        </p:txBody>
      </p:sp>
      <p:sp>
        <p:nvSpPr>
          <p:cNvPr id="5" name="文本框 4"/>
          <p:cNvSpPr txBox="1"/>
          <p:nvPr/>
        </p:nvSpPr>
        <p:spPr>
          <a:xfrm>
            <a:off x="1962652" y="3818847"/>
            <a:ext cx="5025019" cy="553998"/>
          </a:xfrm>
          <a:prstGeom prst="rect">
            <a:avLst/>
          </a:prstGeom>
          <a:noFill/>
        </p:spPr>
        <p:txBody>
          <a:bodyPr wrap="square" rtlCol="0">
            <a:spAutoFit/>
          </a:bodyPr>
          <a:lstStyle/>
          <a:p>
            <a:pPr algn="ctr"/>
            <a:r>
              <a:rPr kumimoji="1" lang="en-US" altLang="zh-Hans" sz="3000" dirty="0">
                <a:solidFill>
                  <a:srgbClr val="104E87"/>
                </a:solidFill>
              </a:rPr>
              <a:t>Section</a:t>
            </a:r>
            <a:r>
              <a:rPr kumimoji="1" lang="zh-CN" altLang="en-US" sz="3000" dirty="0">
                <a:solidFill>
                  <a:srgbClr val="104E87"/>
                </a:solidFill>
              </a:rPr>
              <a:t> </a:t>
            </a:r>
            <a:r>
              <a:rPr kumimoji="1" lang="en-US" altLang="zh-CN" sz="3000" dirty="0">
                <a:solidFill>
                  <a:srgbClr val="104E87"/>
                </a:solidFill>
              </a:rPr>
              <a:t>9,</a:t>
            </a:r>
            <a:r>
              <a:rPr kumimoji="1" lang="zh-CN" altLang="en-US" sz="3000" dirty="0">
                <a:solidFill>
                  <a:srgbClr val="104E87"/>
                </a:solidFill>
              </a:rPr>
              <a:t> </a:t>
            </a:r>
            <a:r>
              <a:rPr kumimoji="1" lang="en-US" altLang="zh-CN" sz="3000" dirty="0">
                <a:solidFill>
                  <a:srgbClr val="104E87"/>
                </a:solidFill>
              </a:rPr>
              <a:t>Neural</a:t>
            </a:r>
            <a:r>
              <a:rPr kumimoji="1" lang="zh-CN" altLang="en-US" sz="3000" dirty="0">
                <a:solidFill>
                  <a:srgbClr val="104E87"/>
                </a:solidFill>
              </a:rPr>
              <a:t> </a:t>
            </a:r>
            <a:r>
              <a:rPr kumimoji="1" lang="en-US" altLang="zh-CN" sz="3000" dirty="0">
                <a:solidFill>
                  <a:srgbClr val="104E87"/>
                </a:solidFill>
              </a:rPr>
              <a:t>Networks</a:t>
            </a:r>
            <a:endParaRPr kumimoji="1" lang="en-US" altLang="zh-Hans" sz="3000" dirty="0">
              <a:solidFill>
                <a:srgbClr val="104E87"/>
              </a:solidFill>
            </a:endParaRPr>
          </a:p>
        </p:txBody>
      </p:sp>
      <p:pic>
        <p:nvPicPr>
          <p:cNvPr id="2" name="音频 1">
            <a:hlinkClick r:id="" action="ppaction://media"/>
            <a:extLst>
              <a:ext uri="{FF2B5EF4-FFF2-40B4-BE49-F238E27FC236}">
                <a16:creationId xmlns:a16="http://schemas.microsoft.com/office/drawing/2014/main" id="{A1A2B27D-44C1-DB4D-ACE7-6A3983128A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2831994"/>
      </p:ext>
    </p:extLst>
  </p:cSld>
  <p:clrMapOvr>
    <a:masterClrMapping/>
  </p:clrMapOvr>
  <mc:AlternateContent xmlns:mc="http://schemas.openxmlformats.org/markup-compatibility/2006">
    <mc:Choice xmlns:p14="http://schemas.microsoft.com/office/powerpoint/2010/main" Requires="p14">
      <p:transition p14:dur="0" advTm="7433"/>
    </mc:Choice>
    <mc:Fallback>
      <p:transition advTm="7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16" presetClass="entr" presetSubtype="37"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
                </p:tgtEl>
              </p:cMediaNode>
            </p:audio>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061783"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第一章 概述</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501114" cy="3569632"/>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从当前考场的所有考生中，找出作弊的学生，该任务属于</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存在任务定义的“正常”与“异常”两类，正常类占明显多数，具有相对统一的模式。</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不是聚类，“正常”与“异常”存在未知的标准答案，不是根据数据分布自主产生的。此外，异常类不一定具有明显的聚类性，</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选择题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4" name="表格 3">
            <a:extLst>
              <a:ext uri="{FF2B5EF4-FFF2-40B4-BE49-F238E27FC236}">
                <a16:creationId xmlns:a16="http://schemas.microsoft.com/office/drawing/2014/main" id="{5C4FE399-819F-2742-8B24-EA5E6A268794}"/>
              </a:ext>
            </a:extLst>
          </p:cNvPr>
          <p:cNvGraphicFramePr>
            <a:graphicFrameLocks noGrp="1"/>
          </p:cNvGraphicFramePr>
          <p:nvPr>
            <p:extLst>
              <p:ext uri="{D42A27DB-BD31-4B8C-83A1-F6EECF244321}">
                <p14:modId xmlns:p14="http://schemas.microsoft.com/office/powerpoint/2010/main" val="2132323983"/>
              </p:ext>
            </p:extLst>
          </p:nvPr>
        </p:nvGraphicFramePr>
        <p:xfrm>
          <a:off x="858520" y="2457314"/>
          <a:ext cx="6151880" cy="363982"/>
        </p:xfrm>
        <a:graphic>
          <a:graphicData uri="http://schemas.openxmlformats.org/drawingml/2006/table">
            <a:tbl>
              <a:tblPr firstRow="1" firstCol="1" bandRow="1">
                <a:tableStyleId>{5940675A-B579-460E-94D1-54222C63F5DA}</a:tableStyleId>
              </a:tblPr>
              <a:tblGrid>
                <a:gridCol w="1537970">
                  <a:extLst>
                    <a:ext uri="{9D8B030D-6E8A-4147-A177-3AD203B41FA5}">
                      <a16:colId xmlns:a16="http://schemas.microsoft.com/office/drawing/2014/main" val="2261843851"/>
                    </a:ext>
                  </a:extLst>
                </a:gridCol>
                <a:gridCol w="1537970">
                  <a:extLst>
                    <a:ext uri="{9D8B030D-6E8A-4147-A177-3AD203B41FA5}">
                      <a16:colId xmlns:a16="http://schemas.microsoft.com/office/drawing/2014/main" val="39641499"/>
                    </a:ext>
                  </a:extLst>
                </a:gridCol>
                <a:gridCol w="1537970">
                  <a:extLst>
                    <a:ext uri="{9D8B030D-6E8A-4147-A177-3AD203B41FA5}">
                      <a16:colId xmlns:a16="http://schemas.microsoft.com/office/drawing/2014/main" val="3601348860"/>
                    </a:ext>
                  </a:extLst>
                </a:gridCol>
                <a:gridCol w="1537970">
                  <a:extLst>
                    <a:ext uri="{9D8B030D-6E8A-4147-A177-3AD203B41FA5}">
                      <a16:colId xmlns:a16="http://schemas.microsoft.com/office/drawing/2014/main" val="2255592314"/>
                    </a:ext>
                  </a:extLst>
                </a:gridCol>
              </a:tblGrid>
              <a:tr h="0">
                <a:tc>
                  <a:txBody>
                    <a:bodyPr/>
                    <a:lstStyle/>
                    <a:p>
                      <a:pPr algn="just">
                        <a:lnSpc>
                          <a:spcPct val="150000"/>
                        </a:lnSpc>
                      </a:pPr>
                      <a:r>
                        <a:rPr lang="en-US" sz="1800" kern="0">
                          <a:solidFill>
                            <a:schemeClr val="bg1"/>
                          </a:solidFill>
                          <a:effectLst/>
                        </a:rPr>
                        <a:t>A.  </a:t>
                      </a:r>
                      <a:r>
                        <a:rPr lang="zh-CN" sz="1800" kern="0">
                          <a:solidFill>
                            <a:schemeClr val="bg1"/>
                          </a:solidFill>
                          <a:effectLst/>
                        </a:rPr>
                        <a:t>分类</a:t>
                      </a:r>
                      <a:endParaRPr lang="zh-CN" sz="180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800" kern="0" dirty="0">
                          <a:solidFill>
                            <a:schemeClr val="bg1"/>
                          </a:solidFill>
                          <a:effectLst/>
                        </a:rPr>
                        <a:t>B.  </a:t>
                      </a:r>
                      <a:r>
                        <a:rPr lang="zh-CN" sz="1800" kern="0" dirty="0">
                          <a:solidFill>
                            <a:schemeClr val="bg1"/>
                          </a:solidFill>
                          <a:effectLst/>
                        </a:rPr>
                        <a:t>聚类</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800" kern="0">
                          <a:solidFill>
                            <a:schemeClr val="bg1"/>
                          </a:solidFill>
                          <a:effectLst/>
                        </a:rPr>
                        <a:t>C.  </a:t>
                      </a:r>
                      <a:r>
                        <a:rPr lang="zh-CN" sz="1800" kern="0">
                          <a:solidFill>
                            <a:schemeClr val="bg1"/>
                          </a:solidFill>
                          <a:effectLst/>
                        </a:rPr>
                        <a:t>异常检测</a:t>
                      </a:r>
                      <a:endParaRPr lang="zh-CN" sz="1800" kern="10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800" kern="0" dirty="0">
                          <a:solidFill>
                            <a:schemeClr val="bg1"/>
                          </a:solidFill>
                          <a:effectLst/>
                        </a:rPr>
                        <a:t>D</a:t>
                      </a:r>
                      <a:r>
                        <a:rPr lang="zh-CN" sz="1800" kern="0" dirty="0">
                          <a:solidFill>
                            <a:schemeClr val="bg1"/>
                          </a:solidFill>
                          <a:effectLst/>
                        </a:rPr>
                        <a:t>．以上均是</a:t>
                      </a:r>
                      <a:endParaRPr 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87095165"/>
                  </a:ext>
                </a:extLst>
              </a:tr>
            </a:tbl>
          </a:graphicData>
        </a:graphic>
      </p:graphicFrame>
      <p:sp>
        <p:nvSpPr>
          <p:cNvPr id="5" name="椭圆 4">
            <a:extLst>
              <a:ext uri="{FF2B5EF4-FFF2-40B4-BE49-F238E27FC236}">
                <a16:creationId xmlns:a16="http://schemas.microsoft.com/office/drawing/2014/main" id="{4CA5A14B-26CD-E342-B071-F185DB95072A}"/>
              </a:ext>
            </a:extLst>
          </p:cNvPr>
          <p:cNvSpPr/>
          <p:nvPr/>
        </p:nvSpPr>
        <p:spPr>
          <a:xfrm>
            <a:off x="787400" y="2457314"/>
            <a:ext cx="1181100" cy="46368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B345B657-CD99-7E4E-84C4-2F4B5A0BDB20}"/>
              </a:ext>
            </a:extLst>
          </p:cNvPr>
          <p:cNvSpPr/>
          <p:nvPr/>
        </p:nvSpPr>
        <p:spPr>
          <a:xfrm>
            <a:off x="3858392" y="2457314"/>
            <a:ext cx="1551807" cy="46368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6" name="音频 5">
            <a:hlinkClick r:id="" action="ppaction://media"/>
            <a:extLst>
              <a:ext uri="{FF2B5EF4-FFF2-40B4-BE49-F238E27FC236}">
                <a16:creationId xmlns:a16="http://schemas.microsoft.com/office/drawing/2014/main" id="{9C69E745-905F-914E-B986-49801F32F7B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31489675"/>
      </p:ext>
    </p:extLst>
  </p:cSld>
  <p:clrMapOvr>
    <a:masterClrMapping/>
  </p:clrMapOvr>
  <mc:AlternateContent xmlns:mc="http://schemas.openxmlformats.org/markup-compatibility/2006">
    <mc:Choice xmlns:p14="http://schemas.microsoft.com/office/powerpoint/2010/main" Requires="p14">
      <p:transition p14:dur="0" advTm="67984"/>
    </mc:Choice>
    <mc:Fallback>
      <p:transition advTm="67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xEl>
                                              <p:pRg st="3" end="3"/>
                                            </p:txEl>
                                          </p:spTgt>
                                        </p:tgtEl>
                                        <p:attrNameLst>
                                          <p:attrName>style.visibility</p:attrName>
                                        </p:attrNameLst>
                                      </p:cBhvr>
                                      <p:to>
                                        <p:strVal val="visible"/>
                                      </p:to>
                                    </p:set>
                                    <p:animEffect transition="in" filter="blinds(horizontal)">
                                      <p:cBhvr>
                                        <p:cTn id="17" dur="500"/>
                                        <p:tgtEl>
                                          <p:spTgt spid="38">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8">
                                            <p:txEl>
                                              <p:pRg st="4" end="4"/>
                                            </p:txEl>
                                          </p:spTgt>
                                        </p:tgtEl>
                                        <p:attrNameLst>
                                          <p:attrName>style.visibility</p:attrName>
                                        </p:attrNameLst>
                                      </p:cBhvr>
                                      <p:to>
                                        <p:strVal val="visible"/>
                                      </p:to>
                                    </p:set>
                                    <p:animEffect transition="in" filter="blinds(horizontal)">
                                      <p:cBhvr>
                                        <p:cTn id="20" dur="500"/>
                                        <p:tgtEl>
                                          <p:spTgt spid="38">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8">
                                            <p:txEl>
                                              <p:pRg st="5" end="5"/>
                                            </p:txEl>
                                          </p:spTgt>
                                        </p:tgtEl>
                                        <p:attrNameLst>
                                          <p:attrName>style.visibility</p:attrName>
                                        </p:attrNameLst>
                                      </p:cBhvr>
                                      <p:to>
                                        <p:strVal val="visible"/>
                                      </p:to>
                                    </p:set>
                                    <p:animEffect transition="in" filter="blinds(horizontal)">
                                      <p:cBhvr>
                                        <p:cTn id="23" dur="500"/>
                                        <p:tgtEl>
                                          <p:spTgt spid="3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6"/>
                </p:tgtEl>
              </p:cMediaNode>
            </p:audio>
          </p:childTnLst>
        </p:cTn>
      </p:par>
    </p:tnLst>
    <p:bldLst>
      <p:bldP spid="5"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第九章 神经网络</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11142714" cy="880690"/>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单层感知器无法解决的代表性问题是（</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XOR</a:t>
            </a:r>
            <a:r>
              <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问题</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126900" lvl="1" fontAlgn="base">
              <a:lnSpc>
                <a:spcPct val="130000"/>
              </a:lnSpc>
              <a:spcBef>
                <a:spcPts val="500"/>
              </a:spcBef>
              <a:spcAft>
                <a:spcPct val="0"/>
              </a:spcAft>
              <a:buClr>
                <a:srgbClr val="0070C0"/>
              </a:buClr>
              <a:buSzPct val="90000"/>
            </a:pPr>
            <a:endParaRPr lang="en-US" altLang="zh-CN" sz="18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填空题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2D32C1BF-A4B9-EC41-B4B9-BC31410B2F00}"/>
              </a:ext>
            </a:extLst>
          </p:cNvPr>
          <p:cNvGrpSpPr/>
          <p:nvPr/>
        </p:nvGrpSpPr>
        <p:grpSpPr>
          <a:xfrm>
            <a:off x="337175" y="2497800"/>
            <a:ext cx="3772576" cy="552139"/>
            <a:chOff x="337175" y="1658838"/>
            <a:chExt cx="3772576" cy="552139"/>
          </a:xfrm>
        </p:grpSpPr>
        <p:sp>
          <p:nvSpPr>
            <p:cNvPr id="12" name="文本框 11">
              <a:extLst>
                <a:ext uri="{FF2B5EF4-FFF2-40B4-BE49-F238E27FC236}">
                  <a16:creationId xmlns:a16="http://schemas.microsoft.com/office/drawing/2014/main" id="{FCBE3E31-A2D0-8348-A19A-1C2B48D033BB}"/>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简答题</a:t>
              </a:r>
            </a:p>
          </p:txBody>
        </p:sp>
        <p:sp>
          <p:nvSpPr>
            <p:cNvPr id="13" name="等腰三角形 54">
              <a:extLst>
                <a:ext uri="{FF2B5EF4-FFF2-40B4-BE49-F238E27FC236}">
                  <a16:creationId xmlns:a16="http://schemas.microsoft.com/office/drawing/2014/main" id="{5D12FCCC-711E-4B4F-AEAC-DC6D64369766}"/>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4" name="文本框 13">
            <a:extLst>
              <a:ext uri="{FF2B5EF4-FFF2-40B4-BE49-F238E27FC236}">
                <a16:creationId xmlns:a16="http://schemas.microsoft.com/office/drawing/2014/main" id="{1E110A99-4F57-284C-B89B-B90749491E2F}"/>
              </a:ext>
            </a:extLst>
          </p:cNvPr>
          <p:cNvSpPr txBox="1"/>
          <p:nvPr/>
        </p:nvSpPr>
        <p:spPr>
          <a:xfrm>
            <a:off x="198386" y="3057160"/>
            <a:ext cx="10939514" cy="224529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请从集成学习的角度解释</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MLP</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为何能解决</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XOR</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问题。</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答：典型的</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MLP</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的每一个隐层神经元相当于一个单层感知器算法，可以作为个体分类器；</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隐层向输出层的连接与信号计算相当于</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STACK</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集成学习中的次级学习器。</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虽然单一的</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SLP</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无法解决</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XOR</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问题，但多个</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SLP</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可以在样本空间中画出任意形状的区域，使得区域内和区域外分属于两类，因此能够解决</a:t>
            </a:r>
            <a:r>
              <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XOR</a:t>
            </a:r>
            <a:r>
              <a:rPr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问题。</a:t>
            </a:r>
            <a:endParaRPr lang="zh-CN"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 name="音频 1">
            <a:hlinkClick r:id="" action="ppaction://media"/>
            <a:extLst>
              <a:ext uri="{FF2B5EF4-FFF2-40B4-BE49-F238E27FC236}">
                <a16:creationId xmlns:a16="http://schemas.microsoft.com/office/drawing/2014/main" id="{8442E32C-EDB6-9842-8195-596D32F1A4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74750003"/>
      </p:ext>
    </p:extLst>
  </p:cSld>
  <p:clrMapOvr>
    <a:masterClrMapping/>
  </p:clrMapOvr>
  <mc:AlternateContent xmlns:mc="http://schemas.openxmlformats.org/markup-compatibility/2006">
    <mc:Choice xmlns:p14="http://schemas.microsoft.com/office/powerpoint/2010/main" Requires="p14">
      <p:transition p14:dur="0" advTm="97536"/>
    </mc:Choice>
    <mc:Fallback>
      <p:transition advTm="97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779928"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第九章 神经网络</a:t>
              </a:r>
            </a:p>
          </p:txBody>
        </p:sp>
      </p:gr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957BEC7D-F111-E149-B3BE-7E2B3D7E4AF3}"/>
                  </a:ext>
                </a:extLst>
              </p:cNvPr>
              <p:cNvSpPr txBox="1"/>
              <p:nvPr/>
            </p:nvSpPr>
            <p:spPr>
              <a:xfrm>
                <a:off x="179336" y="1887634"/>
                <a:ext cx="11618964" cy="4072653"/>
              </a:xfrm>
              <a:prstGeom prst="rect">
                <a:avLst/>
              </a:prstGeom>
              <a:noFill/>
            </p:spPr>
            <p:txBody>
              <a:bodyPr wrap="square">
                <a:spAutoFit/>
              </a:bodyPr>
              <a:lstStyle/>
              <a:p>
                <a:pPr marL="126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对于一个</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5</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输入的</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MP</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神经元模型，采用</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Logistic Sigmoidal</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激活函数，输入样本为</a:t>
                </a:r>
                <a14:m>
                  <m:oMath xmlns:m="http://schemas.openxmlformats.org/officeDocument/2006/math">
                    <m:d>
                      <m:dPr>
                        <m:begChr m:val="["/>
                        <m:endChr m:val="]"/>
                        <m:ctrlPr>
                          <a:rPr lang="zh-CN"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0.2,0.5,−0.3,−0.7,0.6</m:t>
                        </m:r>
                      </m:e>
                    </m:d>
                  </m:oMath>
                </a14:m>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对应连接权值为</a:t>
                </a:r>
                <a14:m>
                  <m:oMath xmlns:m="http://schemas.openxmlformats.org/officeDocument/2006/math">
                    <m:r>
                      <a:rPr lang="en-US" altLang="zh-CN" sz="200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m:t>[0.2,0.3,−0.1,−0.5,0.9]</m:t>
                    </m:r>
                  </m:oMath>
                </a14:m>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，偏置为</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，请计算该</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MP</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神经元模型的输出，并给出计算过程。</a:t>
                </a:r>
                <a:endParaRPr lang="en-US" altLang="zh-CN"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zh-CN"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解：设权重</a:t>
                </a:r>
                <a14:m>
                  <m:oMath xmlns:m="http://schemas.openxmlformats.org/officeDocument/2006/math">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𝑤</m:t>
                    </m:r>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d>
                          <m:dPr>
                            <m:begChr m:val="["/>
                            <m:endChr m:val="]"/>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0.2,0.3,−0.1,−0.5,0.9</m:t>
                            </m:r>
                          </m:e>
                        </m:d>
                      </m:e>
                      <m:sup>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oMath>
                </a14:m>
                <a:r>
                  <a:rPr lang="zh-CN"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，样本</a:t>
                </a:r>
                <a14:m>
                  <m:oMath xmlns:m="http://schemas.openxmlformats.org/officeDocument/2006/math">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d>
                          <m:dPr>
                            <m:begChr m:val="["/>
                            <m:endChr m:val="]"/>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0.2,0.5,−0.3,−0.7,0.6</m:t>
                            </m:r>
                          </m:e>
                        </m:d>
                      </m:e>
                      <m:sup>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oMath>
                </a14:m>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偏置为</a:t>
                </a:r>
                <a14:m>
                  <m:oMath xmlns:m="http://schemas.openxmlformats.org/officeDocument/2006/math">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𝑏</m:t>
                    </m:r>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oMath>
                </a14:m>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则有</a:t>
                </a:r>
                <a:r>
                  <a:rPr lang="zh-CN"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14:m>
                  <m:oMath xmlns:m="http://schemas.openxmlformats.org/officeDocument/2006/math">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𝑦</m:t>
                    </m:r>
                    <m:r>
                      <m:rPr>
                        <m:aln/>
                      </m:rP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sSup>
                      <m:sSupPr>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𝒘</m:t>
                        </m:r>
                      </m:e>
                      <m:sup>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𝒙</m:t>
                    </m:r>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𝑏</m:t>
                    </m:r>
                    <m:r>
                      <m:rPr>
                        <m:aln/>
                      </m:rP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0.2,0.3,−0.1,−0.5,0.9</m:t>
                        </m:r>
                      </m:e>
                    </m:d>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d>
                      <m:dPr>
                        <m:begChr m:val="["/>
                        <m:endChr m:val="]"/>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eqArr>
                          <m:eqArrPr>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eqArrPr>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0.2</m:t>
                            </m:r>
                          </m:e>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0.5</m:t>
                            </m:r>
                          </m:e>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−0.3</m:t>
                            </m:r>
                          </m:e>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−0.7</m:t>
                            </m:r>
                          </m:e>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0.6</m:t>
                            </m:r>
                          </m:e>
                        </m:eqArr>
                      </m:e>
                    </m:d>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r>
                      <m:rPr>
                        <m:aln/>
                      </m:rP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0.11</m:t>
                    </m:r>
                  </m:oMath>
                </a14:m>
                <a:endParaRPr lang="zh-CN"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126900" lvl="1" fontAlgn="base">
                  <a:lnSpc>
                    <a:spcPct val="130000"/>
                  </a:lnSpc>
                  <a:spcBef>
                    <a:spcPts val="500"/>
                  </a:spcBef>
                  <a:spcAft>
                    <a:spcPct val="0"/>
                  </a:spcAft>
                  <a:buClr>
                    <a:srgbClr val="0070C0"/>
                  </a:buClr>
                  <a:buSzPct val="90000"/>
                </a:pPr>
                <a:r>
                  <a:rPr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MP</a:t>
                </a:r>
                <a:r>
                  <a:rPr lang="zh-CN"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神经元输出为：</a:t>
                </a:r>
                <a14:m>
                  <m:oMath xmlns:m="http://schemas.openxmlformats.org/officeDocument/2006/math">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𝑆</m:t>
                    </m:r>
                    <m:d>
                      <m:dPr>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𝑦</m:t>
                        </m:r>
                      </m:e>
                    </m:d>
                    <m:r>
                      <m:rPr>
                        <m:aln/>
                      </m:rP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f>
                      <m:fPr>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num>
                      <m:den>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func>
                          <m:funcPr>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uncPr>
                          <m:fName>
                            <m:r>
                              <m:rPr>
                                <m:sty m:val="p"/>
                              </m:rP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exp</m:t>
                            </m:r>
                          </m:fName>
                          <m:e>
                            <m:d>
                              <m:dPr>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𝑦</m:t>
                                </m:r>
                              </m:e>
                            </m:d>
                          </m:e>
                        </m:func>
                      </m:den>
                    </m:f>
                    <m:r>
                      <m:rPr>
                        <m:aln/>
                      </m:rP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f>
                      <m:fPr>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Pr>
                      <m:num>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num>
                      <m:den>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1+</m:t>
                        </m:r>
                        <m:func>
                          <m:funcPr>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funcPr>
                          <m:fName>
                            <m:r>
                              <m:rPr>
                                <m:sty m:val="p"/>
                              </m:rP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exp</m:t>
                            </m:r>
                          </m:fName>
                          <m:e>
                            <m:d>
                              <m:dPr>
                                <m:ctrlPr>
                                  <a:rPr lang="zh-CN"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−0.11</m:t>
                                </m:r>
                              </m:e>
                            </m:d>
                          </m:e>
                        </m:func>
                      </m:den>
                    </m:f>
                    <m:r>
                      <m:rPr>
                        <m:aln/>
                      </m:rP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180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m:t>0.527</m:t>
                    </m:r>
                  </m:oMath>
                </a14:m>
                <a:r>
                  <a:rPr lang="zh-CN"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p>
            </p:txBody>
          </p:sp>
        </mc:Choice>
        <mc:Fallback>
          <p:sp>
            <p:nvSpPr>
              <p:cNvPr id="11" name="文本框 10">
                <a:extLst>
                  <a:ext uri="{FF2B5EF4-FFF2-40B4-BE49-F238E27FC236}">
                    <a16:creationId xmlns:a16="http://schemas.microsoft.com/office/drawing/2014/main" id="{957BEC7D-F111-E149-B3BE-7E2B3D7E4AF3}"/>
                  </a:ext>
                </a:extLst>
              </p:cNvPr>
              <p:cNvSpPr txBox="1">
                <a:spLocks noRot="1" noChangeAspect="1" noMove="1" noResize="1" noEditPoints="1" noAdjustHandles="1" noChangeArrowheads="1" noChangeShapeType="1" noTextEdit="1"/>
              </p:cNvSpPr>
              <p:nvPr/>
            </p:nvSpPr>
            <p:spPr>
              <a:xfrm>
                <a:off x="179336" y="1887634"/>
                <a:ext cx="11618964" cy="4072653"/>
              </a:xfrm>
              <a:prstGeom prst="rect">
                <a:avLst/>
              </a:prstGeom>
              <a:blipFill>
                <a:blip r:embed="rId5"/>
                <a:stretch>
                  <a:fillRect l="-218" t="-31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31AC8DD2-A8FB-2846-8896-9605F28CC0A8}"/>
              </a:ext>
            </a:extLst>
          </p:cNvPr>
          <p:cNvGrpSpPr/>
          <p:nvPr/>
        </p:nvGrpSpPr>
        <p:grpSpPr>
          <a:xfrm>
            <a:off x="299075" y="1272119"/>
            <a:ext cx="3772576" cy="552139"/>
            <a:chOff x="337175" y="1658838"/>
            <a:chExt cx="3772576" cy="552139"/>
          </a:xfrm>
        </p:grpSpPr>
        <p:sp>
          <p:nvSpPr>
            <p:cNvPr id="16" name="文本框 15">
              <a:extLst>
                <a:ext uri="{FF2B5EF4-FFF2-40B4-BE49-F238E27FC236}">
                  <a16:creationId xmlns:a16="http://schemas.microsoft.com/office/drawing/2014/main" id="{7CD77432-210D-A341-99F1-B11909E57F34}"/>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17" name="等腰三角形 54">
              <a:extLst>
                <a:ext uri="{FF2B5EF4-FFF2-40B4-BE49-F238E27FC236}">
                  <a16:creationId xmlns:a16="http://schemas.microsoft.com/office/drawing/2014/main" id="{A437E2DF-30C2-D043-99A6-E9A34F1F6375}"/>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pic>
        <p:nvPicPr>
          <p:cNvPr id="2" name="音频 1">
            <a:hlinkClick r:id="" action="ppaction://media"/>
            <a:extLst>
              <a:ext uri="{FF2B5EF4-FFF2-40B4-BE49-F238E27FC236}">
                <a16:creationId xmlns:a16="http://schemas.microsoft.com/office/drawing/2014/main" id="{0B97C893-6CF0-504D-B9FD-1314D98F80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83363671"/>
      </p:ext>
    </p:extLst>
  </p:cSld>
  <p:clrMapOvr>
    <a:masterClrMapping/>
  </p:clrMapOvr>
  <mc:AlternateContent xmlns:mc="http://schemas.openxmlformats.org/markup-compatibility/2006">
    <mc:Choice xmlns:p14="http://schemas.microsoft.com/office/powerpoint/2010/main" Requires="p14">
      <p:transition p14:dur="0" advTm="64246"/>
    </mc:Choice>
    <mc:Fallback>
      <p:transition advTm="64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FA2DE082-0B51-4856-A408-43736A7D59D7}"/>
              </a:ext>
            </a:extLst>
          </p:cNvPr>
          <p:cNvSpPr txBox="1"/>
          <p:nvPr/>
        </p:nvSpPr>
        <p:spPr>
          <a:xfrm>
            <a:off x="6394501" y="1499000"/>
            <a:ext cx="1544588" cy="377051"/>
          </a:xfrm>
          <a:prstGeom prst="rect">
            <a:avLst/>
          </a:prstGeom>
          <a:noFill/>
        </p:spPr>
        <p:txBody>
          <a:bodyPr wrap="square" lIns="68604" tIns="34302" rIns="68604" bIns="34302" rtlCol="0">
            <a:spAutoFit/>
          </a:bodyPr>
          <a:lstStyle/>
          <a:p>
            <a:r>
              <a:rPr lang="zh-CN" altLang="en-US" sz="2000" dirty="0">
                <a:solidFill>
                  <a:schemeClr val="bg1"/>
                </a:solidFill>
                <a:latin typeface="+mn-ea"/>
                <a:sym typeface="Arial" panose="020B0604020202020204" pitchFamily="34" charset="0"/>
              </a:rPr>
              <a:t>二级标题</a:t>
            </a:r>
          </a:p>
        </p:txBody>
      </p:sp>
      <p:sp>
        <p:nvSpPr>
          <p:cNvPr id="33" name="文本框 32">
            <a:extLst>
              <a:ext uri="{FF2B5EF4-FFF2-40B4-BE49-F238E27FC236}">
                <a16:creationId xmlns:a16="http://schemas.microsoft.com/office/drawing/2014/main" id="{49195BC2-4086-4EC3-A613-0DF09D550F27}"/>
              </a:ext>
            </a:extLst>
          </p:cNvPr>
          <p:cNvSpPr txBox="1"/>
          <p:nvPr/>
        </p:nvSpPr>
        <p:spPr>
          <a:xfrm>
            <a:off x="6383946" y="2045833"/>
            <a:ext cx="1544588" cy="377051"/>
          </a:xfrm>
          <a:prstGeom prst="rect">
            <a:avLst/>
          </a:prstGeom>
          <a:noFill/>
        </p:spPr>
        <p:txBody>
          <a:bodyPr wrap="square" lIns="68604" tIns="34302" rIns="68604" bIns="34302" rtlCol="0">
            <a:spAutoFit/>
          </a:bodyPr>
          <a:lstStyle/>
          <a:p>
            <a:r>
              <a:rPr lang="zh-CN" altLang="en-US" sz="2000" dirty="0">
                <a:solidFill>
                  <a:schemeClr val="bg1"/>
                </a:solidFill>
                <a:latin typeface="+mn-ea"/>
                <a:sym typeface="Arial" panose="020B0604020202020204" pitchFamily="34" charset="0"/>
              </a:rPr>
              <a:t>三级标题</a:t>
            </a:r>
          </a:p>
        </p:txBody>
      </p:sp>
      <p:sp>
        <p:nvSpPr>
          <p:cNvPr id="34" name="文本框 33">
            <a:extLst>
              <a:ext uri="{FF2B5EF4-FFF2-40B4-BE49-F238E27FC236}">
                <a16:creationId xmlns:a16="http://schemas.microsoft.com/office/drawing/2014/main" id="{991A9448-0A50-44D7-AA25-EC3AA659BFE3}"/>
              </a:ext>
            </a:extLst>
          </p:cNvPr>
          <p:cNvSpPr txBox="1"/>
          <p:nvPr/>
        </p:nvSpPr>
        <p:spPr>
          <a:xfrm>
            <a:off x="1023358" y="2533583"/>
            <a:ext cx="5006250" cy="2308324"/>
          </a:xfrm>
          <a:prstGeom prst="rect">
            <a:avLst/>
          </a:prstGeom>
          <a:noFill/>
        </p:spPr>
        <p:txBody>
          <a:bodyPr wrap="square" rtlCol="0">
            <a:spAutoFit/>
          </a:bodyPr>
          <a:lstStyle/>
          <a:p>
            <a:r>
              <a:rPr lang="zh-CN" altLang="en-US" spc="-150" dirty="0">
                <a:solidFill>
                  <a:schemeClr val="bg1"/>
                </a:solidFill>
                <a:latin typeface="+mn-ea"/>
              </a:rPr>
              <a:t>中文：优设标题黑</a:t>
            </a:r>
            <a:endParaRPr lang="en-US" altLang="zh-CN" spc="-150" dirty="0">
              <a:solidFill>
                <a:schemeClr val="bg1"/>
              </a:solidFill>
              <a:latin typeface="+mn-ea"/>
            </a:endParaRPr>
          </a:p>
          <a:p>
            <a:r>
              <a:rPr lang="zh-CN" altLang="en-US" spc="-150" dirty="0">
                <a:solidFill>
                  <a:schemeClr val="bg1"/>
                </a:solidFill>
                <a:latin typeface="+mn-ea"/>
              </a:rPr>
              <a:t>思源黑体 </a:t>
            </a:r>
            <a:r>
              <a:rPr lang="en-US" altLang="zh-CN" spc="-150" dirty="0">
                <a:solidFill>
                  <a:schemeClr val="bg1"/>
                </a:solidFill>
                <a:latin typeface="+mn-ea"/>
              </a:rPr>
              <a:t>CN Heavy         </a:t>
            </a:r>
            <a:r>
              <a:rPr lang="zh-CN" altLang="en-US" sz="1800" spc="-150" dirty="0">
                <a:solidFill>
                  <a:schemeClr val="bg1"/>
                </a:solidFill>
                <a:latin typeface="+mn-ea"/>
              </a:rPr>
              <a:t>一级标题</a:t>
            </a:r>
            <a:endParaRPr lang="en-US" altLang="zh-CN" sz="1800" spc="-150" dirty="0">
              <a:solidFill>
                <a:schemeClr val="bg1"/>
              </a:solidFill>
              <a:latin typeface="+mn-ea"/>
            </a:endParaRPr>
          </a:p>
          <a:p>
            <a:r>
              <a:rPr lang="zh-CN" altLang="en-US" spc="-150" dirty="0">
                <a:solidFill>
                  <a:schemeClr val="bg1"/>
                </a:solidFill>
                <a:latin typeface="+mn-ea"/>
              </a:rPr>
              <a:t>思源黑体 </a:t>
            </a:r>
            <a:r>
              <a:rPr lang="en-US" altLang="zh-CN" spc="-150" dirty="0">
                <a:solidFill>
                  <a:schemeClr val="bg1"/>
                </a:solidFill>
                <a:latin typeface="+mn-ea"/>
              </a:rPr>
              <a:t>CN Medium    </a:t>
            </a:r>
            <a:r>
              <a:rPr lang="zh-CN" altLang="en-US" sz="1800" spc="-150" dirty="0">
                <a:solidFill>
                  <a:schemeClr val="bg1"/>
                </a:solidFill>
                <a:latin typeface="+mn-ea"/>
              </a:rPr>
              <a:t>二级标题</a:t>
            </a:r>
            <a:endParaRPr lang="en-US" altLang="zh-CN" spc="-150" dirty="0">
              <a:solidFill>
                <a:schemeClr val="bg1"/>
              </a:solidFill>
              <a:latin typeface="+mn-ea"/>
            </a:endParaRPr>
          </a:p>
          <a:p>
            <a:r>
              <a:rPr lang="zh-CN" altLang="en-US" spc="-150" dirty="0">
                <a:solidFill>
                  <a:schemeClr val="bg1"/>
                </a:solidFill>
                <a:latin typeface="+mn-ea"/>
              </a:rPr>
              <a:t>思源黑体 </a:t>
            </a:r>
            <a:r>
              <a:rPr lang="en-US" altLang="zh-CN" spc="-150" dirty="0">
                <a:solidFill>
                  <a:schemeClr val="bg1"/>
                </a:solidFill>
                <a:latin typeface="+mn-ea"/>
              </a:rPr>
              <a:t>CN Normal       </a:t>
            </a:r>
            <a:r>
              <a:rPr lang="zh-CN" altLang="en-US" sz="1800" spc="-150" dirty="0">
                <a:solidFill>
                  <a:schemeClr val="bg1"/>
                </a:solidFill>
                <a:latin typeface="+mn-ea"/>
              </a:rPr>
              <a:t>三级标题</a:t>
            </a:r>
            <a:endParaRPr lang="en-US" altLang="zh-CN" spc="-150" dirty="0">
              <a:solidFill>
                <a:schemeClr val="bg1"/>
              </a:solidFill>
              <a:latin typeface="+mn-ea"/>
            </a:endParaRPr>
          </a:p>
          <a:p>
            <a:r>
              <a:rPr lang="zh-CN" altLang="en-US" dirty="0">
                <a:solidFill>
                  <a:schemeClr val="bg1"/>
                </a:solidFill>
                <a:latin typeface="+mn-ea"/>
              </a:rPr>
              <a:t>英文</a:t>
            </a:r>
            <a:r>
              <a:rPr lang="en-US" altLang="zh-CN" dirty="0">
                <a:solidFill>
                  <a:schemeClr val="bg1"/>
                </a:solidFill>
                <a:latin typeface="+mn-ea"/>
              </a:rPr>
              <a:t>:</a:t>
            </a:r>
            <a:r>
              <a:rPr lang="en-US" altLang="zh-CN" dirty="0">
                <a:solidFill>
                  <a:schemeClr val="bg1"/>
                </a:solidFill>
                <a:latin typeface="Cambria Math" panose="02040503050406030204" pitchFamily="18" charset="0"/>
                <a:ea typeface="Cambria Math" panose="02040503050406030204" pitchFamily="18" charset="0"/>
              </a:rPr>
              <a:t>Times New Roman</a:t>
            </a:r>
          </a:p>
          <a:p>
            <a:r>
              <a:rPr lang="zh-CN" altLang="en-US" dirty="0">
                <a:solidFill>
                  <a:schemeClr val="bg1"/>
                </a:solidFill>
                <a:latin typeface="Cambria Math" panose="02040503050406030204" pitchFamily="18" charset="0"/>
              </a:rPr>
              <a:t>标准字号≥</a:t>
            </a:r>
            <a:r>
              <a:rPr lang="en-US" altLang="zh-CN" dirty="0">
                <a:solidFill>
                  <a:schemeClr val="bg1"/>
                </a:solidFill>
              </a:rPr>
              <a:t>22,</a:t>
            </a:r>
            <a:r>
              <a:rPr lang="zh-CN" altLang="en-US" sz="1800" dirty="0">
                <a:solidFill>
                  <a:schemeClr val="bg1"/>
                </a:solidFill>
              </a:rPr>
              <a:t>内容过多字号可适当调整</a:t>
            </a:r>
            <a:endParaRPr lang="zh-CN" altLang="en-US" dirty="0">
              <a:solidFill>
                <a:schemeClr val="bg1"/>
              </a:solidFill>
            </a:endParaRPr>
          </a:p>
        </p:txBody>
      </p:sp>
      <p:sp>
        <p:nvSpPr>
          <p:cNvPr id="35" name="文本框 34">
            <a:extLst>
              <a:ext uri="{FF2B5EF4-FFF2-40B4-BE49-F238E27FC236}">
                <a16:creationId xmlns:a16="http://schemas.microsoft.com/office/drawing/2014/main" id="{5F7D4805-7190-4AAA-BED9-511D957A52B1}"/>
              </a:ext>
            </a:extLst>
          </p:cNvPr>
          <p:cNvSpPr txBox="1"/>
          <p:nvPr/>
        </p:nvSpPr>
        <p:spPr>
          <a:xfrm>
            <a:off x="6394501" y="843268"/>
            <a:ext cx="1544588" cy="377051"/>
          </a:xfrm>
          <a:prstGeom prst="rect">
            <a:avLst/>
          </a:prstGeom>
          <a:noFill/>
        </p:spPr>
        <p:txBody>
          <a:bodyPr wrap="square" lIns="68604" tIns="34302" rIns="68604" bIns="34302" rtlCol="0">
            <a:spAutoFit/>
          </a:bodyPr>
          <a:lstStyle/>
          <a:p>
            <a:r>
              <a:rPr lang="zh-CN" altLang="en-US" sz="2000" dirty="0">
                <a:solidFill>
                  <a:schemeClr val="bg1"/>
                </a:solidFill>
                <a:latin typeface="+mn-ea"/>
                <a:sym typeface="Arial" panose="020B0604020202020204" pitchFamily="34" charset="0"/>
              </a:rPr>
              <a:t>一级标题</a:t>
            </a:r>
          </a:p>
        </p:txBody>
      </p:sp>
      <p:sp>
        <p:nvSpPr>
          <p:cNvPr id="36" name="文本框 35">
            <a:extLst>
              <a:ext uri="{FF2B5EF4-FFF2-40B4-BE49-F238E27FC236}">
                <a16:creationId xmlns:a16="http://schemas.microsoft.com/office/drawing/2014/main" id="{61692622-58D0-4F34-8890-69386C14076B}"/>
              </a:ext>
            </a:extLst>
          </p:cNvPr>
          <p:cNvSpPr txBox="1"/>
          <p:nvPr/>
        </p:nvSpPr>
        <p:spPr>
          <a:xfrm>
            <a:off x="1006943" y="5353911"/>
            <a:ext cx="1544588" cy="461665"/>
          </a:xfrm>
          <a:prstGeom prst="rect">
            <a:avLst/>
          </a:prstGeom>
          <a:noFill/>
        </p:spPr>
        <p:txBody>
          <a:bodyPr wrap="square" rtlCol="0">
            <a:spAutoFit/>
          </a:bodyPr>
          <a:lstStyle/>
          <a:p>
            <a:r>
              <a:rPr lang="zh-CN" altLang="en-US" sz="2400" dirty="0">
                <a:solidFill>
                  <a:schemeClr val="bg1"/>
                </a:solidFill>
                <a:latin typeface="+mn-ea"/>
              </a:rPr>
              <a:t>主要用色</a:t>
            </a:r>
          </a:p>
        </p:txBody>
      </p:sp>
      <p:graphicFrame>
        <p:nvGraphicFramePr>
          <p:cNvPr id="37" name="对象 36">
            <a:extLst>
              <a:ext uri="{FF2B5EF4-FFF2-40B4-BE49-F238E27FC236}">
                <a16:creationId xmlns:a16="http://schemas.microsoft.com/office/drawing/2014/main" id="{25BD5BB6-470B-4603-AA67-DDB67563D338}"/>
              </a:ext>
            </a:extLst>
          </p:cNvPr>
          <p:cNvGraphicFramePr>
            <a:graphicFrameLocks noChangeAspect="1"/>
          </p:cNvGraphicFramePr>
          <p:nvPr>
            <p:extLst>
              <p:ext uri="{D42A27DB-BD31-4B8C-83A1-F6EECF244321}">
                <p14:modId xmlns:p14="http://schemas.microsoft.com/office/powerpoint/2010/main" val="3317560801"/>
              </p:ext>
            </p:extLst>
          </p:nvPr>
        </p:nvGraphicFramePr>
        <p:xfrm>
          <a:off x="5383227" y="4069122"/>
          <a:ext cx="3528309" cy="744201"/>
        </p:xfrm>
        <a:graphic>
          <a:graphicData uri="http://schemas.openxmlformats.org/presentationml/2006/ole">
            <mc:AlternateContent xmlns:mc="http://schemas.openxmlformats.org/markup-compatibility/2006">
              <mc:Choice xmlns:v="urn:schemas-microsoft-com:vml" Requires="v">
                <p:oleObj spid="_x0000_s1094" name="包装程序外壳对象" showAsIcon="1" r:id="rId4" imgW="2529000" imgH="533880" progId="Package">
                  <p:embed/>
                </p:oleObj>
              </mc:Choice>
              <mc:Fallback>
                <p:oleObj name="包装程序外壳对象" showAsIcon="1" r:id="rId4" imgW="2529000" imgH="533880" progId="Package">
                  <p:embed/>
                  <p:pic>
                    <p:nvPicPr>
                      <p:cNvPr id="31" name="对象 30">
                        <a:extLst>
                          <a:ext uri="{FF2B5EF4-FFF2-40B4-BE49-F238E27FC236}">
                            <a16:creationId xmlns:a16="http://schemas.microsoft.com/office/drawing/2014/main" id="{2F17D9B5-A18E-42E5-B2B6-8141AF0CB904}"/>
                          </a:ext>
                        </a:extLst>
                      </p:cNvPr>
                      <p:cNvPicPr/>
                      <p:nvPr/>
                    </p:nvPicPr>
                    <p:blipFill>
                      <a:blip r:embed="rId5"/>
                      <a:stretch>
                        <a:fillRect/>
                      </a:stretch>
                    </p:blipFill>
                    <p:spPr>
                      <a:xfrm>
                        <a:off x="5383227" y="4069122"/>
                        <a:ext cx="3528309" cy="744201"/>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EDDAA8DA-F5CD-40D9-B109-0A1AA9553BF1}"/>
              </a:ext>
            </a:extLst>
          </p:cNvPr>
          <p:cNvGraphicFramePr>
            <a:graphicFrameLocks noChangeAspect="1"/>
          </p:cNvGraphicFramePr>
          <p:nvPr>
            <p:extLst>
              <p:ext uri="{D42A27DB-BD31-4B8C-83A1-F6EECF244321}">
                <p14:modId xmlns:p14="http://schemas.microsoft.com/office/powerpoint/2010/main" val="2629105322"/>
              </p:ext>
            </p:extLst>
          </p:nvPr>
        </p:nvGraphicFramePr>
        <p:xfrm>
          <a:off x="5458962" y="3238873"/>
          <a:ext cx="3390033" cy="720463"/>
        </p:xfrm>
        <a:graphic>
          <a:graphicData uri="http://schemas.openxmlformats.org/presentationml/2006/ole">
            <mc:AlternateContent xmlns:mc="http://schemas.openxmlformats.org/markup-compatibility/2006">
              <mc:Choice xmlns:v="urn:schemas-microsoft-com:vml" Requires="v">
                <p:oleObj spid="_x0000_s1095" name="包装程序外壳对象" showAsIcon="1" r:id="rId6" imgW="2509920" imgH="533880" progId="Package">
                  <p:embed/>
                </p:oleObj>
              </mc:Choice>
              <mc:Fallback>
                <p:oleObj name="包装程序外壳对象" showAsIcon="1" r:id="rId6" imgW="2509920" imgH="533880" progId="Package">
                  <p:embed/>
                  <p:pic>
                    <p:nvPicPr>
                      <p:cNvPr id="32" name="对象 31">
                        <a:extLst>
                          <a:ext uri="{FF2B5EF4-FFF2-40B4-BE49-F238E27FC236}">
                            <a16:creationId xmlns:a16="http://schemas.microsoft.com/office/drawing/2014/main" id="{8A92A72E-EC10-4874-92CC-1FBDA4E99028}"/>
                          </a:ext>
                        </a:extLst>
                      </p:cNvPr>
                      <p:cNvPicPr/>
                      <p:nvPr/>
                    </p:nvPicPr>
                    <p:blipFill>
                      <a:blip r:embed="rId7"/>
                      <a:stretch>
                        <a:fillRect/>
                      </a:stretch>
                    </p:blipFill>
                    <p:spPr>
                      <a:xfrm>
                        <a:off x="5458962" y="3238873"/>
                        <a:ext cx="3390033" cy="720463"/>
                      </a:xfrm>
                      <a:prstGeom prst="rect">
                        <a:avLst/>
                      </a:prstGeom>
                    </p:spPr>
                  </p:pic>
                </p:oleObj>
              </mc:Fallback>
            </mc:AlternateContent>
          </a:graphicData>
        </a:graphic>
      </p:graphicFrame>
      <p:grpSp>
        <p:nvGrpSpPr>
          <p:cNvPr id="45" name="组合 44">
            <a:extLst>
              <a:ext uri="{FF2B5EF4-FFF2-40B4-BE49-F238E27FC236}">
                <a16:creationId xmlns:a16="http://schemas.microsoft.com/office/drawing/2014/main" id="{FF1D2307-993A-47C0-A0A2-BACB32366994}"/>
              </a:ext>
            </a:extLst>
          </p:cNvPr>
          <p:cNvGrpSpPr/>
          <p:nvPr/>
        </p:nvGrpSpPr>
        <p:grpSpPr>
          <a:xfrm>
            <a:off x="2551532" y="5351409"/>
            <a:ext cx="1546835" cy="414239"/>
            <a:chOff x="2768600" y="-736600"/>
            <a:chExt cx="2371191" cy="635000"/>
          </a:xfrm>
        </p:grpSpPr>
        <p:sp>
          <p:nvSpPr>
            <p:cNvPr id="46" name="椭圆 45">
              <a:extLst>
                <a:ext uri="{FF2B5EF4-FFF2-40B4-BE49-F238E27FC236}">
                  <a16:creationId xmlns:a16="http://schemas.microsoft.com/office/drawing/2014/main" id="{2A7F747E-34C3-454B-9167-1C32CEE13A49}"/>
                </a:ext>
              </a:extLst>
            </p:cNvPr>
            <p:cNvSpPr/>
            <p:nvPr/>
          </p:nvSpPr>
          <p:spPr>
            <a:xfrm>
              <a:off x="2768600" y="-736600"/>
              <a:ext cx="635000" cy="635000"/>
            </a:xfrm>
            <a:prstGeom prst="ellipse">
              <a:avLst/>
            </a:prstGeom>
            <a:solidFill>
              <a:srgbClr val="0C4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9646170-D07E-4660-9802-0C086184B013}"/>
                </a:ext>
              </a:extLst>
            </p:cNvPr>
            <p:cNvSpPr/>
            <p:nvPr/>
          </p:nvSpPr>
          <p:spPr>
            <a:xfrm>
              <a:off x="3667069" y="-736600"/>
              <a:ext cx="635000" cy="635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9C02F9AA-52F7-45DA-90FD-FA3C4C7CE707}"/>
                </a:ext>
              </a:extLst>
            </p:cNvPr>
            <p:cNvSpPr/>
            <p:nvPr/>
          </p:nvSpPr>
          <p:spPr>
            <a:xfrm>
              <a:off x="4504791" y="-736600"/>
              <a:ext cx="635000" cy="635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353929AD-A31F-435D-89DE-5DBAE3FAFE29}"/>
              </a:ext>
            </a:extLst>
          </p:cNvPr>
          <p:cNvGrpSpPr/>
          <p:nvPr/>
        </p:nvGrpSpPr>
        <p:grpSpPr>
          <a:xfrm>
            <a:off x="352058" y="1975364"/>
            <a:ext cx="2123317" cy="531620"/>
            <a:chOff x="562733" y="2486838"/>
            <a:chExt cx="2123317" cy="531620"/>
          </a:xfrm>
        </p:grpSpPr>
        <p:sp>
          <p:nvSpPr>
            <p:cNvPr id="58" name="文本框 57">
              <a:extLst>
                <a:ext uri="{FF2B5EF4-FFF2-40B4-BE49-F238E27FC236}">
                  <a16:creationId xmlns:a16="http://schemas.microsoft.com/office/drawing/2014/main" id="{C51033DD-4645-471B-A2C4-360ECA747D22}"/>
                </a:ext>
              </a:extLst>
            </p:cNvPr>
            <p:cNvSpPr txBox="1"/>
            <p:nvPr/>
          </p:nvSpPr>
          <p:spPr>
            <a:xfrm>
              <a:off x="562733" y="2486838"/>
              <a:ext cx="2123317" cy="531620"/>
            </a:xfrm>
            <a:prstGeom prst="rect">
              <a:avLst/>
            </a:prstGeom>
            <a:noFill/>
          </p:spPr>
          <p:txBody>
            <a:bodyPr wrap="square">
              <a:spAutoFit/>
            </a:bodyPr>
            <a:lstStyle/>
            <a:p>
              <a:pPr marL="457128" marR="0" lvl="1" algn="l" defTabSz="457128" rtl="0" eaLnBrk="1" fontAlgn="auto" latinLnBrk="0" hangingPunct="1">
                <a:lnSpc>
                  <a:spcPct val="130000"/>
                </a:lnSpc>
                <a:spcAft>
                  <a:spcPts val="0"/>
                </a:spcAft>
                <a:buClrTx/>
                <a:buSzTx/>
                <a:tabLst/>
                <a:defRPr/>
              </a:pPr>
              <a:r>
                <a:rPr kumimoji="1" lang="zh-CN" altLang="en-US" b="1" i="0" u="none" strike="noStrike" kern="1200" cap="none" spc="0" normalizeH="0" baseline="0" noProof="0" dirty="0">
                  <a:ln>
                    <a:noFill/>
                  </a:ln>
                  <a:solidFill>
                    <a:schemeClr val="bg1"/>
                  </a:solidFill>
                  <a:effectLst/>
                  <a:uLnTx/>
                  <a:uFillTx/>
                  <a:cs typeface="+mn-cs"/>
                </a:rPr>
                <a:t>分类准则</a:t>
              </a:r>
              <a:endParaRPr kumimoji="1" lang="en-US" altLang="zh-CN" b="1" i="0" u="none" strike="noStrike" kern="1200" cap="none" spc="0" normalizeH="0" baseline="0" noProof="0" dirty="0">
                <a:ln>
                  <a:noFill/>
                </a:ln>
                <a:solidFill>
                  <a:schemeClr val="bg1"/>
                </a:solidFill>
                <a:effectLst/>
                <a:uLnTx/>
                <a:uFillTx/>
                <a:cs typeface="+mn-cs"/>
              </a:endParaRPr>
            </a:p>
          </p:txBody>
        </p:sp>
        <p:sp>
          <p:nvSpPr>
            <p:cNvPr id="59" name="椭圆 58">
              <a:extLst>
                <a:ext uri="{FF2B5EF4-FFF2-40B4-BE49-F238E27FC236}">
                  <a16:creationId xmlns:a16="http://schemas.microsoft.com/office/drawing/2014/main" id="{06359A24-2121-4D88-8C62-C1462F9AB941}"/>
                </a:ext>
              </a:extLst>
            </p:cNvPr>
            <p:cNvSpPr/>
            <p:nvPr/>
          </p:nvSpPr>
          <p:spPr>
            <a:xfrm>
              <a:off x="898567" y="2753562"/>
              <a:ext cx="62396" cy="62396"/>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200"/>
            </a:p>
          </p:txBody>
        </p:sp>
      </p:grpSp>
      <p:graphicFrame>
        <p:nvGraphicFramePr>
          <p:cNvPr id="2" name="对象 1">
            <a:extLst>
              <a:ext uri="{FF2B5EF4-FFF2-40B4-BE49-F238E27FC236}">
                <a16:creationId xmlns:a16="http://schemas.microsoft.com/office/drawing/2014/main" id="{13CDAEAD-1CA2-4C0E-955D-D8B275768637}"/>
              </a:ext>
            </a:extLst>
          </p:cNvPr>
          <p:cNvGraphicFramePr>
            <a:graphicFrameLocks noChangeAspect="1"/>
          </p:cNvGraphicFramePr>
          <p:nvPr>
            <p:extLst>
              <p:ext uri="{D42A27DB-BD31-4B8C-83A1-F6EECF244321}">
                <p14:modId xmlns:p14="http://schemas.microsoft.com/office/powerpoint/2010/main" val="535609740"/>
              </p:ext>
            </p:extLst>
          </p:nvPr>
        </p:nvGraphicFramePr>
        <p:xfrm>
          <a:off x="5792821" y="4873156"/>
          <a:ext cx="2722314" cy="724800"/>
        </p:xfrm>
        <a:graphic>
          <a:graphicData uri="http://schemas.openxmlformats.org/presentationml/2006/ole">
            <mc:AlternateContent xmlns:mc="http://schemas.openxmlformats.org/markup-compatibility/2006">
              <mc:Choice xmlns:v="urn:schemas-microsoft-com:vml" Requires="v">
                <p:oleObj spid="_x0000_s1096" name="包装程序外壳对象" showAsIcon="1" r:id="rId8" imgW="2004120" imgH="533880" progId="Package">
                  <p:embed/>
                </p:oleObj>
              </mc:Choice>
              <mc:Fallback>
                <p:oleObj name="包装程序外壳对象" showAsIcon="1" r:id="rId8" imgW="2004120" imgH="533880" progId="Package">
                  <p:embed/>
                  <p:pic>
                    <p:nvPicPr>
                      <p:cNvPr id="0" name=""/>
                      <p:cNvPicPr/>
                      <p:nvPr/>
                    </p:nvPicPr>
                    <p:blipFill>
                      <a:blip r:embed="rId9"/>
                      <a:stretch>
                        <a:fillRect/>
                      </a:stretch>
                    </p:blipFill>
                    <p:spPr>
                      <a:xfrm>
                        <a:off x="5792821" y="4873156"/>
                        <a:ext cx="2722314" cy="724800"/>
                      </a:xfrm>
                      <a:prstGeom prst="rect">
                        <a:avLst/>
                      </a:prstGeom>
                    </p:spPr>
                  </p:pic>
                </p:oleObj>
              </mc:Fallback>
            </mc:AlternateContent>
          </a:graphicData>
        </a:graphic>
      </p:graphicFrame>
      <p:grpSp>
        <p:nvGrpSpPr>
          <p:cNvPr id="22" name="组合 21">
            <a:extLst>
              <a:ext uri="{FF2B5EF4-FFF2-40B4-BE49-F238E27FC236}">
                <a16:creationId xmlns:a16="http://schemas.microsoft.com/office/drawing/2014/main" id="{72D73F1D-C67D-4D77-824F-D5094BE8A395}"/>
              </a:ext>
            </a:extLst>
          </p:cNvPr>
          <p:cNvGrpSpPr/>
          <p:nvPr/>
        </p:nvGrpSpPr>
        <p:grpSpPr>
          <a:xfrm>
            <a:off x="-2" y="631423"/>
            <a:ext cx="5727701" cy="523220"/>
            <a:chOff x="-2" y="1053542"/>
            <a:chExt cx="5727701" cy="523220"/>
          </a:xfrm>
        </p:grpSpPr>
        <p:sp>
          <p:nvSpPr>
            <p:cNvPr id="23" name="矩形: 圆顶角 22">
              <a:extLst>
                <a:ext uri="{FF2B5EF4-FFF2-40B4-BE49-F238E27FC236}">
                  <a16:creationId xmlns:a16="http://schemas.microsoft.com/office/drawing/2014/main" id="{6FC54D4E-727E-41D6-A27E-2E6032A2CD75}"/>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文本框 23">
              <a:extLst>
                <a:ext uri="{FF2B5EF4-FFF2-40B4-BE49-F238E27FC236}">
                  <a16:creationId xmlns:a16="http://schemas.microsoft.com/office/drawing/2014/main" id="{DF2707BA-3A3B-4999-A025-8C3553A8EE79}"/>
                </a:ext>
              </a:extLst>
            </p:cNvPr>
            <p:cNvSpPr txBox="1"/>
            <p:nvPr/>
          </p:nvSpPr>
          <p:spPr>
            <a:xfrm>
              <a:off x="445973" y="1053542"/>
              <a:ext cx="2396810"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三、分类准则</a:t>
              </a:r>
            </a:p>
          </p:txBody>
        </p:sp>
      </p:grpSp>
      <p:grpSp>
        <p:nvGrpSpPr>
          <p:cNvPr id="25" name="组合 24">
            <a:extLst>
              <a:ext uri="{FF2B5EF4-FFF2-40B4-BE49-F238E27FC236}">
                <a16:creationId xmlns:a16="http://schemas.microsoft.com/office/drawing/2014/main" id="{5BC24746-B46A-4428-91DA-A9289D78E79D}"/>
              </a:ext>
            </a:extLst>
          </p:cNvPr>
          <p:cNvGrpSpPr/>
          <p:nvPr/>
        </p:nvGrpSpPr>
        <p:grpSpPr>
          <a:xfrm>
            <a:off x="337175" y="1277044"/>
            <a:ext cx="6254124" cy="627801"/>
            <a:chOff x="337175" y="1658838"/>
            <a:chExt cx="6254124" cy="627801"/>
          </a:xfrm>
        </p:grpSpPr>
        <p:sp>
          <p:nvSpPr>
            <p:cNvPr id="26" name="文本框 25">
              <a:extLst>
                <a:ext uri="{FF2B5EF4-FFF2-40B4-BE49-F238E27FC236}">
                  <a16:creationId xmlns:a16="http://schemas.microsoft.com/office/drawing/2014/main" id="{E148B75D-95EF-4A46-8630-B31076FC4E98}"/>
                </a:ext>
              </a:extLst>
            </p:cNvPr>
            <p:cNvSpPr txBox="1"/>
            <p:nvPr/>
          </p:nvSpPr>
          <p:spPr>
            <a:xfrm>
              <a:off x="480044" y="1658838"/>
              <a:ext cx="6111255" cy="627801"/>
            </a:xfrm>
            <a:prstGeom prst="rect">
              <a:avLst/>
            </a:prstGeom>
            <a:noFill/>
          </p:spPr>
          <p:txBody>
            <a:bodyPr wrap="square">
              <a:spAutoFit/>
            </a:bodyPr>
            <a:lstStyle/>
            <a:p>
              <a:pPr>
                <a:lnSpc>
                  <a:spcPct val="150000"/>
                </a:lnSpc>
              </a:pPr>
              <a:r>
                <a:rPr kumimoji="1" lang="zh-CN" altLang="en-US" sz="2600" b="1" dirty="0">
                  <a:solidFill>
                    <a:srgbClr val="0070C0"/>
                  </a:solidFill>
                  <a:ea typeface="思源黑体 CN Medium" panose="020B0600000000000000" pitchFamily="34" charset="-122"/>
                  <a:cs typeface="Times New Roman" panose="02020603050405020304" pitchFamily="18" charset="0"/>
                </a:rPr>
                <a:t>最大后验概率分类准则 </a:t>
              </a:r>
              <a:r>
                <a:rPr kumimoji="1" lang="en-US" altLang="zh-CN" sz="2600" b="1" dirty="0">
                  <a:solidFill>
                    <a:srgbClr val="0070C0"/>
                  </a:solidFill>
                  <a:ea typeface="思源黑体 CN Medium" panose="020B0600000000000000" pitchFamily="34" charset="-122"/>
                  <a:cs typeface="Times New Roman" panose="02020603050405020304" pitchFamily="18" charset="0"/>
                </a:rPr>
                <a:t>(for</a:t>
              </a:r>
              <a:r>
                <a:rPr kumimoji="1" lang="zh-CN" altLang="en-US" sz="2600" b="1" dirty="0">
                  <a:solidFill>
                    <a:srgbClr val="0070C0"/>
                  </a:solidFill>
                  <a:ea typeface="思源黑体 CN Medium" panose="020B0600000000000000" pitchFamily="34" charset="-122"/>
                  <a:cs typeface="Times New Roman" panose="02020603050405020304" pitchFamily="18" charset="0"/>
                </a:rPr>
                <a:t>多类问题</a:t>
              </a:r>
              <a:r>
                <a:rPr kumimoji="1" lang="en-US" altLang="zh-CN" sz="2600" b="1" dirty="0">
                  <a:solidFill>
                    <a:srgbClr val="0070C0"/>
                  </a:solidFill>
                  <a:ea typeface="思源黑体 CN Medium" panose="020B0600000000000000" pitchFamily="34" charset="-122"/>
                  <a:cs typeface="Times New Roman" panose="02020603050405020304" pitchFamily="18" charset="0"/>
                </a:rPr>
                <a:t>)</a:t>
              </a:r>
            </a:p>
          </p:txBody>
        </p:sp>
        <p:sp>
          <p:nvSpPr>
            <p:cNvPr id="27" name="等腰三角形 26">
              <a:extLst>
                <a:ext uri="{FF2B5EF4-FFF2-40B4-BE49-F238E27FC236}">
                  <a16:creationId xmlns:a16="http://schemas.microsoft.com/office/drawing/2014/main" id="{FC61E9D9-D78C-41B6-9E34-5416DEB6A714}"/>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28" name="文本框 27">
            <a:extLst>
              <a:ext uri="{FF2B5EF4-FFF2-40B4-BE49-F238E27FC236}">
                <a16:creationId xmlns:a16="http://schemas.microsoft.com/office/drawing/2014/main" id="{30A72AED-028C-4FCE-AAC5-6F6FF699E965}"/>
              </a:ext>
            </a:extLst>
          </p:cNvPr>
          <p:cNvSpPr txBox="1"/>
          <p:nvPr/>
        </p:nvSpPr>
        <p:spPr>
          <a:xfrm>
            <a:off x="1023358" y="4788651"/>
            <a:ext cx="3451805" cy="461665"/>
          </a:xfrm>
          <a:prstGeom prst="rect">
            <a:avLst/>
          </a:prstGeom>
          <a:noFill/>
        </p:spPr>
        <p:txBody>
          <a:bodyPr wrap="square" rtlCol="0">
            <a:spAutoFit/>
          </a:bodyPr>
          <a:lstStyle/>
          <a:p>
            <a:r>
              <a:rPr lang="zh-CN" altLang="en-US" spc="-150" dirty="0">
                <a:solidFill>
                  <a:schemeClr val="bg1"/>
                </a:solidFill>
                <a:latin typeface="+mn-ea"/>
              </a:rPr>
              <a:t>公式字体：</a:t>
            </a:r>
            <a:r>
              <a:rPr lang="en-US" altLang="zh-CN" spc="-150" dirty="0">
                <a:solidFill>
                  <a:schemeClr val="bg1"/>
                </a:solidFill>
                <a:latin typeface="+mn-ea"/>
              </a:rPr>
              <a:t>Cambria Math</a:t>
            </a:r>
            <a:endParaRPr lang="zh-CN" altLang="en-US" dirty="0">
              <a:solidFill>
                <a:schemeClr val="bg1"/>
              </a:solidFill>
              <a:latin typeface="Cambria Math" panose="02040503050406030204" pitchFamily="18" charset="0"/>
            </a:endParaRPr>
          </a:p>
        </p:txBody>
      </p:sp>
    </p:spTree>
    <p:extLst>
      <p:ext uri="{BB962C8B-B14F-4D97-AF65-F5344CB8AC3E}">
        <p14:creationId xmlns:p14="http://schemas.microsoft.com/office/powerpoint/2010/main" val="2080560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061783"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第一章 概述</a:t>
              </a:r>
            </a:p>
          </p:txBody>
        </p:sp>
      </p:grpSp>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501114" cy="1312603"/>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人脸图像伪造属于分类任务还是回归任务，为什么？</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答：</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人脸伪造图像属于回归任务</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。原因是人脸伪造算法</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生成的图像可以看</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作</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是一个高维连续值变量</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，且没有明确的类别信息。</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简答题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sp>
        <p:nvSpPr>
          <p:cNvPr id="13" name="文本框 12">
            <a:extLst>
              <a:ext uri="{FF2B5EF4-FFF2-40B4-BE49-F238E27FC236}">
                <a16:creationId xmlns:a16="http://schemas.microsoft.com/office/drawing/2014/main" id="{EC823AB2-861A-FF41-BB98-32BFF2751B28}"/>
              </a:ext>
            </a:extLst>
          </p:cNvPr>
          <p:cNvSpPr txBox="1"/>
          <p:nvPr/>
        </p:nvSpPr>
        <p:spPr>
          <a:xfrm>
            <a:off x="198386" y="3339610"/>
            <a:ext cx="8501114" cy="1712713"/>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如果一个模型在训练集上表现良好，但在测试集上表现不佳，试说明该模型的容量与问题复杂度之间的关系？</a:t>
            </a: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答：</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该模型的容量可能</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明显超出了问题</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复杂度，导致了过拟合现象 </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pic>
        <p:nvPicPr>
          <p:cNvPr id="2" name="音频 1">
            <a:hlinkClick r:id="" action="ppaction://media"/>
            <a:extLst>
              <a:ext uri="{FF2B5EF4-FFF2-40B4-BE49-F238E27FC236}">
                <a16:creationId xmlns:a16="http://schemas.microsoft.com/office/drawing/2014/main" id="{73D6869C-BB40-6A47-AF36-6E5BFF2FC1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89175691"/>
      </p:ext>
    </p:extLst>
  </p:cSld>
  <p:clrMapOvr>
    <a:masterClrMapping/>
  </p:clrMapOvr>
  <mc:AlternateContent xmlns:mc="http://schemas.openxmlformats.org/markup-compatibility/2006">
    <mc:Choice xmlns:p14="http://schemas.microsoft.com/office/powerpoint/2010/main" Requires="p14">
      <p:transition p14:dur="0" advTm="29631"/>
    </mc:Choice>
    <mc:Fallback>
      <p:transition advTm="29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2061783"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第一章 概述</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501114" cy="4841262"/>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下面是一个房屋价格预测数据集的部分数据，该任务是分类任务还是回归任务？是有监督还是无监督？试写出每个样本的特征向量？特征空间的维度是多少？</a:t>
                </a: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736531" lvl="2" fontAlgn="base">
                  <a:lnSpc>
                    <a:spcPct val="130000"/>
                  </a:lnSpc>
                  <a:spcBef>
                    <a:spcPts val="500"/>
                  </a:spcBef>
                  <a:spcAft>
                    <a:spcPct val="0"/>
                  </a:spcAft>
                  <a:buClr>
                    <a:srgbClr val="0070C0"/>
                  </a:buClr>
                  <a:buSzPct val="90000"/>
                </a:pP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该任务是回归任务，属于有监督学习</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号样本的样本特征向量为</a:t>
                </a:r>
                <a14:m>
                  <m:oMath xmlns:m="http://schemas.openxmlformats.org/officeDocument/2006/math">
                    <m:sSup>
                      <m:sSupPr>
                        <m:ctrlPr>
                          <a:rPr lang="zh-CN"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sSupPr>
                      <m:e>
                        <m:d>
                          <m:dPr>
                            <m:begChr m:val="["/>
                            <m:endChr m:val="]"/>
                            <m:ctrlPr>
                              <a:rPr lang="zh-CN"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ctrlPr>
                          </m:dPr>
                          <m:e>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100,12,3</m:t>
                            </m:r>
                          </m:e>
                        </m:d>
                      </m:e>
                      <m:sup>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𝑇</m:t>
                        </m:r>
                      </m:sup>
                    </m:sSup>
                  </m:oMath>
                </a14:m>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依此类推可以写出每个样本的特征向量</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特征空间维度为</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8501114" cy="4841262"/>
              </a:xfrm>
              <a:prstGeom prst="rect">
                <a:avLst/>
              </a:prstGeom>
              <a:blipFill>
                <a:blip r:embed="rId5"/>
                <a:stretch>
                  <a:fillRect t="-262" b="-1571"/>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计算题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aphicFrame>
        <p:nvGraphicFramePr>
          <p:cNvPr id="2" name="表格 1">
            <a:extLst>
              <a:ext uri="{FF2B5EF4-FFF2-40B4-BE49-F238E27FC236}">
                <a16:creationId xmlns:a16="http://schemas.microsoft.com/office/drawing/2014/main" id="{9054C264-4756-9B41-883B-8AC6168F9FE8}"/>
              </a:ext>
            </a:extLst>
          </p:cNvPr>
          <p:cNvGraphicFramePr>
            <a:graphicFrameLocks noGrp="1"/>
          </p:cNvGraphicFramePr>
          <p:nvPr>
            <p:extLst>
              <p:ext uri="{D42A27DB-BD31-4B8C-83A1-F6EECF244321}">
                <p14:modId xmlns:p14="http://schemas.microsoft.com/office/powerpoint/2010/main" val="1444709797"/>
              </p:ext>
            </p:extLst>
          </p:nvPr>
        </p:nvGraphicFramePr>
        <p:xfrm>
          <a:off x="667067" y="3201194"/>
          <a:ext cx="7778434" cy="1732759"/>
        </p:xfrm>
        <a:graphic>
          <a:graphicData uri="http://schemas.openxmlformats.org/drawingml/2006/table">
            <a:tbl>
              <a:tblPr firstRow="1" firstCol="1" bandRow="1">
                <a:tableStyleId>{5C22544A-7EE6-4342-B048-85BDC9FD1C3A}</a:tableStyleId>
              </a:tblPr>
              <a:tblGrid>
                <a:gridCol w="1554942">
                  <a:extLst>
                    <a:ext uri="{9D8B030D-6E8A-4147-A177-3AD203B41FA5}">
                      <a16:colId xmlns:a16="http://schemas.microsoft.com/office/drawing/2014/main" val="3864817107"/>
                    </a:ext>
                  </a:extLst>
                </a:gridCol>
                <a:gridCol w="1555873">
                  <a:extLst>
                    <a:ext uri="{9D8B030D-6E8A-4147-A177-3AD203B41FA5}">
                      <a16:colId xmlns:a16="http://schemas.microsoft.com/office/drawing/2014/main" val="1571747507"/>
                    </a:ext>
                  </a:extLst>
                </a:gridCol>
                <a:gridCol w="1555873">
                  <a:extLst>
                    <a:ext uri="{9D8B030D-6E8A-4147-A177-3AD203B41FA5}">
                      <a16:colId xmlns:a16="http://schemas.microsoft.com/office/drawing/2014/main" val="254725224"/>
                    </a:ext>
                  </a:extLst>
                </a:gridCol>
                <a:gridCol w="1555873">
                  <a:extLst>
                    <a:ext uri="{9D8B030D-6E8A-4147-A177-3AD203B41FA5}">
                      <a16:colId xmlns:a16="http://schemas.microsoft.com/office/drawing/2014/main" val="4271961692"/>
                    </a:ext>
                  </a:extLst>
                </a:gridCol>
                <a:gridCol w="1555873">
                  <a:extLst>
                    <a:ext uri="{9D8B030D-6E8A-4147-A177-3AD203B41FA5}">
                      <a16:colId xmlns:a16="http://schemas.microsoft.com/office/drawing/2014/main" val="849753374"/>
                    </a:ext>
                  </a:extLst>
                </a:gridCol>
              </a:tblGrid>
              <a:tr h="433189">
                <a:tc>
                  <a:txBody>
                    <a:bodyPr/>
                    <a:lstStyle/>
                    <a:p>
                      <a:pPr algn="ctr"/>
                      <a:r>
                        <a:rPr lang="zh-CN" sz="1400" kern="0">
                          <a:effectLst/>
                        </a:rPr>
                        <a:t>编号</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占地面积</a:t>
                      </a:r>
                      <a:r>
                        <a:rPr lang="en-US" sz="1400" kern="0">
                          <a:effectLst/>
                        </a:rPr>
                        <a:t>/m</a:t>
                      </a:r>
                      <a:r>
                        <a:rPr lang="en-US" sz="1400" kern="0" baseline="30000">
                          <a:effectLst/>
                        </a:rPr>
                        <a:t>2</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距市中心距离</a:t>
                      </a:r>
                      <a:r>
                        <a:rPr lang="en-US" sz="1400" kern="0">
                          <a:effectLst/>
                        </a:rPr>
                        <a:t>/km</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a:effectLst/>
                        </a:rPr>
                        <a:t>地下室面积</a:t>
                      </a:r>
                      <a:r>
                        <a:rPr lang="en-US" sz="1400" kern="0">
                          <a:effectLst/>
                        </a:rPr>
                        <a:t>/ m</a:t>
                      </a:r>
                      <a:r>
                        <a:rPr lang="en-US" sz="1400" kern="0" baseline="30000">
                          <a:effectLst/>
                        </a:rPr>
                        <a:t>2</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zh-CN" sz="1400" kern="0" dirty="0">
                          <a:effectLst/>
                        </a:rPr>
                        <a:t>房屋价格</a:t>
                      </a:r>
                      <a:r>
                        <a:rPr lang="en-US" sz="1400" kern="0" dirty="0">
                          <a:effectLst/>
                        </a:rPr>
                        <a:t>/</a:t>
                      </a:r>
                      <a:r>
                        <a:rPr lang="zh-CN" sz="1400" kern="0" dirty="0">
                          <a:effectLst/>
                        </a:rPr>
                        <a:t>万元</a:t>
                      </a:r>
                      <a:endParaRPr 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76789001"/>
                  </a:ext>
                </a:extLst>
              </a:tr>
              <a:tr h="216595">
                <a:tc>
                  <a:txBody>
                    <a:bodyPr/>
                    <a:lstStyle/>
                    <a:p>
                      <a:pPr algn="ctr"/>
                      <a:r>
                        <a:rPr lang="en-US" sz="1400" kern="0">
                          <a:effectLst/>
                        </a:rPr>
                        <a:t>1</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100</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12</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3</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81.5</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18053441"/>
                  </a:ext>
                </a:extLst>
              </a:tr>
              <a:tr h="216595">
                <a:tc>
                  <a:txBody>
                    <a:bodyPr/>
                    <a:lstStyle/>
                    <a:p>
                      <a:pPr algn="ctr"/>
                      <a:r>
                        <a:rPr lang="en-US" sz="1400" kern="0">
                          <a:effectLst/>
                        </a:rPr>
                        <a:t>2</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120</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5</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6</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126</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8160342"/>
                  </a:ext>
                </a:extLst>
              </a:tr>
              <a:tr h="216595">
                <a:tc>
                  <a:txBody>
                    <a:bodyPr/>
                    <a:lstStyle/>
                    <a:p>
                      <a:pPr algn="ctr"/>
                      <a:r>
                        <a:rPr lang="en-US" sz="1400" kern="0">
                          <a:effectLst/>
                        </a:rPr>
                        <a:t>3</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90</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18</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5</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76.2</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7466676"/>
                  </a:ext>
                </a:extLst>
              </a:tr>
              <a:tr h="216595">
                <a:tc>
                  <a:txBody>
                    <a:bodyPr/>
                    <a:lstStyle/>
                    <a:p>
                      <a:pPr algn="ctr"/>
                      <a:r>
                        <a:rPr lang="en-US" sz="1400" kern="0">
                          <a:effectLst/>
                        </a:rPr>
                        <a:t>4</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150</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3</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10</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165.3</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14758085"/>
                  </a:ext>
                </a:extLst>
              </a:tr>
              <a:tr h="216595">
                <a:tc>
                  <a:txBody>
                    <a:bodyPr/>
                    <a:lstStyle/>
                    <a:p>
                      <a:pPr algn="ctr"/>
                      <a:r>
                        <a:rPr lang="en-US" sz="1400" kern="0">
                          <a:effectLst/>
                        </a:rPr>
                        <a:t>5</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200</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20</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0</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dirty="0">
                          <a:effectLst/>
                        </a:rPr>
                        <a:t>161</a:t>
                      </a:r>
                      <a:endParaRPr 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02630549"/>
                  </a:ext>
                </a:extLst>
              </a:tr>
              <a:tr h="216595">
                <a:tc>
                  <a:txBody>
                    <a:bodyPr/>
                    <a:lstStyle/>
                    <a:p>
                      <a:pPr algn="ctr"/>
                      <a:r>
                        <a:rPr lang="en-US" sz="1400" kern="0">
                          <a:effectLst/>
                        </a:rPr>
                        <a:t>6</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160</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9</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8</a:t>
                      </a:r>
                      <a:endParaRPr lang="zh-CN"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dirty="0">
                          <a:effectLst/>
                        </a:rPr>
                        <a:t>152.6</a:t>
                      </a:r>
                      <a:endParaRPr 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35068702"/>
                  </a:ext>
                </a:extLst>
              </a:tr>
            </a:tbl>
          </a:graphicData>
        </a:graphic>
      </p:graphicFrame>
      <p:pic>
        <p:nvPicPr>
          <p:cNvPr id="3" name="音频 2">
            <a:hlinkClick r:id="" action="ppaction://media"/>
            <a:extLst>
              <a:ext uri="{FF2B5EF4-FFF2-40B4-BE49-F238E27FC236}">
                <a16:creationId xmlns:a16="http://schemas.microsoft.com/office/drawing/2014/main" id="{C1BE6A21-D748-4145-9515-4C23FC0EC6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07047613"/>
      </p:ext>
    </p:extLst>
  </p:cSld>
  <p:clrMapOvr>
    <a:masterClrMapping/>
  </p:clrMapOvr>
  <mc:AlternateContent xmlns:mc="http://schemas.openxmlformats.org/markup-compatibility/2006">
    <mc:Choice xmlns:p14="http://schemas.microsoft.com/office/powerpoint/2010/main" Requires="p14">
      <p:transition p14:dur="0" advTm="38881"/>
    </mc:Choice>
    <mc:Fallback>
      <p:transition advTm="38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046707" y="2041243"/>
            <a:ext cx="4856911" cy="646331"/>
          </a:xfrm>
          <a:prstGeom prst="rect">
            <a:avLst/>
          </a:prstGeom>
          <a:noFill/>
        </p:spPr>
        <p:txBody>
          <a:bodyPr wrap="square" rtlCol="0">
            <a:spAutoFit/>
          </a:bodyPr>
          <a:lstStyle/>
          <a:p>
            <a:pPr algn="ctr"/>
            <a:r>
              <a:rPr kumimoji="1" lang="en-US" altLang="zh-CN" sz="3600" b="1" dirty="0">
                <a:solidFill>
                  <a:srgbClr val="104E87"/>
                </a:solidFill>
              </a:rPr>
              <a:t>CHAPTER TWO</a:t>
            </a:r>
            <a:endParaRPr kumimoji="1" lang="zh-CN" altLang="en-US" sz="3600" b="1" dirty="0">
              <a:solidFill>
                <a:srgbClr val="104E87"/>
              </a:solidFill>
            </a:endParaRPr>
          </a:p>
        </p:txBody>
      </p:sp>
      <p:sp>
        <p:nvSpPr>
          <p:cNvPr id="4" name="文本框 3"/>
          <p:cNvSpPr txBox="1"/>
          <p:nvPr/>
        </p:nvSpPr>
        <p:spPr>
          <a:xfrm>
            <a:off x="300597" y="2895646"/>
            <a:ext cx="8349130" cy="923201"/>
          </a:xfrm>
          <a:prstGeom prst="rect">
            <a:avLst/>
          </a:prstGeom>
          <a:noFill/>
        </p:spPr>
        <p:txBody>
          <a:bodyPr wrap="square" rtlCol="0">
            <a:spAutoFit/>
          </a:bodyPr>
          <a:lstStyle/>
          <a:p>
            <a:pPr algn="ctr">
              <a:lnSpc>
                <a:spcPct val="90000"/>
              </a:lnSpc>
            </a:pPr>
            <a:r>
              <a:rPr kumimoji="1" lang="zh-CN" altLang="en-US" sz="5999" spc="600" dirty="0">
                <a:solidFill>
                  <a:srgbClr val="104E87"/>
                </a:solidFill>
                <a:latin typeface="+mj-ea"/>
                <a:ea typeface="+mj-ea"/>
              </a:rPr>
              <a:t>第二章 贝叶斯决策论</a:t>
            </a:r>
          </a:p>
        </p:txBody>
      </p:sp>
      <p:sp>
        <p:nvSpPr>
          <p:cNvPr id="5" name="文本框 4"/>
          <p:cNvSpPr txBox="1"/>
          <p:nvPr/>
        </p:nvSpPr>
        <p:spPr>
          <a:xfrm>
            <a:off x="1962652" y="3818847"/>
            <a:ext cx="5025019" cy="553998"/>
          </a:xfrm>
          <a:prstGeom prst="rect">
            <a:avLst/>
          </a:prstGeom>
          <a:noFill/>
        </p:spPr>
        <p:txBody>
          <a:bodyPr wrap="square" rtlCol="0">
            <a:spAutoFit/>
          </a:bodyPr>
          <a:lstStyle/>
          <a:p>
            <a:pPr algn="ctr"/>
            <a:r>
              <a:rPr kumimoji="1" lang="en-US" altLang="zh-Hans" sz="3000" dirty="0">
                <a:solidFill>
                  <a:srgbClr val="104E87"/>
                </a:solidFill>
              </a:rPr>
              <a:t>Section</a:t>
            </a:r>
            <a:r>
              <a:rPr kumimoji="1" lang="zh-CN" altLang="en-US" sz="3000" dirty="0">
                <a:solidFill>
                  <a:srgbClr val="104E87"/>
                </a:solidFill>
              </a:rPr>
              <a:t> </a:t>
            </a:r>
            <a:r>
              <a:rPr kumimoji="1" lang="en-US" altLang="zh-CN" sz="3000" dirty="0">
                <a:solidFill>
                  <a:srgbClr val="104E87"/>
                </a:solidFill>
              </a:rPr>
              <a:t>2,</a:t>
            </a:r>
            <a:r>
              <a:rPr kumimoji="1" lang="zh-CN" altLang="en-US" sz="3000" dirty="0">
                <a:solidFill>
                  <a:srgbClr val="104E87"/>
                </a:solidFill>
              </a:rPr>
              <a:t> </a:t>
            </a:r>
            <a:r>
              <a:rPr kumimoji="1" lang="en-US" altLang="zh-CN" sz="3000" dirty="0">
                <a:solidFill>
                  <a:srgbClr val="104E87"/>
                </a:solidFill>
              </a:rPr>
              <a:t>Bayesian</a:t>
            </a:r>
            <a:r>
              <a:rPr kumimoji="1" lang="zh-CN" altLang="en-US" sz="3000" dirty="0">
                <a:solidFill>
                  <a:srgbClr val="104E87"/>
                </a:solidFill>
              </a:rPr>
              <a:t> </a:t>
            </a:r>
            <a:r>
              <a:rPr kumimoji="1" lang="en-US" altLang="zh-CN" sz="3000" dirty="0">
                <a:solidFill>
                  <a:srgbClr val="104E87"/>
                </a:solidFill>
              </a:rPr>
              <a:t>Decision</a:t>
            </a:r>
            <a:endParaRPr kumimoji="1" lang="en-US" altLang="zh-Hans" sz="3000" dirty="0">
              <a:solidFill>
                <a:srgbClr val="104E87"/>
              </a:solidFill>
            </a:endParaRPr>
          </a:p>
        </p:txBody>
      </p:sp>
      <p:pic>
        <p:nvPicPr>
          <p:cNvPr id="2" name="音频 1">
            <a:hlinkClick r:id="" action="ppaction://media"/>
            <a:extLst>
              <a:ext uri="{FF2B5EF4-FFF2-40B4-BE49-F238E27FC236}">
                <a16:creationId xmlns:a16="http://schemas.microsoft.com/office/drawing/2014/main" id="{FD9E682D-9E8B-C64F-ABCD-3A4A0FC14E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37021039"/>
      </p:ext>
    </p:extLst>
  </p:cSld>
  <p:clrMapOvr>
    <a:masterClrMapping/>
  </p:clrMapOvr>
  <mc:AlternateContent xmlns:mc="http://schemas.openxmlformats.org/markup-compatibility/2006">
    <mc:Choice xmlns:p14="http://schemas.microsoft.com/office/powerpoint/2010/main" Requires="p14">
      <p:transition p14:dur="0" advTm="4883"/>
    </mc:Choice>
    <mc:Fallback>
      <p:transition advTm="4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23" presetClass="entr" presetSubtype="28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3*#ppt_w"/>
                                          </p:val>
                                        </p:tav>
                                        <p:tav tm="100000">
                                          <p:val>
                                            <p:strVal val="#ppt_w"/>
                                          </p:val>
                                        </p:tav>
                                      </p:tavLst>
                                    </p:anim>
                                    <p:anim calcmode="lin" valueType="num">
                                      <p:cBhvr>
                                        <p:cTn id="14" dur="500" fill="hold"/>
                                        <p:tgtEl>
                                          <p:spTgt spid="4"/>
                                        </p:tgtEl>
                                        <p:attrNameLst>
                                          <p:attrName>ppt_h</p:attrName>
                                        </p:attrNameLst>
                                      </p:cBhvr>
                                      <p:tavLst>
                                        <p:tav tm="0">
                                          <p:val>
                                            <p:strVal val="4/3*#ppt_h"/>
                                          </p:val>
                                        </p:tav>
                                        <p:tav tm="100000">
                                          <p:val>
                                            <p:strVal val="#ppt_h"/>
                                          </p:val>
                                        </p:tav>
                                      </p:tavLst>
                                    </p:anim>
                                  </p:childTnLst>
                                </p:cTn>
                              </p:par>
                              <p:par>
                                <p:cTn id="15" presetID="16" presetClass="entr" presetSubtype="37"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2"/>
                </p:tgtEl>
              </p:cMediaNode>
            </p:audio>
          </p:childTnLst>
        </p:cTn>
      </p:par>
    </p:tnLst>
    <p:bldLst>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A29F2185-4051-4A43-AB54-080D1FE62730}"/>
              </a:ext>
            </a:extLst>
          </p:cNvPr>
          <p:cNvGrpSpPr/>
          <p:nvPr/>
        </p:nvGrpSpPr>
        <p:grpSpPr>
          <a:xfrm>
            <a:off x="-2" y="602113"/>
            <a:ext cx="5727701" cy="523220"/>
            <a:chOff x="-2" y="1024232"/>
            <a:chExt cx="5727701" cy="523220"/>
          </a:xfrm>
        </p:grpSpPr>
        <p:sp>
          <p:nvSpPr>
            <p:cNvPr id="9" name="矩形: 圆顶角 8">
              <a:extLst>
                <a:ext uri="{FF2B5EF4-FFF2-40B4-BE49-F238E27FC236}">
                  <a16:creationId xmlns:a16="http://schemas.microsoft.com/office/drawing/2014/main" id="{AA0A100D-EA71-482C-9A8F-6AACE9EE0309}"/>
                </a:ext>
              </a:extLst>
            </p:cNvPr>
            <p:cNvSpPr/>
            <p:nvPr/>
          </p:nvSpPr>
          <p:spPr>
            <a:xfrm rot="5400000">
              <a:off x="2623522" y="-1565688"/>
              <a:ext cx="480654" cy="5727701"/>
            </a:xfrm>
            <a:prstGeom prst="round2SameRect">
              <a:avLst>
                <a:gd name="adj1" fmla="val 37365"/>
                <a:gd name="adj2"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3009897-02E9-43F4-B187-9404285D317A}"/>
                </a:ext>
              </a:extLst>
            </p:cNvPr>
            <p:cNvSpPr txBox="1"/>
            <p:nvPr/>
          </p:nvSpPr>
          <p:spPr>
            <a:xfrm>
              <a:off x="445973" y="1024232"/>
              <a:ext cx="3498073"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rPr>
                <a:t>第二章 贝叶斯决策论</a:t>
              </a:r>
            </a:p>
          </p:txBody>
        </p:sp>
      </p:gr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E65F5DA8-0D88-4687-83F0-2CC347C30D45}"/>
                  </a:ext>
                </a:extLst>
              </p:cNvPr>
              <p:cNvSpPr txBox="1"/>
              <p:nvPr/>
            </p:nvSpPr>
            <p:spPr>
              <a:xfrm>
                <a:off x="198386" y="1809260"/>
                <a:ext cx="8501114" cy="2181175"/>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面向</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维数据的线性分类器决策面是</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维空间中的一个</a:t>
                </a:r>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14:m>
                  <m:oMath xmlns:m="http://schemas.openxmlformats.org/officeDocument/2006/math">
                    <m:r>
                      <a:rPr lang="en-US" altLang="zh-CN" sz="2000" smtClean="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𝑑</m:t>
                    </m:r>
                    <m:r>
                      <a:rPr lang="zh-CN" altLang="en-US"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m:t>
                    </m:r>
                    <m:r>
                      <a:rPr lang="en-US" altLang="zh-CN" sz="200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m:t>1</m:t>
                    </m:r>
                  </m:oMath>
                </a14:m>
                <a:r>
                  <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维的（</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超平面</a:t>
                </a: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解析：对比二维空间上的线性决策面是</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条直线，三维空间中的线性决策面是一个二维平面。</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endParaRPr lang="en-US"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38" name="文本框 37">
                <a:extLst>
                  <a:ext uri="{FF2B5EF4-FFF2-40B4-BE49-F238E27FC236}">
                    <a16:creationId xmlns:a16="http://schemas.microsoft.com/office/drawing/2014/main" id="{E65F5DA8-0D88-4687-83F0-2CC347C30D45}"/>
                  </a:ext>
                </a:extLst>
              </p:cNvPr>
              <p:cNvSpPr txBox="1">
                <a:spLocks noRot="1" noChangeAspect="1" noMove="1" noResize="1" noEditPoints="1" noAdjustHandles="1" noChangeArrowheads="1" noChangeShapeType="1" noTextEdit="1"/>
              </p:cNvSpPr>
              <p:nvPr/>
            </p:nvSpPr>
            <p:spPr>
              <a:xfrm>
                <a:off x="198386" y="1809260"/>
                <a:ext cx="8501114" cy="2181175"/>
              </a:xfrm>
              <a:prstGeom prst="rect">
                <a:avLst/>
              </a:prstGeom>
              <a:blipFill>
                <a:blip r:embed="rId5"/>
                <a:stretch>
                  <a:fillRect t="-578"/>
                </a:stretch>
              </a:blipFill>
            </p:spPr>
            <p:txBody>
              <a:bodyPr/>
              <a:lstStyle/>
              <a:p>
                <a:r>
                  <a:rPr lang="zh-CN" altLang="en-US">
                    <a:noFill/>
                  </a:rPr>
                  <a:t> </a:t>
                </a:r>
              </a:p>
            </p:txBody>
          </p:sp>
        </mc:Fallback>
      </mc:AlternateContent>
      <p:grpSp>
        <p:nvGrpSpPr>
          <p:cNvPr id="56" name="组合 55">
            <a:extLst>
              <a:ext uri="{FF2B5EF4-FFF2-40B4-BE49-F238E27FC236}">
                <a16:creationId xmlns:a16="http://schemas.microsoft.com/office/drawing/2014/main" id="{8ADFB6F6-9CF0-4F2B-A9C5-12F3DD03BD74}"/>
              </a:ext>
            </a:extLst>
          </p:cNvPr>
          <p:cNvGrpSpPr/>
          <p:nvPr/>
        </p:nvGrpSpPr>
        <p:grpSpPr>
          <a:xfrm>
            <a:off x="337175" y="1277044"/>
            <a:ext cx="3772576" cy="552139"/>
            <a:chOff x="337175" y="1658838"/>
            <a:chExt cx="3772576" cy="552139"/>
          </a:xfrm>
        </p:grpSpPr>
        <p:sp>
          <p:nvSpPr>
            <p:cNvPr id="28" name="文本框 27">
              <a:extLst>
                <a:ext uri="{FF2B5EF4-FFF2-40B4-BE49-F238E27FC236}">
                  <a16:creationId xmlns:a16="http://schemas.microsoft.com/office/drawing/2014/main" id="{8E00EDD3-ED02-4076-8BA1-5655D191A183}"/>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填空题</a:t>
              </a:r>
            </a:p>
          </p:txBody>
        </p:sp>
        <p:sp>
          <p:nvSpPr>
            <p:cNvPr id="55" name="等腰三角形 54">
              <a:extLst>
                <a:ext uri="{FF2B5EF4-FFF2-40B4-BE49-F238E27FC236}">
                  <a16:creationId xmlns:a16="http://schemas.microsoft.com/office/drawing/2014/main" id="{C60BC56A-F3E1-4BF8-9242-A230AB46D8FB}"/>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2D32C1BF-A4B9-EC41-B4B9-BC31410B2F00}"/>
              </a:ext>
            </a:extLst>
          </p:cNvPr>
          <p:cNvGrpSpPr/>
          <p:nvPr/>
        </p:nvGrpSpPr>
        <p:grpSpPr>
          <a:xfrm>
            <a:off x="337175" y="3522216"/>
            <a:ext cx="3772576" cy="552139"/>
            <a:chOff x="337175" y="1658838"/>
            <a:chExt cx="3772576" cy="552139"/>
          </a:xfrm>
        </p:grpSpPr>
        <p:sp>
          <p:nvSpPr>
            <p:cNvPr id="12" name="文本框 11">
              <a:extLst>
                <a:ext uri="{FF2B5EF4-FFF2-40B4-BE49-F238E27FC236}">
                  <a16:creationId xmlns:a16="http://schemas.microsoft.com/office/drawing/2014/main" id="{FCBE3E31-A2D0-8348-A19A-1C2B48D033BB}"/>
                </a:ext>
              </a:extLst>
            </p:cNvPr>
            <p:cNvSpPr txBox="1"/>
            <p:nvPr/>
          </p:nvSpPr>
          <p:spPr>
            <a:xfrm>
              <a:off x="480045" y="1658838"/>
              <a:ext cx="3629706" cy="552139"/>
            </a:xfrm>
            <a:prstGeom prst="rect">
              <a:avLst/>
            </a:prstGeom>
            <a:noFill/>
          </p:spPr>
          <p:txBody>
            <a:bodyPr wrap="square">
              <a:spAutoFit/>
            </a:bodyPr>
            <a:lstStyle/>
            <a:p>
              <a:pPr>
                <a:lnSpc>
                  <a:spcPct val="150000"/>
                </a:lnSpc>
              </a:pPr>
              <a:r>
                <a:rPr kumimoji="1" lang="zh-CN" altLang="en-US" b="1" dirty="0">
                  <a:solidFill>
                    <a:srgbClr val="0070C0"/>
                  </a:solidFill>
                  <a:latin typeface="思源黑体 CN Medium" panose="020B0600000000000000" pitchFamily="34" charset="-122"/>
                  <a:ea typeface="思源黑体 CN Medium" panose="020B0600000000000000" pitchFamily="34" charset="-122"/>
                  <a:cs typeface="Times New Roman" panose="02020603050405020304" pitchFamily="18" charset="0"/>
                </a:rPr>
                <a:t>判断题</a:t>
              </a:r>
            </a:p>
          </p:txBody>
        </p:sp>
        <p:sp>
          <p:nvSpPr>
            <p:cNvPr id="13" name="等腰三角形 54">
              <a:extLst>
                <a:ext uri="{FF2B5EF4-FFF2-40B4-BE49-F238E27FC236}">
                  <a16:creationId xmlns:a16="http://schemas.microsoft.com/office/drawing/2014/main" id="{5D12FCCC-711E-4B4F-AEAC-DC6D64369766}"/>
                </a:ext>
              </a:extLst>
            </p:cNvPr>
            <p:cNvSpPr/>
            <p:nvPr/>
          </p:nvSpPr>
          <p:spPr>
            <a:xfrm rot="5400000">
              <a:off x="323501" y="1922536"/>
              <a:ext cx="198272" cy="170924"/>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1E110A99-4F57-284C-B89B-B90749491E2F}"/>
                  </a:ext>
                </a:extLst>
              </p:cNvPr>
              <p:cNvSpPr txBox="1"/>
              <p:nvPr/>
            </p:nvSpPr>
            <p:spPr>
              <a:xfrm>
                <a:off x="198386" y="4081576"/>
                <a:ext cx="8501114" cy="2305183"/>
              </a:xfrm>
              <a:prstGeom prst="rect">
                <a:avLst/>
              </a:prstGeom>
              <a:noFill/>
            </p:spPr>
            <p:txBody>
              <a:bodyPr wrap="square">
                <a:spAutoFit/>
              </a:bodyPr>
              <a:lstStyle/>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在分类问题中，类条件概率是概率质量，后验概率是概率密度。</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解析：类条件概率是关于连续变量</a:t>
                </a:r>
                <a:r>
                  <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x</a:t>
                </a: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的概率，是概率密度。</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解析：后验概率是关于离散类别标签</a:t>
                </a:r>
                <a14:m>
                  <m:oMath xmlns:m="http://schemas.openxmlformats.org/officeDocument/2006/math">
                    <m:r>
                      <a:rPr lang="en-US" altLang="zh-CN" sz="2000" b="0" i="1" smtClean="0">
                        <a:solidFill>
                          <a:srgbClr val="D91F14"/>
                        </a:solidFill>
                        <a:latin typeface="Cambria Math" panose="02040503050406030204" pitchFamily="18" charset="0"/>
                        <a:ea typeface="思源黑体 CN Normal" panose="020B0400000000000000" pitchFamily="34" charset="-122"/>
                        <a:cs typeface="Times New Roman" panose="02020603050405020304" pitchFamily="18" charset="0"/>
                      </a:rPr>
                      <m:t>𝜔</m:t>
                    </m:r>
                  </m:oMath>
                </a14:m>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的概率，是概率质量。</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lvl="1"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zh-CN" sz="20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有些问题中，无需了解先验概率也可以直接估计后验概率。 </a:t>
                </a:r>
                <a:r>
                  <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952531" lvl="2" indent="-216000" fontAlgn="base">
                  <a:lnSpc>
                    <a:spcPct val="130000"/>
                  </a:lnSpc>
                  <a:spcBef>
                    <a:spcPts val="500"/>
                  </a:spcBef>
                  <a:spcAft>
                    <a:spcPct val="0"/>
                  </a:spcAft>
                  <a:buClr>
                    <a:srgbClr val="0070C0"/>
                  </a:buClr>
                  <a:buSzPct val="90000"/>
                  <a:buFont typeface="Arial" panose="020B0604020202020204" pitchFamily="34" charset="0"/>
                  <a:buChar char="•"/>
                </a:pPr>
                <a:r>
                  <a:rPr lang="zh-CN" altLang="en-US"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rPr>
                  <a:t>解析：判别模型可以直接估计后验概率，例如逻辑回归</a:t>
                </a:r>
                <a:endParaRPr lang="zh-CN" altLang="zh-CN" sz="2000" dirty="0">
                  <a:solidFill>
                    <a:srgbClr val="D91F14"/>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p:sp>
            <p:nvSpPr>
              <p:cNvPr id="14" name="文本框 13">
                <a:extLst>
                  <a:ext uri="{FF2B5EF4-FFF2-40B4-BE49-F238E27FC236}">
                    <a16:creationId xmlns:a16="http://schemas.microsoft.com/office/drawing/2014/main" id="{1E110A99-4F57-284C-B89B-B90749491E2F}"/>
                  </a:ext>
                </a:extLst>
              </p:cNvPr>
              <p:cNvSpPr txBox="1">
                <a:spLocks noRot="1" noChangeAspect="1" noMove="1" noResize="1" noEditPoints="1" noAdjustHandles="1" noChangeArrowheads="1" noChangeShapeType="1" noTextEdit="1"/>
              </p:cNvSpPr>
              <p:nvPr/>
            </p:nvSpPr>
            <p:spPr>
              <a:xfrm>
                <a:off x="198386" y="4081576"/>
                <a:ext cx="8501114" cy="2305183"/>
              </a:xfrm>
              <a:prstGeom prst="rect">
                <a:avLst/>
              </a:prstGeom>
              <a:blipFill>
                <a:blip r:embed="rId6"/>
                <a:stretch>
                  <a:fillRect t="-546" b="-2732"/>
                </a:stretch>
              </a:blipFill>
            </p:spPr>
            <p:txBody>
              <a:bodyPr/>
              <a:lstStyle/>
              <a:p>
                <a:r>
                  <a:rPr lang="zh-CN" altLang="en-US">
                    <a:noFill/>
                  </a:rPr>
                  <a:t> </a:t>
                </a:r>
              </a:p>
            </p:txBody>
          </p:sp>
        </mc:Fallback>
      </mc:AlternateContent>
      <p:pic>
        <p:nvPicPr>
          <p:cNvPr id="2" name="音频 1">
            <a:hlinkClick r:id="" action="ppaction://media"/>
            <a:extLst>
              <a:ext uri="{FF2B5EF4-FFF2-40B4-BE49-F238E27FC236}">
                <a16:creationId xmlns:a16="http://schemas.microsoft.com/office/drawing/2014/main" id="{9906D2DB-1B75-AC48-AB5F-BF9CE8574F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59164040"/>
      </p:ext>
    </p:extLst>
  </p:cSld>
  <p:clrMapOvr>
    <a:masterClrMapping/>
  </p:clrMapOvr>
  <mc:AlternateContent xmlns:mc="http://schemas.openxmlformats.org/markup-compatibility/2006">
    <mc:Choice xmlns:p14="http://schemas.microsoft.com/office/powerpoint/2010/main" Requires="p14">
      <p:transition p14:dur="0" advTm="52390"/>
    </mc:Choice>
    <mc:Fallback>
      <p:transition advTm="52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8|3"/>
</p:tagLst>
</file>

<file path=ppt/tags/tag2.xml><?xml version="1.0" encoding="utf-8"?>
<p:tagLst xmlns:a="http://schemas.openxmlformats.org/drawingml/2006/main" xmlns:r="http://schemas.openxmlformats.org/officeDocument/2006/relationships" xmlns:p="http://schemas.openxmlformats.org/presentationml/2006/main">
  <p:tag name="TIMING" val="|9.6|1.5"/>
</p:tagLst>
</file>

<file path=ppt/tags/tag3.xml><?xml version="1.0" encoding="utf-8"?>
<p:tagLst xmlns:a="http://schemas.openxmlformats.org/drawingml/2006/main" xmlns:r="http://schemas.openxmlformats.org/officeDocument/2006/relationships" xmlns:p="http://schemas.openxmlformats.org/presentationml/2006/main">
  <p:tag name="TIMING" val="|13.8|1.1|18.5|3.3"/>
</p:tagLst>
</file>

<file path=ppt/tags/tag4.xml><?xml version="1.0" encoding="utf-8"?>
<p:tagLst xmlns:a="http://schemas.openxmlformats.org/drawingml/2006/main" xmlns:r="http://schemas.openxmlformats.org/officeDocument/2006/relationships" xmlns:p="http://schemas.openxmlformats.org/presentationml/2006/main">
  <p:tag name="TIMING" val="|35.9|0.5|33.9"/>
</p:tagLst>
</file>

<file path=ppt/tags/tag5.xml><?xml version="1.0" encoding="utf-8"?>
<p:tagLst xmlns:a="http://schemas.openxmlformats.org/drawingml/2006/main" xmlns:r="http://schemas.openxmlformats.org/officeDocument/2006/relationships" xmlns:p="http://schemas.openxmlformats.org/presentationml/2006/main">
  <p:tag name="TIMING" val="|149|1.6"/>
</p:tagLst>
</file>

<file path=ppt/tags/tag6.xml><?xml version="1.0" encoding="utf-8"?>
<p:tagLst xmlns:a="http://schemas.openxmlformats.org/drawingml/2006/main" xmlns:r="http://schemas.openxmlformats.org/officeDocument/2006/relationships" xmlns:p="http://schemas.openxmlformats.org/presentationml/2006/main">
  <p:tag name="TIMING" val="|27.6"/>
</p:tagLst>
</file>

<file path=ppt/theme/theme1.xml><?xml version="1.0" encoding="utf-8"?>
<a:theme xmlns:a="http://schemas.openxmlformats.org/drawingml/2006/main" name="Office Theme">
  <a:themeElements>
    <a:clrScheme name="自定义 78">
      <a:dk1>
        <a:srgbClr val="191919"/>
      </a:dk1>
      <a:lt1>
        <a:sysClr val="window" lastClr="FFFFFF"/>
      </a:lt1>
      <a:dk2>
        <a:srgbClr val="EFEFEF"/>
      </a:dk2>
      <a:lt2>
        <a:srgbClr val="2D2D2D"/>
      </a:lt2>
      <a:accent1>
        <a:srgbClr val="104D7E"/>
      </a:accent1>
      <a:accent2>
        <a:srgbClr val="26CCC5"/>
      </a:accent2>
      <a:accent3>
        <a:srgbClr val="1B8DA8"/>
      </a:accent3>
      <a:accent4>
        <a:srgbClr val="104E87"/>
      </a:accent4>
      <a:accent5>
        <a:srgbClr val="4BACC6"/>
      </a:accent5>
      <a:accent6>
        <a:srgbClr val="808684"/>
      </a:accent6>
      <a:hlink>
        <a:srgbClr val="808080"/>
      </a:hlink>
      <a:folHlink>
        <a:srgbClr val="800080"/>
      </a:folHlink>
    </a:clrScheme>
    <a:fontScheme name="自定义 24">
      <a:majorFont>
        <a:latin typeface="Times New Roman"/>
        <a:ea typeface="思源黑体 CN Medium"/>
        <a:cs typeface=""/>
      </a:majorFont>
      <a:minorFont>
        <a:latin typeface="Times New Roman"/>
        <a:ea typeface="思源黑体 CN Norm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66378</TotalTime>
  <Words>6939</Words>
  <Application>Microsoft Macintosh PowerPoint</Application>
  <PresentationFormat>宽屏</PresentationFormat>
  <Paragraphs>962</Paragraphs>
  <Slides>52</Slides>
  <Notes>42</Notes>
  <HiddenSlides>1</HiddenSlides>
  <MMClips>51</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52</vt:i4>
      </vt:variant>
    </vt:vector>
  </HeadingPairs>
  <TitlesOfParts>
    <vt:vector size="73" baseType="lpstr">
      <vt:lpstr>等线</vt:lpstr>
      <vt:lpstr>等线</vt:lpstr>
      <vt:lpstr>黑体</vt:lpstr>
      <vt:lpstr>楷体-简</vt:lpstr>
      <vt:lpstr>思源黑体 CN Heavy</vt:lpstr>
      <vt:lpstr>思源黑体 CN Medium</vt:lpstr>
      <vt:lpstr>思源黑体 CN Normal</vt:lpstr>
      <vt:lpstr>宋体</vt:lpstr>
      <vt:lpstr>Consolas-BoldItalic</vt:lpstr>
      <vt:lpstr>KaiTi</vt:lpstr>
      <vt:lpstr>Lantinghei SC Demibold</vt:lpstr>
      <vt:lpstr>PingFang SC</vt:lpstr>
      <vt:lpstr>Arial</vt:lpstr>
      <vt:lpstr>Calibri</vt:lpstr>
      <vt:lpstr>Cambria Math</vt:lpstr>
      <vt:lpstr>Menlo-BoldItalic</vt:lpstr>
      <vt:lpstr>Times New Roman</vt:lpstr>
      <vt:lpstr>Wingdings</vt:lpstr>
      <vt:lpstr>Office Theme</vt:lpstr>
      <vt:lpstr>包装程序外壳对象</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Chen Tarzan</cp:lastModifiedBy>
  <cp:revision>1322</cp:revision>
  <cp:lastPrinted>2020-09-21T02:20:53Z</cp:lastPrinted>
  <dcterms:created xsi:type="dcterms:W3CDTF">2010-04-12T23:12:02Z</dcterms:created>
  <dcterms:modified xsi:type="dcterms:W3CDTF">2021-05-06T14:48:54Z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